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1" r:id="rId3"/>
    <p:sldId id="260" r:id="rId4"/>
    <p:sldId id="256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7"/>
            <a:ext cx="7990656" cy="122413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Трансмиссия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424936" cy="522920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Назначение трансмиссии:</a:t>
            </a:r>
          </a:p>
          <a:p>
            <a:pPr algn="l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Трансмиссия подводит крутящий момент от двигателя к ведущим колесам (звездочкам) и к рабочим органам тракторов, изменяя как его численное значение, так и направление 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6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Трансмиссия может быть:</a:t>
            </a:r>
          </a:p>
          <a:p>
            <a:pPr marL="109728" indent="0">
              <a:buNone/>
            </a:pP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1. механической,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2. гидравлической,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3. гидромеханической, 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4. гидрообъемной, </a:t>
            </a:r>
          </a:p>
          <a:p>
            <a:pPr marL="109728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  5. электрической.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1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/>
          <a:lstStyle/>
          <a:p>
            <a:endParaRPr lang="ru-RU" sz="3600" b="1" dirty="0" smtClean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В трансмиссию входят:</a:t>
            </a: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1. сцепление,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2. коробка переключения передач,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3. раздаточная коробка,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4</a:t>
            </a:r>
            <a:r>
              <a:rPr lang="ru-RU" sz="2800" b="1" dirty="0" smtClean="0">
                <a:solidFill>
                  <a:srgbClr val="002060"/>
                </a:solidFill>
              </a:rPr>
              <a:t>. промежуточная передача,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5</a:t>
            </a:r>
            <a:r>
              <a:rPr lang="ru-RU" sz="2800" b="1" dirty="0" smtClean="0">
                <a:solidFill>
                  <a:srgbClr val="002060"/>
                </a:solidFill>
              </a:rPr>
              <a:t>. главная передача,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6</a:t>
            </a:r>
            <a:r>
              <a:rPr lang="ru-RU" sz="2800" b="1" dirty="0" smtClean="0">
                <a:solidFill>
                  <a:srgbClr val="002060"/>
                </a:solidFill>
              </a:rPr>
              <a:t>. дифференциал,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7</a:t>
            </a:r>
            <a:r>
              <a:rPr lang="ru-RU" sz="2800" b="1" dirty="0" smtClean="0">
                <a:solidFill>
                  <a:srgbClr val="002060"/>
                </a:solidFill>
              </a:rPr>
              <a:t>. конечная передача или бортовой                    редуктор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786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964488" cy="65527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6" y="836712"/>
            <a:ext cx="895240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20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552728"/>
          </a:xfrm>
        </p:spPr>
        <p:txBody>
          <a:bodyPr/>
          <a:lstStyle/>
          <a:p>
            <a:r>
              <a:rPr lang="ru-RU" dirty="0" smtClean="0"/>
              <a:t>Схема БТР-60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30844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2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Ведущие шестерни трансмиссии меньше ведомых. Поэтому, частота вращения уменьшается, а крутящий момент увеличивается, что позволяет получить большую силу тяги на ведущих колесах (звездочках). 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Число, </a:t>
            </a:r>
            <a:r>
              <a:rPr lang="ru-RU" sz="2800" b="1" dirty="0" smtClean="0">
                <a:solidFill>
                  <a:srgbClr val="002060"/>
                </a:solidFill>
              </a:rPr>
              <a:t>которое показывает во сколько раз уменьшается частота вращения ведущих колес называется </a:t>
            </a:r>
            <a:r>
              <a:rPr lang="ru-RU" sz="2800" b="1" dirty="0" smtClean="0">
                <a:solidFill>
                  <a:srgbClr val="C00000"/>
                </a:solidFill>
              </a:rPr>
              <a:t>общим передаточным числом трансмиссии.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5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 По способу изменения крутящего момента трансмиссия может быть ступенчатой или бесступенчатой.</a:t>
            </a:r>
          </a:p>
          <a:p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Ступенчатая </a:t>
            </a:r>
            <a:r>
              <a:rPr lang="ru-RU" sz="3200" b="1" dirty="0" smtClean="0">
                <a:solidFill>
                  <a:srgbClr val="002060"/>
                </a:solidFill>
              </a:rPr>
              <a:t>– подводящий крутящий момент может изменяться через определенные интервалы (ступени).</a:t>
            </a:r>
          </a:p>
          <a:p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Бесступенчатая </a:t>
            </a:r>
            <a:r>
              <a:rPr lang="ru-RU" sz="3200" b="1" dirty="0" smtClean="0">
                <a:solidFill>
                  <a:srgbClr val="002060"/>
                </a:solidFill>
              </a:rPr>
              <a:t>– изменение вращающихся ведомых колес происходит </a:t>
            </a:r>
            <a:r>
              <a:rPr lang="ru-RU" sz="3200" b="1" smtClean="0">
                <a:solidFill>
                  <a:srgbClr val="002060"/>
                </a:solidFill>
              </a:rPr>
              <a:t>плавно (фрикционные</a:t>
            </a:r>
            <a:r>
              <a:rPr lang="ru-RU" sz="3200" b="1" dirty="0" smtClean="0">
                <a:solidFill>
                  <a:srgbClr val="002060"/>
                </a:solidFill>
              </a:rPr>
              <a:t>, гидромеханические, гидрообъемные, </a:t>
            </a:r>
            <a:r>
              <a:rPr lang="ru-RU" sz="3200" b="1" smtClean="0">
                <a:solidFill>
                  <a:srgbClr val="002060"/>
                </a:solidFill>
              </a:rPr>
              <a:t>электромеханические).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r>
              <a:rPr lang="ru-RU" sz="32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94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Сцепление служит для: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1.Передачи крутящего момента двигателя на ведомый вал трансмиссии.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2.Плавного </a:t>
            </a:r>
            <a:r>
              <a:rPr lang="ru-RU" b="1" dirty="0" err="1" smtClean="0">
                <a:solidFill>
                  <a:srgbClr val="002060"/>
                </a:solidFill>
              </a:rPr>
              <a:t>трогания</a:t>
            </a:r>
            <a:r>
              <a:rPr lang="ru-RU" b="1" dirty="0" smtClean="0">
                <a:solidFill>
                  <a:srgbClr val="002060"/>
                </a:solidFill>
              </a:rPr>
              <a:t> трактора с места.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3.Быстрого и полного кратковременного разъединения валов двигателя и трансмиссии для безударного переключения передач.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90870"/>
            <a:ext cx="4104456" cy="336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07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6632"/>
            <a:ext cx="8784976" cy="66247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Коробка переключения передач  </a:t>
            </a:r>
            <a:r>
              <a:rPr lang="ru-RU" sz="3200" b="1" dirty="0" smtClean="0">
                <a:solidFill>
                  <a:srgbClr val="002060"/>
                </a:solidFill>
              </a:rPr>
              <a:t>служит для изменения силы тяги и скорости движения трактора в зависимости от условий работы. 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57" y="2958116"/>
            <a:ext cx="4320480" cy="36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28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Карданная передача </a:t>
            </a:r>
            <a:r>
              <a:rPr lang="ru-RU" b="1" dirty="0" smtClean="0">
                <a:solidFill>
                  <a:srgbClr val="002060"/>
                </a:solidFill>
              </a:rPr>
              <a:t>служит для передачи крутящего момента от валов коробки передач к шестерням ведущих мостов.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07060"/>
            <a:ext cx="5420434" cy="432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59735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Главная передача </a:t>
            </a:r>
            <a:r>
              <a:rPr lang="ru-RU" b="1" dirty="0" smtClean="0">
                <a:solidFill>
                  <a:srgbClr val="002060"/>
                </a:solidFill>
              </a:rPr>
              <a:t>преобразует крутящий момент, полученный от КПП и передает его под углом 90 град. </a:t>
            </a:r>
            <a:r>
              <a:rPr lang="ru-RU" b="1" dirty="0">
                <a:solidFill>
                  <a:srgbClr val="002060"/>
                </a:solidFill>
              </a:rPr>
              <a:t>к</a:t>
            </a:r>
            <a:r>
              <a:rPr lang="ru-RU" b="1" dirty="0" smtClean="0">
                <a:solidFill>
                  <a:srgbClr val="002060"/>
                </a:solidFill>
              </a:rPr>
              <a:t> продольной оси трактора на ведущие колеса.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134" y="3212976"/>
            <a:ext cx="4528250" cy="361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" y="3789040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66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</p:spPr>
        <p:txBody>
          <a:bodyPr/>
          <a:lstStyle/>
          <a:p>
            <a:pPr marL="109728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Конечная передача </a:t>
            </a:r>
            <a:r>
              <a:rPr lang="ru-RU" b="1" dirty="0" smtClean="0">
                <a:solidFill>
                  <a:srgbClr val="002060"/>
                </a:solidFill>
              </a:rPr>
              <a:t>передает крутящий момент от ведомых шестерен главной передачи к ведущим колесам (звездочкам). 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Электронные плакаты\Устройство трактора Т-150К\Т-150К стр. 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6968545" cy="495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52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</TotalTime>
  <Words>303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Трансмиссия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Коновалов П_П</cp:lastModifiedBy>
  <cp:revision>21</cp:revision>
  <dcterms:modified xsi:type="dcterms:W3CDTF">2013-05-14T02:44:37Z</dcterms:modified>
</cp:coreProperties>
</file>