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0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276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21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5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2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21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22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4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80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67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186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>
                <a:latin typeface="Times New Roman" panose="02020603050405020304" pitchFamily="18" charset="0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>
                <a:latin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2815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798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652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475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84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177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224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3304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ding-medicine-guide.ru/&#1052;&#1077;&#1076;&#1080;&#1094;&#1080;&#1085;&#1089;&#1082;&#1080;&#1077;&#1089;&#1090;&#1072;&#1090;&#1100;&#1080;/&#1055;&#1086;&#1088;&#1086;&#1082;-&#1089;&#1077;&#1088;&#1076;&#1094;&#1072;" TargetMode="External"/><Relationship Id="rId2" Type="http://schemas.openxmlformats.org/officeDocument/2006/relationships/hyperlink" Target="https://ru.wikipedia.org/wiki/&#1042;&#1088;&#1086;&#1078;&#1076;&#1105;&#1085;&#1085;&#1099;&#1077;_&#1087;&#1086;&#1088;&#1086;&#1082;&#1080;_&#1089;&#1077;&#1088;&#1076;&#1094;&#1072;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ardiolog.org/cardiohirurgia/vr-poroki/stenoz-klapanalegochnoj-arteri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940963"/>
            <a:ext cx="662940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C00000"/>
                </a:solidFill>
                <a:latin typeface="Trebuchet MS"/>
                <a:cs typeface="Trebuchet MS"/>
              </a:rPr>
              <a:t>ВРОЖДЕНН</a:t>
            </a:r>
            <a:r>
              <a:rPr sz="5400" b="1" spc="-20" dirty="0">
                <a:solidFill>
                  <a:srgbClr val="C00000"/>
                </a:solidFill>
                <a:latin typeface="Trebuchet MS"/>
                <a:cs typeface="Trebuchet MS"/>
              </a:rPr>
              <a:t>Ы</a:t>
            </a:r>
            <a:r>
              <a:rPr sz="5400" b="1" dirty="0">
                <a:solidFill>
                  <a:srgbClr val="C00000"/>
                </a:solidFill>
                <a:latin typeface="Trebuchet MS"/>
                <a:cs typeface="Trebuchet MS"/>
              </a:rPr>
              <a:t>Е  </a:t>
            </a:r>
            <a:r>
              <a:rPr sz="5400" b="1" spc="-10" dirty="0">
                <a:solidFill>
                  <a:srgbClr val="424455"/>
                </a:solidFill>
                <a:latin typeface="Trebuchet MS"/>
                <a:cs typeface="Trebuchet MS"/>
              </a:rPr>
              <a:t>ПОРОКИ</a:t>
            </a:r>
            <a:endParaRPr sz="5400" dirty="0">
              <a:latin typeface="Trebuchet MS"/>
              <a:cs typeface="Trebuchet MS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5400" b="1" dirty="0">
                <a:solidFill>
                  <a:srgbClr val="424455"/>
                </a:solidFill>
                <a:latin typeface="Trebuchet MS"/>
                <a:cs typeface="Trebuchet MS"/>
              </a:rPr>
              <a:t>СЕРДЦА</a:t>
            </a:r>
            <a:endParaRPr sz="5400" dirty="0">
              <a:latin typeface="Trebuchet MS"/>
              <a:cs typeface="Trebuchet M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B66A8-F58A-473D-8883-368ECF964AB4}"/>
              </a:ext>
            </a:extLst>
          </p:cNvPr>
          <p:cNvSpPr txBox="1"/>
          <p:nvPr/>
        </p:nvSpPr>
        <p:spPr>
          <a:xfrm>
            <a:off x="1257300" y="4419600"/>
            <a:ext cx="662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Выполнила: Алиева Сона</a:t>
            </a:r>
          </a:p>
          <a:p>
            <a:r>
              <a:rPr lang="ru-RU" sz="2800" dirty="0"/>
              <a:t>Педиатрия 5 курс</a:t>
            </a:r>
          </a:p>
          <a:p>
            <a:r>
              <a:rPr lang="ru-RU" sz="2800" dirty="0"/>
              <a:t>Группа 17-009-01</a:t>
            </a:r>
          </a:p>
          <a:p>
            <a:r>
              <a:rPr lang="ru-RU" sz="2800" dirty="0" err="1"/>
              <a:t>Проверила:Турланова</a:t>
            </a:r>
            <a:r>
              <a:rPr lang="ru-RU" sz="2800" dirty="0"/>
              <a:t> А.К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8393" y="762000"/>
            <a:ext cx="1833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rebuchet MS"/>
                <a:cs typeface="Trebuchet MS"/>
              </a:rPr>
              <a:t>Частота</a:t>
            </a:r>
            <a:r>
              <a:rPr sz="2400" b="1" spc="-11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ВПС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1153160"/>
            <a:ext cx="7475220" cy="512871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14300">
              <a:lnSpc>
                <a:spcPct val="80000"/>
              </a:lnSpc>
              <a:spcBef>
                <a:spcPts val="675"/>
              </a:spcBef>
            </a:pPr>
            <a:r>
              <a:rPr sz="2800" b="1" spc="-5" dirty="0">
                <a:latin typeface="Times New Roman" panose="02020603050405020304" pitchFamily="18" charset="0"/>
                <a:cs typeface="Georgia"/>
              </a:rPr>
              <a:t>Существует</a:t>
            </a:r>
            <a:r>
              <a:rPr sz="2800" b="1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более 200</a:t>
            </a:r>
            <a:r>
              <a:rPr sz="28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различных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 err="1">
                <a:latin typeface="Times New Roman" panose="02020603050405020304" pitchFamily="18" charset="0"/>
                <a:cs typeface="Georgia"/>
              </a:rPr>
              <a:t>сочетаний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9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ВПС</a:t>
            </a:r>
            <a:endParaRPr lang="ru-RU" sz="2800" b="1" dirty="0">
              <a:latin typeface="Times New Roman" panose="02020603050405020304" pitchFamily="18" charset="0"/>
              <a:cs typeface="Georgia"/>
            </a:endParaRPr>
          </a:p>
          <a:p>
            <a:pPr marL="12700" marR="5080" indent="114300">
              <a:lnSpc>
                <a:spcPct val="80000"/>
              </a:lnSpc>
              <a:spcBef>
                <a:spcPts val="675"/>
              </a:spcBef>
            </a:pPr>
            <a:r>
              <a:rPr sz="2800" spc="-5" dirty="0" err="1">
                <a:latin typeface="Times New Roman" panose="02020603050405020304" pitchFamily="18" charset="0"/>
                <a:cs typeface="Georgia"/>
              </a:rPr>
              <a:t>Среди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 всех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 заболеваний</a:t>
            </a:r>
            <a:r>
              <a:rPr sz="28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8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 err="1">
                <a:latin typeface="Times New Roman" panose="02020603050405020304" pitchFamily="18" charset="0"/>
                <a:cs typeface="Georgia"/>
              </a:rPr>
              <a:t>они</a:t>
            </a:r>
            <a:r>
              <a:rPr sz="28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 err="1">
                <a:latin typeface="Times New Roman" panose="02020603050405020304" pitchFamily="18" charset="0"/>
                <a:cs typeface="Georgia"/>
              </a:rPr>
              <a:t>встречаются</a:t>
            </a:r>
            <a:r>
              <a:rPr lang="ru-RU" sz="28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8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1-2%</a:t>
            </a:r>
            <a:r>
              <a:rPr sz="28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случаев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807720">
              <a:lnSpc>
                <a:spcPts val="2310"/>
              </a:lnSpc>
              <a:spcBef>
                <a:spcPts val="2039"/>
              </a:spcBef>
            </a:pPr>
            <a:r>
              <a:rPr sz="2800" b="1" dirty="0">
                <a:latin typeface="Times New Roman" panose="02020603050405020304" pitchFamily="18" charset="0"/>
                <a:cs typeface="Georgia"/>
              </a:rPr>
              <a:t>Около</a:t>
            </a:r>
            <a:r>
              <a:rPr sz="28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0,3</a:t>
            </a:r>
            <a:r>
              <a:rPr sz="28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-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0,4%</a:t>
            </a:r>
            <a:r>
              <a:rPr sz="28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всех</a:t>
            </a:r>
            <a:r>
              <a:rPr sz="28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детей</a:t>
            </a:r>
            <a:r>
              <a:rPr sz="28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рождаются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127000">
              <a:lnSpc>
                <a:spcPts val="2310"/>
              </a:lnSpc>
            </a:pPr>
            <a:r>
              <a:rPr sz="2800" dirty="0">
                <a:latin typeface="Times New Roman" panose="02020603050405020304" pitchFamily="18" charset="0"/>
                <a:cs typeface="Georgia"/>
              </a:rPr>
              <a:t>с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аномалиями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развития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 и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 магистральных</a:t>
            </a:r>
            <a:r>
              <a:rPr sz="28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сосудов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64135" marR="704215">
              <a:lnSpc>
                <a:spcPts val="2220"/>
              </a:lnSpc>
            </a:pPr>
            <a:r>
              <a:rPr sz="2800" spc="-5" dirty="0">
                <a:latin typeface="Times New Roman" panose="02020603050405020304" pitchFamily="18" charset="0"/>
                <a:cs typeface="Georgia"/>
              </a:rPr>
              <a:t>дефект межжелудочной перегородки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(ДМЖП) –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15-20% </a:t>
            </a:r>
            <a:r>
              <a:rPr sz="28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транспозиция</a:t>
            </a:r>
            <a:r>
              <a:rPr sz="2800" spc="4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магистральных</a:t>
            </a:r>
            <a:r>
              <a:rPr sz="28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сосудов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 (ТМС)</a:t>
            </a:r>
            <a:r>
              <a:rPr sz="28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9-15%</a:t>
            </a:r>
          </a:p>
          <a:p>
            <a:pPr marL="64135" marR="4408805">
              <a:lnSpc>
                <a:spcPts val="2220"/>
              </a:lnSpc>
            </a:pPr>
            <a:r>
              <a:rPr sz="2800" dirty="0">
                <a:latin typeface="Times New Roman" panose="02020603050405020304" pitchFamily="18" charset="0"/>
                <a:cs typeface="Georgia"/>
              </a:rPr>
              <a:t>тетрада Фалло - 8-13% </a:t>
            </a:r>
            <a:r>
              <a:rPr sz="28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коарктация</a:t>
            </a:r>
            <a:r>
              <a:rPr sz="28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аорты</a:t>
            </a:r>
            <a:r>
              <a:rPr sz="28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8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7,5%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64135">
              <a:lnSpc>
                <a:spcPts val="2180"/>
              </a:lnSpc>
            </a:pPr>
            <a:r>
              <a:rPr sz="2800" spc="-5" dirty="0">
                <a:latin typeface="Times New Roman" panose="02020603050405020304" pitchFamily="18" charset="0"/>
                <a:cs typeface="Georgia"/>
              </a:rPr>
              <a:t>открытый</a:t>
            </a:r>
            <a:r>
              <a:rPr sz="28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артериальный</a:t>
            </a:r>
            <a:r>
              <a:rPr sz="28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проток</a:t>
            </a:r>
            <a:r>
              <a:rPr sz="28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(ОАП)</a:t>
            </a:r>
            <a:r>
              <a:rPr sz="28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dirty="0">
                <a:latin typeface="Times New Roman" panose="02020603050405020304" pitchFamily="18" charset="0"/>
                <a:cs typeface="Georgia"/>
              </a:rPr>
              <a:t>-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7%.</a:t>
            </a:r>
            <a:endParaRPr sz="28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533400"/>
            <a:ext cx="8389620" cy="6197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9144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патологоанатомических признаков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внутрисердечной гемодинамики выделяют три группы </a:t>
            </a:r>
            <a:r>
              <a:rPr sz="2800" spc="-5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пороков</a:t>
            </a:r>
          </a:p>
          <a:p>
            <a:pPr marL="365760" indent="-257175">
              <a:lnSpc>
                <a:spcPct val="100000"/>
              </a:lnSpc>
              <a:spcBef>
                <a:spcPts val="1260"/>
              </a:spcBef>
              <a:buClr>
                <a:srgbClr val="9F4DA2"/>
              </a:buClr>
              <a:buFont typeface="Georgia"/>
              <a:buChar char="•"/>
              <a:tabLst>
                <a:tab pos="365760" algn="l"/>
                <a:tab pos="36639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r>
              <a:rPr sz="2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три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ВПС со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сбросом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крови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2494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слева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направо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гиперволемией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малого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круга: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717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365760" algn="l"/>
                <a:tab pos="366395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перегородки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(ДМПП),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ДМЖП,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ОАП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solidFill>
                  <a:srgbClr val="9F4D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marR="1017905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426720" algn="l"/>
                <a:tab pos="427355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три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ВПС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пятствием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кровотоку </a:t>
            </a:r>
            <a:r>
              <a:rPr sz="2400" spc="-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выходных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отделов: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717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365760" algn="l"/>
                <a:tab pos="36639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легочной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артерии,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устья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marR="5080" indent="-256540">
              <a:lnSpc>
                <a:spcPct val="100000"/>
              </a:lnSpc>
              <a:buClr>
                <a:srgbClr val="9F4DA2"/>
              </a:buClr>
              <a:buFont typeface="Georgia"/>
              <a:buChar char="•"/>
              <a:tabLst>
                <a:tab pos="365760" algn="l"/>
                <a:tab pos="36639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три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порока синего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с веноартериальным </a:t>
            </a:r>
            <a:r>
              <a:rPr sz="2400" spc="-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сбросом: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7075">
              <a:lnSpc>
                <a:spcPct val="100000"/>
              </a:lnSpc>
              <a:spcBef>
                <a:spcPts val="305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ТМС, тетрада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Фалло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атрезия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трехстворчатого</a:t>
            </a:r>
            <a:r>
              <a:rPr sz="2400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клапана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0983" y="609600"/>
            <a:ext cx="7233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Специальные</a:t>
            </a:r>
            <a:r>
              <a:rPr sz="2800" spc="-10" dirty="0"/>
              <a:t> методы</a:t>
            </a:r>
            <a:r>
              <a:rPr sz="2800" spc="20" dirty="0"/>
              <a:t> </a:t>
            </a:r>
            <a:r>
              <a:rPr sz="2800" spc="-5" dirty="0"/>
              <a:t>исследования</a:t>
            </a:r>
            <a:r>
              <a:rPr sz="2800" spc="5" dirty="0"/>
              <a:t> </a:t>
            </a:r>
            <a:r>
              <a:rPr sz="2800" spc="-10" dirty="0"/>
              <a:t>сердца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347980" y="1524000"/>
            <a:ext cx="8448040" cy="50840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Зондирование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(катетеризация) сердца-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введение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камеры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специальных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рентгеноконтрастных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зондов:</a:t>
            </a:r>
          </a:p>
          <a:p>
            <a:pPr marL="939165">
              <a:lnSpc>
                <a:spcPct val="100000"/>
              </a:lnSpc>
              <a:spcBef>
                <a:spcPts val="3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через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венозные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артериальные</a:t>
            </a:r>
            <a:r>
              <a:rPr sz="2400" b="1" spc="-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сосуды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Метод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позволяет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измерять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давление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полостях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производить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его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запись,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-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брать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пробы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крови для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изучения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газового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состава,</a:t>
            </a: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-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определить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патологическое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сообщение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между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полостям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Ретгеноконтрастное</a:t>
            </a:r>
            <a:r>
              <a:rPr sz="2400" b="1" spc="-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исследование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камер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сосудов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7302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Неинвазивные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методы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УЗИ.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КТ.МРТ,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сцинтиграфия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41910" indent="198120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Под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термином «эхокардиография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» 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комплексное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УЗИ,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включающее различные методы: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однокамерную,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двухкамерную,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допплеровскую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контрастную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эхокардиографию,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цветное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допплеровское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картирование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502114"/>
            <a:ext cx="7628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Trebuchet MS"/>
                <a:cs typeface="Trebuchet MS"/>
              </a:rPr>
              <a:t>Открытый</a:t>
            </a:r>
            <a:r>
              <a:rPr sz="2800" b="1" spc="-5" dirty="0">
                <a:latin typeface="Trebuchet MS"/>
                <a:cs typeface="Trebuchet MS"/>
              </a:rPr>
              <a:t> артериальный(б</a:t>
            </a:r>
            <a:r>
              <a:rPr lang="ru-RU" sz="2800" b="1" spc="-5" dirty="0">
                <a:latin typeface="Trebuchet MS"/>
                <a:cs typeface="Trebuchet MS"/>
              </a:rPr>
              <a:t>о</a:t>
            </a:r>
            <a:r>
              <a:rPr sz="2800" b="1" spc="-5" dirty="0" err="1">
                <a:latin typeface="Trebuchet MS"/>
                <a:cs typeface="Trebuchet MS"/>
              </a:rPr>
              <a:t>таллов</a:t>
            </a:r>
            <a:r>
              <a:rPr sz="2800" spc="-5" dirty="0"/>
              <a:t>)</a:t>
            </a:r>
            <a:r>
              <a:rPr sz="2800" spc="20" dirty="0"/>
              <a:t> </a:t>
            </a:r>
            <a:r>
              <a:rPr sz="2800" b="1" spc="-5" dirty="0">
                <a:latin typeface="Trebuchet MS"/>
                <a:cs typeface="Trebuchet MS"/>
              </a:rPr>
              <a:t>проток-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640" y="980982"/>
            <a:ext cx="7961630" cy="22063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400" spc="-5" dirty="0">
                <a:latin typeface="Georgia"/>
                <a:cs typeface="Georgia"/>
              </a:rPr>
              <a:t>(сохранение соустья между аортой и легочным стволом)</a:t>
            </a:r>
          </a:p>
          <a:p>
            <a:pPr marL="12700">
              <a:spcBef>
                <a:spcPts val="105"/>
              </a:spcBef>
            </a:pPr>
            <a:r>
              <a:rPr lang="ru-RU" sz="2400" b="1" spc="-5" dirty="0">
                <a:latin typeface="Times New Roman" panose="02020603050405020304" pitchFamily="18" charset="0"/>
                <a:cs typeface="Georgia"/>
              </a:rPr>
              <a:t>Частота</a:t>
            </a:r>
            <a:r>
              <a:rPr lang="ru-RU"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lang="ru-RU"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lang="ru-RU"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25%</a:t>
            </a:r>
            <a:r>
              <a:rPr lang="ru-RU"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от</a:t>
            </a:r>
            <a:r>
              <a:rPr lang="ru-RU"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всех</a:t>
            </a:r>
            <a:r>
              <a:rPr lang="ru-RU"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врожденных</a:t>
            </a:r>
            <a:r>
              <a:rPr lang="ru-RU"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протоков</a:t>
            </a:r>
            <a:endParaRPr lang="ru-RU" sz="2400" spc="-5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400" spc="-5" dirty="0">
                <a:latin typeface="Georgia" panose="02040502050405020303" pitchFamily="18" charset="0"/>
                <a:cs typeface="Georgia"/>
              </a:rPr>
              <a:t>3-20 </a:t>
            </a:r>
            <a:r>
              <a:rPr lang="ru-RU" sz="2400" b="0" i="0" dirty="0">
                <a:effectLst/>
                <a:latin typeface="Georgia" panose="02040502050405020303" pitchFamily="18" charset="0"/>
              </a:rPr>
              <a:t>% отмечается сочетание с другими врожденными пороками</a:t>
            </a:r>
            <a:endParaRPr lang="ru-RU" sz="2400" spc="-5" dirty="0">
              <a:latin typeface="Georgia" panose="02040502050405020303" pitchFamily="18" charset="0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2000" dirty="0">
              <a:latin typeface="Times New Roman" panose="02020603050405020304" pitchFamily="18" charset="0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913" y="2804662"/>
            <a:ext cx="7961630" cy="12486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778510" marR="30480" indent="-741045" algn="just">
              <a:lnSpc>
                <a:spcPts val="2220"/>
              </a:lnSpc>
              <a:spcBef>
                <a:spcPts val="325"/>
              </a:spcBef>
            </a:pPr>
            <a:r>
              <a:rPr sz="2400" spc="-5" dirty="0" err="1">
                <a:latin typeface="Times New Roman" panose="02020603050405020304" pitchFamily="18" charset="0"/>
                <a:cs typeface="Georgia"/>
              </a:rPr>
              <a:t>Длина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протока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около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1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см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диаметр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0,5-1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см.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94005" marR="80010" indent="-195580" algn="just">
              <a:lnSpc>
                <a:spcPct val="80100"/>
              </a:lnSpc>
              <a:spcBef>
                <a:spcPts val="254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Гемодинамическая сущность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постоянный сброс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(около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50-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70% ударного объема левого желудочка)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артериальной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малый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круг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012" y="4191000"/>
            <a:ext cx="7479030" cy="207659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8605" marR="5080" indent="-256540">
              <a:lnSpc>
                <a:spcPct val="80000"/>
              </a:lnSpc>
              <a:spcBef>
                <a:spcPts val="58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Происходит перемещение артериальной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венозной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легких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13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Развивается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гиперволемия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малого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круга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22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Последующее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возникновение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гипертензии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22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левых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отделов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22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Перегрузка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 желудочка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31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Последующая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дистрофия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миокарда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7787" y="533400"/>
            <a:ext cx="3575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Клиническая</a:t>
            </a:r>
            <a:r>
              <a:rPr sz="2800" spc="-70" dirty="0"/>
              <a:t> </a:t>
            </a:r>
            <a:r>
              <a:rPr sz="2800" spc="-5" dirty="0"/>
              <a:t>картина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645668" y="2243455"/>
            <a:ext cx="125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9F4DA2"/>
                </a:solidFill>
                <a:latin typeface="Times New Roman" panose="02020603050405020304" pitchFamily="18" charset="0"/>
                <a:cs typeface="Georgia"/>
              </a:rPr>
              <a:t>•</a:t>
            </a:r>
            <a:endParaRPr sz="2000" dirty="0">
              <a:latin typeface="Times New Roman" panose="02020603050405020304" pitchFamily="18" charset="0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228" y="1212910"/>
            <a:ext cx="6943217" cy="111325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21945" marR="5080" indent="-234950">
              <a:lnSpc>
                <a:spcPct val="102499"/>
              </a:lnSpc>
              <a:spcBef>
                <a:spcPts val="4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Клинические проявления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зависят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от: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диаметра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протяженности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протока,угла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его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отхождения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формы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1398" y="2408872"/>
            <a:ext cx="7877175" cy="41838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Жалобы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быстрая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утомляемость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одышка,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сердцебиение</a:t>
            </a:r>
          </a:p>
          <a:p>
            <a:pPr marL="268605" marR="5080" indent="-256540">
              <a:lnSpc>
                <a:spcPts val="2160"/>
              </a:lnSpc>
              <a:spcBef>
                <a:spcPts val="33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Характерны: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частые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респираторные заболевания, пневмония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первом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втором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году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жизни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Отставание</a:t>
            </a:r>
            <a:r>
              <a:rPr sz="2400" b="1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физическом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развитии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721360" indent="-256540">
              <a:lnSpc>
                <a:spcPts val="2160"/>
              </a:lnSpc>
              <a:spcBef>
                <a:spcPts val="33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обследовании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диастолический шум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над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сердцем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эпицентром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над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артерией.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678180" indent="-134620">
              <a:lnSpc>
                <a:spcPts val="2160"/>
              </a:lnSpc>
              <a:spcBef>
                <a:spcPts val="30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Его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сравнивают:</a:t>
            </a:r>
            <a:r>
              <a:rPr sz="2400" spc="4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»шумом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волчка»,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»шумом мельничного </a:t>
            </a:r>
            <a:r>
              <a:rPr sz="2400" spc="-4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колеса»,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«машинным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шумом»,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»шумом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поезда».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2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развитии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легочной гипертензии-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акцент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второго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тона</a:t>
            </a:r>
          </a:p>
          <a:p>
            <a:pPr marL="268605" indent="-256540">
              <a:lnSpc>
                <a:spcPts val="2280"/>
              </a:lnSpc>
              <a:spcBef>
                <a:spcPts val="6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Шум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становится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интенсивнее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выдохе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физической</a:t>
            </a:r>
          </a:p>
          <a:p>
            <a:pPr marL="268605">
              <a:lnSpc>
                <a:spcPts val="228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нагрузке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6149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rebuchet MS"/>
                <a:cs typeface="Trebuchet MS"/>
              </a:rPr>
              <a:t>Диагностика</a:t>
            </a:r>
            <a:r>
              <a:rPr sz="2400" spc="-5" dirty="0"/>
              <a:t>-</a:t>
            </a:r>
            <a:r>
              <a:rPr sz="2400" spc="-15" dirty="0"/>
              <a:t> </a:t>
            </a:r>
            <a:r>
              <a:rPr sz="2400" spc="-5" dirty="0"/>
              <a:t>не</a:t>
            </a:r>
            <a:r>
              <a:rPr sz="2400" spc="-15" dirty="0"/>
              <a:t> </a:t>
            </a:r>
            <a:r>
              <a:rPr sz="2400" spc="-5" dirty="0"/>
              <a:t>представляет трудностей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33052" y="1066800"/>
            <a:ext cx="8277896" cy="507029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569595" marR="65405" indent="0">
              <a:lnSpc>
                <a:spcPts val="2220"/>
              </a:lnSpc>
              <a:spcBef>
                <a:spcPts val="325"/>
              </a:spcBef>
              <a:buNone/>
            </a:pPr>
            <a:r>
              <a:rPr sz="2400" spc="-5" dirty="0"/>
              <a:t>Электрокардиографические </a:t>
            </a:r>
            <a:r>
              <a:rPr sz="2400" dirty="0"/>
              <a:t>признаки нехарактерны </a:t>
            </a:r>
            <a:r>
              <a:rPr sz="2400" spc="-495" dirty="0"/>
              <a:t> </a:t>
            </a:r>
            <a:r>
              <a:rPr sz="2400" spc="-5" dirty="0"/>
              <a:t>При</a:t>
            </a:r>
            <a:r>
              <a:rPr sz="2400" spc="-10" dirty="0"/>
              <a:t> </a:t>
            </a:r>
            <a:r>
              <a:rPr sz="2400" dirty="0"/>
              <a:t>рентгенологическом</a:t>
            </a:r>
            <a:r>
              <a:rPr sz="2400" spc="-45" dirty="0"/>
              <a:t> </a:t>
            </a:r>
            <a:r>
              <a:rPr sz="2400" dirty="0"/>
              <a:t>исследовании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:</a:t>
            </a:r>
          </a:p>
          <a:p>
            <a:pPr marL="332105" indent="-256540">
              <a:lnSpc>
                <a:spcPts val="1935"/>
              </a:lnSpc>
              <a:buClr>
                <a:srgbClr val="9F4DA2"/>
              </a:buClr>
              <a:buChar char="•"/>
              <a:tabLst>
                <a:tab pos="332740" algn="l"/>
                <a:tab pos="333375" algn="l"/>
              </a:tabLst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признаки переполнения</a:t>
            </a:r>
            <a:r>
              <a:rPr sz="2400" b="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кровью</a:t>
            </a:r>
            <a:r>
              <a:rPr sz="2400" b="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 err="1">
                <a:latin typeface="Times New Roman" panose="02020603050405020304" pitchFamily="18" charset="0"/>
                <a:cs typeface="Georgia"/>
              </a:rPr>
              <a:t>малого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 err="1">
                <a:latin typeface="Times New Roman" panose="02020603050405020304" pitchFamily="18" charset="0"/>
                <a:cs typeface="Georgia"/>
              </a:rPr>
              <a:t>круга</a:t>
            </a:r>
            <a:r>
              <a:rPr lang="ru-RU" sz="2400" b="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 err="1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b="0" spc="-5" dirty="0">
              <a:latin typeface="Times New Roman" panose="02020603050405020304" pitchFamily="18" charset="0"/>
              <a:cs typeface="Georgia"/>
            </a:endParaRPr>
          </a:p>
          <a:p>
            <a:pPr marL="332105" marR="323215" indent="-256540">
              <a:lnSpc>
                <a:spcPts val="1920"/>
              </a:lnSpc>
              <a:spcBef>
                <a:spcPts val="375"/>
              </a:spcBef>
              <a:buClr>
                <a:srgbClr val="9F4DA2"/>
              </a:buClr>
              <a:buChar char="•"/>
              <a:tabLst>
                <a:tab pos="332740" algn="l"/>
                <a:tab pos="333375" algn="l"/>
              </a:tabLst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-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умеренно выраженная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митральная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конфигурация сердца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за </a:t>
            </a:r>
            <a:r>
              <a:rPr sz="2400" b="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счет</a:t>
            </a:r>
            <a:r>
              <a:rPr sz="2400" b="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выбухания</a:t>
            </a:r>
            <a:r>
              <a:rPr sz="2400" b="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дуги</a:t>
            </a:r>
            <a:r>
              <a:rPr sz="2400" b="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b="0" spc="4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артерии</a:t>
            </a:r>
          </a:p>
          <a:p>
            <a:pPr marL="332105" indent="-256540">
              <a:lnSpc>
                <a:spcPts val="2145"/>
              </a:lnSpc>
              <a:buClr>
                <a:srgbClr val="9F4DA2"/>
              </a:buClr>
              <a:buChar char="•"/>
              <a:tabLst>
                <a:tab pos="332740" algn="l"/>
                <a:tab pos="333375" algn="l"/>
              </a:tabLst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r>
              <a:rPr sz="2400" b="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b="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желудочка</a:t>
            </a:r>
          </a:p>
          <a:p>
            <a:pPr marL="332105" indent="-256540">
              <a:lnSpc>
                <a:spcPts val="2220"/>
              </a:lnSpc>
              <a:buClr>
                <a:srgbClr val="9F4DA2"/>
              </a:buClr>
              <a:buFont typeface="Georgia"/>
              <a:buChar char="•"/>
              <a:tabLst>
                <a:tab pos="332740" algn="l"/>
                <a:tab pos="333375" algn="l"/>
              </a:tabLst>
            </a:pPr>
            <a:r>
              <a:rPr sz="2400" dirty="0"/>
              <a:t>В</a:t>
            </a:r>
            <a:r>
              <a:rPr sz="2400" spc="-10" dirty="0"/>
              <a:t> </a:t>
            </a:r>
            <a:r>
              <a:rPr sz="2400" spc="-5" dirty="0"/>
              <a:t>последующем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b="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признаки</a:t>
            </a:r>
            <a:r>
              <a:rPr sz="2400" b="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склерозирования</a:t>
            </a:r>
            <a:r>
              <a:rPr sz="2400" b="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сосудов</a:t>
            </a:r>
            <a:r>
              <a:rPr sz="2400" b="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легких</a:t>
            </a:r>
          </a:p>
          <a:p>
            <a:pPr marL="332105" indent="-256540">
              <a:lnSpc>
                <a:spcPts val="2070"/>
              </a:lnSpc>
              <a:buClr>
                <a:srgbClr val="9F4DA2"/>
              </a:buClr>
              <a:buFont typeface="Georgia"/>
              <a:buChar char="•"/>
              <a:tabLst>
                <a:tab pos="332740" algn="l"/>
                <a:tab pos="333375" algn="l"/>
              </a:tabLst>
            </a:pPr>
            <a:r>
              <a:rPr sz="2400" dirty="0"/>
              <a:t>Эхокардиография</a:t>
            </a:r>
            <a:r>
              <a:rPr sz="2400" spc="-20" dirty="0"/>
              <a:t> </a:t>
            </a:r>
            <a:r>
              <a:rPr sz="2400" spc="-5" dirty="0"/>
              <a:t>–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позволяет</a:t>
            </a:r>
            <a:r>
              <a:rPr sz="2400" b="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визуализировать</a:t>
            </a:r>
          </a:p>
          <a:p>
            <a:pPr marL="0" indent="0">
              <a:lnSpc>
                <a:spcPts val="2070"/>
              </a:lnSpc>
              <a:buNone/>
            </a:pPr>
            <a:r>
              <a:rPr lang="ru-RU" sz="2400" b="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 err="1">
                <a:latin typeface="Times New Roman" panose="02020603050405020304" pitchFamily="18" charset="0"/>
                <a:cs typeface="Georgia"/>
              </a:rPr>
              <a:t>функционирующий</a:t>
            </a:r>
            <a:r>
              <a:rPr sz="2400" b="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открытый</a:t>
            </a:r>
            <a:r>
              <a:rPr sz="2400" b="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артериальный</a:t>
            </a:r>
            <a:r>
              <a:rPr sz="2400" b="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проток</a:t>
            </a:r>
          </a:p>
          <a:p>
            <a:pPr marL="332105" marR="727075" indent="-256540">
              <a:lnSpc>
                <a:spcPts val="1920"/>
              </a:lnSpc>
              <a:spcBef>
                <a:spcPts val="375"/>
              </a:spcBef>
              <a:buClr>
                <a:srgbClr val="9F4DA2"/>
              </a:buClr>
              <a:buFont typeface="Georgia"/>
              <a:buChar char="•"/>
              <a:tabLst>
                <a:tab pos="332740" algn="l"/>
                <a:tab pos="333375" algn="l"/>
              </a:tabLst>
            </a:pPr>
            <a:r>
              <a:rPr sz="2400" spc="-5" dirty="0"/>
              <a:t>Катетеризация </a:t>
            </a:r>
            <a:r>
              <a:rPr sz="2400" dirty="0"/>
              <a:t>-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необходима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осложненных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и неясных </a:t>
            </a:r>
            <a:r>
              <a:rPr sz="2400" b="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случаях</a:t>
            </a:r>
          </a:p>
          <a:p>
            <a:pPr marL="332105" indent="-256540">
              <a:lnSpc>
                <a:spcPts val="1995"/>
              </a:lnSpc>
              <a:buClr>
                <a:srgbClr val="9F4DA2"/>
              </a:buClr>
              <a:buFont typeface="Georgia"/>
              <a:buChar char="•"/>
              <a:tabLst>
                <a:tab pos="332740" algn="l"/>
                <a:tab pos="333375" algn="l"/>
              </a:tabLst>
            </a:pPr>
            <a:r>
              <a:rPr sz="2400" spc="-5" dirty="0"/>
              <a:t>При</a:t>
            </a:r>
            <a:r>
              <a:rPr sz="2400" spc="-20" dirty="0"/>
              <a:t> </a:t>
            </a:r>
            <a:r>
              <a:rPr sz="2400" spc="-5" dirty="0"/>
              <a:t>введении</a:t>
            </a:r>
            <a:r>
              <a:rPr sz="2400" spc="-10" dirty="0"/>
              <a:t> </a:t>
            </a:r>
            <a:r>
              <a:rPr sz="2400" spc="-5" dirty="0"/>
              <a:t>контрастного</a:t>
            </a:r>
            <a:r>
              <a:rPr sz="2400" spc="-20" dirty="0"/>
              <a:t> </a:t>
            </a:r>
            <a:r>
              <a:rPr sz="2400" spc="-5" dirty="0"/>
              <a:t>вещества</a:t>
            </a:r>
            <a:r>
              <a:rPr sz="2400" spc="-30" dirty="0"/>
              <a:t> </a:t>
            </a:r>
            <a:r>
              <a:rPr sz="2400" dirty="0"/>
              <a:t>(селективной</a:t>
            </a:r>
          </a:p>
          <a:p>
            <a:pPr marL="0" indent="0">
              <a:lnSpc>
                <a:spcPts val="1920"/>
              </a:lnSpc>
              <a:buNone/>
            </a:pPr>
            <a:r>
              <a:rPr sz="2400" dirty="0"/>
              <a:t>ангиографии)</a:t>
            </a:r>
            <a:r>
              <a:rPr sz="2400" spc="-45" dirty="0"/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восходящую</a:t>
            </a:r>
            <a:r>
              <a:rPr sz="2400" b="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аорту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 оно</a:t>
            </a:r>
            <a:r>
              <a:rPr sz="2400" b="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через</a:t>
            </a:r>
            <a:r>
              <a:rPr sz="2400" b="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проток</a:t>
            </a:r>
            <a:r>
              <a:rPr sz="2400" b="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попадает</a:t>
            </a:r>
          </a:p>
          <a:p>
            <a:pPr marL="0" indent="0">
              <a:lnSpc>
                <a:spcPts val="2160"/>
              </a:lnSpc>
              <a:buNone/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легочную</a:t>
            </a:r>
            <a:r>
              <a:rPr sz="2400" b="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артерию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609600"/>
            <a:ext cx="4199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rebuchet MS"/>
                <a:cs typeface="Trebuchet MS"/>
              </a:rPr>
              <a:t>Осложнения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и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лечение</a:t>
            </a:r>
            <a:r>
              <a:rPr sz="2400" b="1" spc="-25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ОАП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219200"/>
            <a:ext cx="7567930" cy="51840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6575">
              <a:lnSpc>
                <a:spcPts val="279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Осложнения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ОАП: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311275">
              <a:lnSpc>
                <a:spcPts val="222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Подострый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бактериальный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эндокардит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92150">
              <a:lnSpc>
                <a:spcPts val="207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Аневризматическое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расширение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протока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последующим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07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разрывом</a:t>
            </a:r>
          </a:p>
          <a:p>
            <a:pPr marL="2178685">
              <a:lnSpc>
                <a:spcPts val="217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Кровотечение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682750">
              <a:lnSpc>
                <a:spcPts val="274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Лечение: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только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оперативное!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421130" indent="-256540">
              <a:lnSpc>
                <a:spcPts val="2000"/>
              </a:lnSpc>
              <a:spcBef>
                <a:spcPts val="52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Обезболивание-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под интубационным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наркозом с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автоматической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вентиляцией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легких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ts val="2135"/>
              </a:lnSpc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Доступ</a:t>
            </a:r>
            <a:r>
              <a:rPr sz="2400" b="1" spc="-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–левосторонний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трансторакальный</a:t>
            </a:r>
          </a:p>
          <a:p>
            <a:pPr marL="268605" marR="271780" indent="-256540">
              <a:lnSpc>
                <a:spcPct val="80000"/>
              </a:lnSpc>
              <a:spcBef>
                <a:spcPts val="39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Объем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операции-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перевязка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артериального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протока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двумя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лигатурами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или прошивание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помощью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специального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183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аппарата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ts val="207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наличии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аортолегочного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свища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закрывают</a:t>
            </a:r>
          </a:p>
          <a:p>
            <a:pPr marL="268605">
              <a:lnSpc>
                <a:spcPts val="216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путем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вшивания заплаты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из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синтетического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материала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700" y="482424"/>
            <a:ext cx="8610600" cy="58931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cs typeface="Trebuchet MS"/>
              </a:rPr>
              <a:t>Дефект</a:t>
            </a:r>
            <a:r>
              <a:rPr sz="2400" b="1" spc="-25" dirty="0">
                <a:cs typeface="Trebuchet MS"/>
              </a:rPr>
              <a:t> </a:t>
            </a:r>
            <a:r>
              <a:rPr sz="2400" b="1" dirty="0">
                <a:cs typeface="Trebuchet MS"/>
              </a:rPr>
              <a:t>межпредсердной</a:t>
            </a:r>
            <a:r>
              <a:rPr sz="2400" b="1" spc="-25" dirty="0">
                <a:cs typeface="Trebuchet MS"/>
              </a:rPr>
              <a:t> </a:t>
            </a:r>
            <a:r>
              <a:rPr sz="2400" b="1" dirty="0">
                <a:cs typeface="Trebuchet MS"/>
              </a:rPr>
              <a:t>перегородки</a:t>
            </a:r>
            <a:r>
              <a:rPr sz="2400" b="1" spc="-40" dirty="0">
                <a:cs typeface="Trebuchet MS"/>
              </a:rPr>
              <a:t> </a:t>
            </a:r>
            <a:r>
              <a:rPr sz="2400" b="1" spc="-5" dirty="0">
                <a:cs typeface="Trebuchet MS"/>
              </a:rPr>
              <a:t>(ДМПП)</a:t>
            </a:r>
            <a:endParaRPr sz="2400" dirty="0"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cs typeface="Trebuchet MS"/>
              </a:rPr>
              <a:t>частота</a:t>
            </a:r>
            <a:r>
              <a:rPr sz="2400" spc="-30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–</a:t>
            </a:r>
            <a:r>
              <a:rPr sz="2400" spc="5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около</a:t>
            </a:r>
            <a:r>
              <a:rPr sz="2400" spc="-10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7%, </a:t>
            </a:r>
            <a:r>
              <a:rPr sz="2400" dirty="0">
                <a:cs typeface="Trebuchet MS"/>
              </a:rPr>
              <a:t>у</a:t>
            </a:r>
            <a:r>
              <a:rPr sz="2400" spc="-10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девочек в </a:t>
            </a:r>
            <a:r>
              <a:rPr sz="2400" spc="5" dirty="0">
                <a:cs typeface="Trebuchet MS"/>
              </a:rPr>
              <a:t>2-3</a:t>
            </a:r>
            <a:r>
              <a:rPr sz="2400" spc="-15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раза</a:t>
            </a:r>
            <a:r>
              <a:rPr sz="2400" spc="-10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чаще,</a:t>
            </a:r>
            <a:r>
              <a:rPr sz="2400" spc="-10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чем</a:t>
            </a:r>
            <a:r>
              <a:rPr sz="2400" spc="5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у</a:t>
            </a:r>
            <a:r>
              <a:rPr sz="2400" spc="-10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мальчиков.</a:t>
            </a:r>
            <a:endParaRPr sz="2400" dirty="0"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cs typeface="Trebuchet MS"/>
              </a:rPr>
              <a:t>Продолжительность</a:t>
            </a:r>
            <a:r>
              <a:rPr sz="2400" spc="-45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жизни</a:t>
            </a:r>
            <a:r>
              <a:rPr sz="2400" spc="-20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не</a:t>
            </a:r>
            <a:r>
              <a:rPr sz="2400" spc="-20" dirty="0">
                <a:cs typeface="Trebuchet MS"/>
              </a:rPr>
              <a:t> </a:t>
            </a:r>
            <a:r>
              <a:rPr sz="2400" spc="-5" dirty="0">
                <a:cs typeface="Trebuchet MS"/>
              </a:rPr>
              <a:t>оперированных</a:t>
            </a:r>
            <a:r>
              <a:rPr sz="2400" spc="-35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до</a:t>
            </a:r>
            <a:r>
              <a:rPr sz="2400" spc="-20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40</a:t>
            </a:r>
            <a:r>
              <a:rPr sz="2400" spc="-20" dirty="0">
                <a:cs typeface="Trebuchet MS"/>
              </a:rPr>
              <a:t> </a:t>
            </a:r>
            <a:r>
              <a:rPr sz="2400" dirty="0">
                <a:cs typeface="Trebuchet MS"/>
              </a:rPr>
              <a:t>лет</a:t>
            </a:r>
          </a:p>
          <a:p>
            <a:pPr marL="430530">
              <a:lnSpc>
                <a:spcPct val="100000"/>
              </a:lnSpc>
              <a:spcBef>
                <a:spcPts val="1260"/>
              </a:spcBef>
            </a:pPr>
            <a:r>
              <a:rPr sz="2400" b="1" dirty="0">
                <a:cs typeface="Georgia"/>
              </a:rPr>
              <a:t>Эмбрииологически</a:t>
            </a:r>
            <a:r>
              <a:rPr sz="2400" b="1" spc="-25" dirty="0">
                <a:cs typeface="Georgia"/>
              </a:rPr>
              <a:t> </a:t>
            </a:r>
            <a:r>
              <a:rPr sz="2400" b="1" dirty="0">
                <a:cs typeface="Georgia"/>
              </a:rPr>
              <a:t>ДМПП</a:t>
            </a:r>
            <a:r>
              <a:rPr sz="2400" b="1" spc="-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разделяются </a:t>
            </a:r>
            <a:r>
              <a:rPr sz="2400" b="1" dirty="0">
                <a:cs typeface="Georgia"/>
              </a:rPr>
              <a:t>на</a:t>
            </a:r>
            <a:r>
              <a:rPr sz="2400" b="1" spc="-45" dirty="0">
                <a:cs typeface="Georgia"/>
              </a:rPr>
              <a:t> </a:t>
            </a:r>
            <a:r>
              <a:rPr sz="2400" b="1" dirty="0">
                <a:cs typeface="Georgia"/>
              </a:rPr>
              <a:t>три группы:</a:t>
            </a:r>
            <a:endParaRPr sz="24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cs typeface="Georgia"/>
            </a:endParaRPr>
          </a:p>
          <a:p>
            <a:pPr marL="739775">
              <a:lnSpc>
                <a:spcPct val="100000"/>
              </a:lnSpc>
            </a:pPr>
            <a:r>
              <a:rPr sz="2400" b="1" dirty="0">
                <a:cs typeface="Georgia"/>
              </a:rPr>
              <a:t>Первичный</a:t>
            </a:r>
            <a:r>
              <a:rPr sz="2400" b="1" spc="-15" dirty="0">
                <a:cs typeface="Georgia"/>
              </a:rPr>
              <a:t> </a:t>
            </a:r>
            <a:r>
              <a:rPr sz="2400" b="1" dirty="0">
                <a:cs typeface="Georgia"/>
              </a:rPr>
              <a:t>ДМПП</a:t>
            </a:r>
            <a:r>
              <a:rPr sz="2400" b="1" spc="-15" dirty="0">
                <a:cs typeface="Georgia"/>
              </a:rPr>
              <a:t> </a:t>
            </a:r>
            <a:r>
              <a:rPr sz="2400" b="1" dirty="0">
                <a:cs typeface="Georgia"/>
              </a:rPr>
              <a:t>(около</a:t>
            </a:r>
            <a:r>
              <a:rPr sz="2400" b="1" spc="-15" dirty="0">
                <a:cs typeface="Georgia"/>
              </a:rPr>
              <a:t> </a:t>
            </a:r>
            <a:r>
              <a:rPr sz="2400" b="1" dirty="0">
                <a:cs typeface="Georgia"/>
              </a:rPr>
              <a:t>10%)</a:t>
            </a:r>
            <a:r>
              <a:rPr sz="2400" b="1" spc="-60" dirty="0">
                <a:cs typeface="Georgia"/>
              </a:rPr>
              <a:t> </a:t>
            </a:r>
            <a:r>
              <a:rPr sz="2400" dirty="0">
                <a:cs typeface="Georgia"/>
              </a:rPr>
              <a:t>-</a:t>
            </a:r>
            <a:r>
              <a:rPr sz="2400" spc="10" dirty="0">
                <a:cs typeface="Georgia"/>
              </a:rPr>
              <a:t> </a:t>
            </a:r>
            <a:r>
              <a:rPr sz="2400" dirty="0">
                <a:cs typeface="Georgia"/>
              </a:rPr>
              <a:t>незаращение</a:t>
            </a:r>
            <a:r>
              <a:rPr sz="2400" spc="-4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МПП.</a:t>
            </a:r>
            <a:endParaRPr sz="2400" dirty="0">
              <a:cs typeface="Georgia"/>
            </a:endParaRPr>
          </a:p>
          <a:p>
            <a:pPr marL="37846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cs typeface="Georgia"/>
              </a:rPr>
              <a:t>Характеризуется</a:t>
            </a:r>
            <a:r>
              <a:rPr sz="2400" spc="-5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большими</a:t>
            </a:r>
            <a:r>
              <a:rPr sz="2400" spc="-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размерами.</a:t>
            </a:r>
            <a:endParaRPr sz="2400" dirty="0">
              <a:cs typeface="Georgia"/>
            </a:endParaRPr>
          </a:p>
          <a:p>
            <a:pPr marL="1297305" marR="1457325" indent="-434340">
              <a:lnSpc>
                <a:spcPct val="112500"/>
              </a:lnSpc>
            </a:pPr>
            <a:r>
              <a:rPr sz="2400" dirty="0">
                <a:cs typeface="Georgia"/>
              </a:rPr>
              <a:t>Чаще </a:t>
            </a:r>
            <a:r>
              <a:rPr sz="2400" spc="-5" dirty="0">
                <a:cs typeface="Georgia"/>
              </a:rPr>
              <a:t>он находится </a:t>
            </a:r>
            <a:r>
              <a:rPr sz="2400" dirty="0">
                <a:cs typeface="Georgia"/>
              </a:rPr>
              <a:t>в нижней части МПП </a:t>
            </a:r>
            <a:r>
              <a:rPr sz="2400" spc="-10" dirty="0">
                <a:cs typeface="Georgia"/>
              </a:rPr>
              <a:t>рядом </a:t>
            </a:r>
            <a:r>
              <a:rPr sz="2400" spc="-470" dirty="0">
                <a:cs typeface="Georgia"/>
              </a:rPr>
              <a:t> </a:t>
            </a:r>
            <a:r>
              <a:rPr sz="2400" dirty="0">
                <a:cs typeface="Georgia"/>
              </a:rPr>
              <a:t>с</a:t>
            </a:r>
            <a:r>
              <a:rPr sz="2400" spc="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антриовентрикулярными</a:t>
            </a:r>
            <a:r>
              <a:rPr sz="2400" spc="-5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отверстиями</a:t>
            </a:r>
            <a:endParaRPr sz="2400" dirty="0"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cs typeface="Georgia"/>
            </a:endParaRPr>
          </a:p>
          <a:p>
            <a:pPr marL="739775">
              <a:lnSpc>
                <a:spcPct val="100000"/>
              </a:lnSpc>
            </a:pPr>
            <a:r>
              <a:rPr sz="2400" b="1" dirty="0">
                <a:cs typeface="Georgia"/>
              </a:rPr>
              <a:t>Вторичный</a:t>
            </a:r>
            <a:r>
              <a:rPr sz="2400" b="1" spc="-15" dirty="0">
                <a:cs typeface="Georgia"/>
              </a:rPr>
              <a:t> </a:t>
            </a:r>
            <a:r>
              <a:rPr sz="2400" b="1" dirty="0">
                <a:cs typeface="Georgia"/>
              </a:rPr>
              <a:t>(около</a:t>
            </a:r>
            <a:r>
              <a:rPr sz="2400" b="1" spc="-2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90%).</a:t>
            </a:r>
            <a:r>
              <a:rPr sz="2400" b="1" spc="-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Локализация</a:t>
            </a:r>
            <a:r>
              <a:rPr sz="2400" spc="-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различная,</a:t>
            </a:r>
            <a:r>
              <a:rPr sz="2400" spc="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чаще</a:t>
            </a:r>
            <a:endParaRPr sz="2400" dirty="0">
              <a:cs typeface="Georgia"/>
            </a:endParaRPr>
          </a:p>
          <a:p>
            <a:pPr marL="378460">
              <a:lnSpc>
                <a:spcPct val="100000"/>
              </a:lnSpc>
            </a:pPr>
            <a:r>
              <a:rPr sz="2400" dirty="0">
                <a:cs typeface="Georgia"/>
              </a:rPr>
              <a:t>–</a:t>
            </a:r>
            <a:r>
              <a:rPr sz="2400" spc="-15" dirty="0">
                <a:cs typeface="Georgia"/>
              </a:rPr>
              <a:t> </a:t>
            </a:r>
            <a:r>
              <a:rPr sz="2400" dirty="0">
                <a:cs typeface="Georgia"/>
              </a:rPr>
              <a:t>в центре</a:t>
            </a:r>
            <a:r>
              <a:rPr sz="2400" spc="-10" dirty="0">
                <a:cs typeface="Georgia"/>
              </a:rPr>
              <a:t> </a:t>
            </a:r>
            <a:r>
              <a:rPr sz="2400" dirty="0">
                <a:cs typeface="Georgia"/>
              </a:rPr>
              <a:t>МПП</a:t>
            </a:r>
            <a:r>
              <a:rPr sz="2400" spc="-15" dirty="0">
                <a:cs typeface="Georgia"/>
              </a:rPr>
              <a:t> </a:t>
            </a:r>
            <a:r>
              <a:rPr sz="2400" dirty="0">
                <a:cs typeface="Georgia"/>
              </a:rPr>
              <a:t>и</a:t>
            </a:r>
            <a:r>
              <a:rPr sz="2400" spc="-45" dirty="0">
                <a:cs typeface="Georgia"/>
              </a:rPr>
              <a:t> </a:t>
            </a:r>
            <a:r>
              <a:rPr sz="2400" dirty="0">
                <a:cs typeface="Georgia"/>
              </a:rPr>
              <a:t>над</a:t>
            </a:r>
            <a:r>
              <a:rPr sz="2400" spc="-5" dirty="0">
                <a:cs typeface="Georgia"/>
              </a:rPr>
              <a:t> устьем</a:t>
            </a:r>
            <a:r>
              <a:rPr sz="2400" spc="-20" dirty="0">
                <a:cs typeface="Georgia"/>
              </a:rPr>
              <a:t> </a:t>
            </a:r>
            <a:r>
              <a:rPr sz="2400" dirty="0">
                <a:cs typeface="Georgia"/>
              </a:rPr>
              <a:t>нижней</a:t>
            </a:r>
            <a:r>
              <a:rPr sz="2400" spc="-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полой</a:t>
            </a:r>
            <a:r>
              <a:rPr sz="2400" spc="-10" dirty="0">
                <a:cs typeface="Georgia"/>
              </a:rPr>
              <a:t> </a:t>
            </a:r>
            <a:r>
              <a:rPr sz="2400" dirty="0">
                <a:cs typeface="Georgia"/>
              </a:rPr>
              <a:t>вены</a:t>
            </a:r>
          </a:p>
          <a:p>
            <a:pPr marL="378460" marR="732155" indent="175260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cs typeface="Georgia"/>
              </a:rPr>
              <a:t>Единственное предсердие- </a:t>
            </a:r>
            <a:r>
              <a:rPr sz="2400" spc="-5" dirty="0">
                <a:cs typeface="Georgia"/>
              </a:rPr>
              <a:t>редкий вид </a:t>
            </a:r>
            <a:r>
              <a:rPr sz="2400" dirty="0">
                <a:cs typeface="Georgia"/>
              </a:rPr>
              <a:t>ВПС - </a:t>
            </a:r>
            <a:r>
              <a:rPr sz="2400" spc="-5" dirty="0">
                <a:cs typeface="Georgia"/>
              </a:rPr>
              <a:t>полное </a:t>
            </a:r>
            <a:r>
              <a:rPr sz="2400" spc="-47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отсутствие</a:t>
            </a:r>
            <a:r>
              <a:rPr sz="2400" spc="-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МПП.</a:t>
            </a:r>
            <a:endParaRPr sz="2400" dirty="0">
              <a:cs typeface="Georgia"/>
            </a:endParaRPr>
          </a:p>
          <a:p>
            <a:pPr marL="862965">
              <a:lnSpc>
                <a:spcPct val="100000"/>
              </a:lnSpc>
              <a:spcBef>
                <a:spcPts val="305"/>
              </a:spcBef>
            </a:pPr>
            <a:r>
              <a:rPr sz="2400" spc="-5" dirty="0">
                <a:cs typeface="Georgia"/>
              </a:rPr>
              <a:t>Может</a:t>
            </a:r>
            <a:r>
              <a:rPr sz="2400" spc="-25" dirty="0">
                <a:cs typeface="Georgia"/>
              </a:rPr>
              <a:t> </a:t>
            </a:r>
            <a:r>
              <a:rPr sz="2400" dirty="0">
                <a:cs typeface="Georgia"/>
              </a:rPr>
              <a:t>быть</a:t>
            </a:r>
            <a:r>
              <a:rPr sz="2400" spc="-15" dirty="0">
                <a:cs typeface="Georgia"/>
              </a:rPr>
              <a:t> </a:t>
            </a:r>
            <a:r>
              <a:rPr sz="2400" dirty="0">
                <a:cs typeface="Georgia"/>
              </a:rPr>
              <a:t>составной</a:t>
            </a:r>
            <a:r>
              <a:rPr sz="2400" spc="-3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частью</a:t>
            </a:r>
            <a:r>
              <a:rPr sz="240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различных</a:t>
            </a:r>
            <a:r>
              <a:rPr sz="2400" spc="-2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пороков:</a:t>
            </a:r>
            <a:endParaRPr sz="2400" dirty="0"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9825" y="609600"/>
            <a:ext cx="36150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Гемодинамика</a:t>
            </a:r>
            <a:r>
              <a:rPr sz="2400" spc="-25" dirty="0"/>
              <a:t> </a:t>
            </a:r>
            <a:r>
              <a:rPr sz="2400" dirty="0"/>
              <a:t>при</a:t>
            </a:r>
            <a:r>
              <a:rPr sz="2400" spc="-40" dirty="0"/>
              <a:t> </a:t>
            </a:r>
            <a:r>
              <a:rPr sz="2400" dirty="0"/>
              <a:t>ДМПП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268841"/>
            <a:ext cx="7903845" cy="5589159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68605" marR="676275" indent="-256540">
              <a:lnSpc>
                <a:spcPct val="80000"/>
              </a:lnSpc>
              <a:spcBef>
                <a:spcPts val="53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основе</a:t>
            </a:r>
            <a:r>
              <a:rPr sz="24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нарушения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гемодинамики</a:t>
            </a:r>
            <a:r>
              <a:rPr sz="2400" b="1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сброс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артериальной </a:t>
            </a:r>
            <a:r>
              <a:rPr sz="2400" b="1" spc="-4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крови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361440">
              <a:lnSpc>
                <a:spcPts val="1960"/>
              </a:lnSpc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из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левого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предсердия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правое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за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счет: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5405">
              <a:lnSpc>
                <a:spcPts val="188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разницы давления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предсердиях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норме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полости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188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предсердия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оно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не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превышает 5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 рт.ст.,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а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около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9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рт.ст);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1920">
              <a:lnSpc>
                <a:spcPts val="203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правое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предсердие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обладает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большей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емкостью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растяжимостью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331470" indent="-256540">
              <a:lnSpc>
                <a:spcPct val="80000"/>
              </a:lnSpc>
              <a:spcBef>
                <a:spcPts val="36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Наступает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гиперволемия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правых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отделов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малого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круга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кровообращения,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приводящая: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85140" lvl="1" indent="-197485">
              <a:lnSpc>
                <a:spcPts val="1960"/>
              </a:lnSpc>
              <a:buChar char="-"/>
              <a:tabLst>
                <a:tab pos="48577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к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гипертензии,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30530" lvl="1" indent="-142875">
              <a:lnSpc>
                <a:spcPts val="2030"/>
              </a:lnSpc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постепенному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повышению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давления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правом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желудочке,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30530" lvl="1" indent="-142875">
              <a:lnSpc>
                <a:spcPts val="2030"/>
              </a:lnSpc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гипертрофии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456055">
              <a:lnSpc>
                <a:spcPts val="203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Нарастает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гипертензия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малого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круга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188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ПЖ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ведет к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повышению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диастолического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давления.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188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Развивается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левожелудочковая</a:t>
            </a:r>
            <a:r>
              <a:rPr sz="24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недостаточность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22300">
              <a:lnSpc>
                <a:spcPts val="203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Кровь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из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правых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отделов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сбрасывается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левые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789430">
              <a:lnSpc>
                <a:spcPts val="2095"/>
              </a:lnSpc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(синдром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Эйзенменгера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)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574336"/>
            <a:ext cx="4242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Клиника</a:t>
            </a:r>
            <a:r>
              <a:rPr sz="2400" spc="-30" dirty="0"/>
              <a:t> </a:t>
            </a:r>
            <a:r>
              <a:rPr sz="2400" dirty="0"/>
              <a:t>и</a:t>
            </a:r>
            <a:r>
              <a:rPr sz="2400" spc="-25" dirty="0"/>
              <a:t> </a:t>
            </a:r>
            <a:r>
              <a:rPr sz="2400" dirty="0"/>
              <a:t>диагностика</a:t>
            </a:r>
            <a:r>
              <a:rPr sz="2400" spc="-25" dirty="0"/>
              <a:t> </a:t>
            </a:r>
            <a:r>
              <a:rPr sz="2400" dirty="0"/>
              <a:t>ДМПП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447800"/>
            <a:ext cx="7957820" cy="45326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9560">
              <a:lnSpc>
                <a:spcPct val="100000"/>
              </a:lnSpc>
              <a:spcBef>
                <a:spcPts val="10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Наиболее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частые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симптомы: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080" indent="-256540">
              <a:lnSpc>
                <a:spcPts val="2160"/>
              </a:lnSpc>
              <a:spcBef>
                <a:spcPts val="33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Одышка, приступы сердцебиения,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быстрая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утомляемость при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обычной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физической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нагрузке,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отставание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росте,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склонность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к </a:t>
            </a:r>
            <a:r>
              <a:rPr sz="2400" spc="-4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пневмониям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Georgia"/>
              </a:rPr>
              <a:t>простудным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заболеваниям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559560">
              <a:lnSpc>
                <a:spcPct val="100000"/>
              </a:lnSpc>
              <a:spcBef>
                <a:spcPts val="3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объективном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исследовании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</a:t>
            </a:r>
          </a:p>
          <a:p>
            <a:pPr marL="477520" lvl="1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наличие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сердечного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горба</a:t>
            </a:r>
          </a:p>
          <a:p>
            <a:pPr marL="477520" lvl="1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втором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межреберье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слева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шум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над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артерией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П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тон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усилен.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82905">
              <a:lnSpc>
                <a:spcPct val="100000"/>
              </a:lnSpc>
              <a:spcBef>
                <a:spcPts val="6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Имеется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расщепление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П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тона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вследствие: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перегрузки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удлинение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его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систолы,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ts val="228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неодновременного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закрытия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клапанов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легочной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28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артерии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84710" y="1152983"/>
            <a:ext cx="8174580" cy="610500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30504" indent="-158115">
              <a:lnSpc>
                <a:spcPct val="100000"/>
              </a:lnSpc>
              <a:spcBef>
                <a:spcPts val="500"/>
              </a:spcBef>
              <a:buChar char="-"/>
              <a:tabLst>
                <a:tab pos="231140" algn="l"/>
              </a:tabLst>
            </a:pPr>
            <a:r>
              <a:rPr lang="ru-RU" sz="2400" spc="-5" dirty="0">
                <a:cs typeface="Georgia"/>
              </a:rPr>
              <a:t>ЭКГ деформация зубца Р</a:t>
            </a:r>
          </a:p>
          <a:p>
            <a:pPr marL="230504" indent="-158115">
              <a:lnSpc>
                <a:spcPct val="100000"/>
              </a:lnSpc>
              <a:spcBef>
                <a:spcPts val="500"/>
              </a:spcBef>
              <a:buChar char="-"/>
              <a:tabLst>
                <a:tab pos="231140" algn="l"/>
              </a:tabLst>
            </a:pPr>
            <a:r>
              <a:rPr sz="2400" spc="-5" dirty="0" err="1">
                <a:cs typeface="Georgia"/>
              </a:rPr>
              <a:t>удлинение</a:t>
            </a:r>
            <a:r>
              <a:rPr sz="2400" spc="-4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интервала</a:t>
            </a:r>
            <a:r>
              <a:rPr sz="2400" spc="-40" dirty="0">
                <a:cs typeface="Georgia"/>
              </a:rPr>
              <a:t> </a:t>
            </a:r>
            <a:r>
              <a:rPr sz="2400" dirty="0">
                <a:cs typeface="Georgia"/>
              </a:rPr>
              <a:t>Р-Q,</a:t>
            </a:r>
          </a:p>
          <a:p>
            <a:pPr marL="299085" indent="-179070">
              <a:lnSpc>
                <a:spcPct val="100000"/>
              </a:lnSpc>
              <a:spcBef>
                <a:spcPts val="320"/>
              </a:spcBef>
              <a:buSzPct val="75000"/>
              <a:buChar char="-"/>
              <a:tabLst>
                <a:tab pos="299720" algn="l"/>
              </a:tabLst>
            </a:pPr>
            <a:r>
              <a:rPr lang="ru-RU" sz="2400" spc="-10" dirty="0">
                <a:cs typeface="Georgia"/>
              </a:rPr>
              <a:t>Б</a:t>
            </a:r>
            <a:r>
              <a:rPr sz="2400" spc="-10" dirty="0" err="1">
                <a:cs typeface="Georgia"/>
              </a:rPr>
              <a:t>локада</a:t>
            </a:r>
            <a:r>
              <a:rPr lang="ru-RU" sz="2400" spc="-10" dirty="0">
                <a:cs typeface="Georgia"/>
              </a:rPr>
              <a:t> ножки предсердно-желудочкового пучка</a:t>
            </a:r>
            <a:endParaRPr sz="2400" dirty="0">
              <a:cs typeface="Georgia"/>
            </a:endParaRPr>
          </a:p>
          <a:p>
            <a:pPr marL="810895">
              <a:lnSpc>
                <a:spcPct val="100000"/>
              </a:lnSpc>
              <a:spcBef>
                <a:spcPts val="290"/>
              </a:spcBef>
            </a:pPr>
            <a:r>
              <a:rPr sz="2400" b="1" spc="-5" dirty="0">
                <a:cs typeface="Georgia"/>
              </a:rPr>
              <a:t>На</a:t>
            </a:r>
            <a:r>
              <a:rPr sz="2400" b="1" spc="-15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рентгенограммах</a:t>
            </a:r>
            <a:r>
              <a:rPr sz="2400" b="1" spc="50" dirty="0">
                <a:cs typeface="Georgia"/>
              </a:rPr>
              <a:t> </a:t>
            </a:r>
            <a:r>
              <a:rPr sz="2400" b="1" dirty="0">
                <a:cs typeface="Georgia"/>
              </a:rPr>
              <a:t>в</a:t>
            </a:r>
            <a:r>
              <a:rPr sz="2400" b="1" spc="-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прямой</a:t>
            </a:r>
            <a:r>
              <a:rPr sz="2400" b="1" spc="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проекции:</a:t>
            </a:r>
            <a:endParaRPr sz="2400" dirty="0">
              <a:cs typeface="Georgia"/>
            </a:endParaRPr>
          </a:p>
          <a:p>
            <a:pPr marL="48895">
              <a:lnSpc>
                <a:spcPct val="100000"/>
              </a:lnSpc>
              <a:spcBef>
                <a:spcPts val="300"/>
              </a:spcBef>
            </a:pPr>
            <a:r>
              <a:rPr sz="2400" b="1" dirty="0">
                <a:cs typeface="Georgia"/>
              </a:rPr>
              <a:t>-</a:t>
            </a:r>
            <a:r>
              <a:rPr sz="2400" b="1" spc="42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расширение</a:t>
            </a:r>
            <a:r>
              <a:rPr sz="2400" spc="-20" dirty="0">
                <a:cs typeface="Georgia"/>
              </a:rPr>
              <a:t> </a:t>
            </a:r>
            <a:r>
              <a:rPr sz="2400" dirty="0">
                <a:cs typeface="Georgia"/>
              </a:rPr>
              <a:t>границ</a:t>
            </a:r>
            <a:r>
              <a:rPr sz="2400" spc="-5" dirty="0">
                <a:cs typeface="Georgia"/>
              </a:rPr>
              <a:t> сердца,</a:t>
            </a:r>
            <a:endParaRPr sz="2400" dirty="0">
              <a:cs typeface="Georgia"/>
            </a:endParaRPr>
          </a:p>
          <a:p>
            <a:pPr marL="228600" indent="-196850">
              <a:lnSpc>
                <a:spcPct val="100000"/>
              </a:lnSpc>
              <a:spcBef>
                <a:spcPts val="300"/>
              </a:spcBef>
              <a:buChar char="-"/>
              <a:tabLst>
                <a:tab pos="229235" algn="l"/>
              </a:tabLst>
            </a:pPr>
            <a:r>
              <a:rPr sz="2400" spc="-5" dirty="0">
                <a:cs typeface="Georgia"/>
              </a:rPr>
              <a:t>увеличение</a:t>
            </a:r>
            <a:r>
              <a:rPr sz="2400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второй </a:t>
            </a:r>
            <a:r>
              <a:rPr sz="2400" dirty="0">
                <a:cs typeface="Georgia"/>
              </a:rPr>
              <a:t>дуги</a:t>
            </a:r>
            <a:r>
              <a:rPr sz="2400" spc="5" dirty="0">
                <a:cs typeface="Georgia"/>
              </a:rPr>
              <a:t> </a:t>
            </a:r>
            <a:r>
              <a:rPr sz="2400" dirty="0">
                <a:cs typeface="Georgia"/>
              </a:rPr>
              <a:t>по</a:t>
            </a:r>
            <a:r>
              <a:rPr sz="2400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левому</a:t>
            </a:r>
            <a:r>
              <a:rPr sz="2400" spc="20" dirty="0">
                <a:cs typeface="Georgia"/>
              </a:rPr>
              <a:t> </a:t>
            </a:r>
            <a:r>
              <a:rPr sz="2400" dirty="0">
                <a:cs typeface="Georgia"/>
              </a:rPr>
              <a:t>контуру</a:t>
            </a:r>
            <a:r>
              <a:rPr sz="2400" spc="-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сердца,</a:t>
            </a:r>
            <a:endParaRPr sz="2400" dirty="0">
              <a:cs typeface="Georgia"/>
            </a:endParaRPr>
          </a:p>
          <a:p>
            <a:pPr marL="173990" indent="-142240">
              <a:lnSpc>
                <a:spcPct val="100000"/>
              </a:lnSpc>
              <a:spcBef>
                <a:spcPts val="305"/>
              </a:spcBef>
              <a:buChar char="-"/>
              <a:tabLst>
                <a:tab pos="174625" algn="l"/>
              </a:tabLst>
            </a:pPr>
            <a:r>
              <a:rPr sz="2400" spc="-5" dirty="0">
                <a:cs typeface="Georgia"/>
              </a:rPr>
              <a:t>усиление</a:t>
            </a:r>
            <a:r>
              <a:rPr sz="2400" spc="-25" dirty="0">
                <a:cs typeface="Georgia"/>
              </a:rPr>
              <a:t> </a:t>
            </a:r>
            <a:r>
              <a:rPr sz="2400" dirty="0">
                <a:cs typeface="Georgia"/>
              </a:rPr>
              <a:t>легочного</a:t>
            </a:r>
            <a:r>
              <a:rPr sz="2400" spc="-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рисунка</a:t>
            </a:r>
            <a:endParaRPr sz="2400" dirty="0">
              <a:cs typeface="Georgia"/>
            </a:endParaRPr>
          </a:p>
          <a:p>
            <a:pPr marL="4889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cs typeface="Georgia"/>
              </a:rPr>
              <a:t>ЭКГ</a:t>
            </a:r>
            <a:r>
              <a:rPr sz="2400" b="1" spc="-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сканирование</a:t>
            </a:r>
            <a:r>
              <a:rPr sz="2400" b="1" spc="-10" dirty="0">
                <a:cs typeface="Georgia"/>
              </a:rPr>
              <a:t> </a:t>
            </a:r>
            <a:r>
              <a:rPr sz="2400" dirty="0">
                <a:cs typeface="Georgia"/>
              </a:rPr>
              <a:t>–</a:t>
            </a:r>
            <a:r>
              <a:rPr sz="2400" spc="-5" dirty="0">
                <a:cs typeface="Georgia"/>
              </a:rPr>
              <a:t> изменение</a:t>
            </a:r>
            <a:r>
              <a:rPr sz="2400" spc="5" dirty="0">
                <a:cs typeface="Georgia"/>
              </a:rPr>
              <a:t> </a:t>
            </a:r>
            <a:r>
              <a:rPr sz="2400" dirty="0">
                <a:cs typeface="Georgia"/>
              </a:rPr>
              <a:t>размеров</a:t>
            </a:r>
            <a:r>
              <a:rPr sz="2400" spc="-5" dirty="0">
                <a:cs typeface="Georgia"/>
              </a:rPr>
              <a:t> желудочков,</a:t>
            </a:r>
            <a:endParaRPr sz="2400" dirty="0">
              <a:cs typeface="Georgia"/>
            </a:endParaRPr>
          </a:p>
          <a:p>
            <a:pPr marL="228600" lvl="1" indent="-140335">
              <a:lnSpc>
                <a:spcPct val="100000"/>
              </a:lnSpc>
              <a:spcBef>
                <a:spcPts val="300"/>
              </a:spcBef>
              <a:buChar char="-"/>
              <a:tabLst>
                <a:tab pos="229235" algn="l"/>
              </a:tabLst>
            </a:pPr>
            <a:r>
              <a:rPr sz="2400" spc="-5" dirty="0">
                <a:cs typeface="Georgia"/>
              </a:rPr>
              <a:t>пародоксальное</a:t>
            </a:r>
            <a:r>
              <a:rPr sz="2400" spc="3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движение</a:t>
            </a:r>
            <a:r>
              <a:rPr sz="2400" spc="2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межпредсердной</a:t>
            </a:r>
            <a:r>
              <a:rPr sz="2400" spc="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перегородки,</a:t>
            </a:r>
            <a:endParaRPr sz="2400" dirty="0">
              <a:cs typeface="Georgia"/>
            </a:endParaRPr>
          </a:p>
          <a:p>
            <a:pPr marL="12700" marR="702310" lvl="1" indent="76200">
              <a:lnSpc>
                <a:spcPct val="107000"/>
              </a:lnSpc>
              <a:spcBef>
                <a:spcPts val="150"/>
              </a:spcBef>
              <a:buChar char="-"/>
              <a:tabLst>
                <a:tab pos="229235" algn="l"/>
              </a:tabLst>
            </a:pPr>
            <a:r>
              <a:rPr sz="2400" spc="-5" dirty="0">
                <a:cs typeface="Georgia"/>
              </a:rPr>
              <a:t>увеличение</a:t>
            </a:r>
            <a:r>
              <a:rPr sz="2400" spc="10" dirty="0">
                <a:cs typeface="Georgia"/>
              </a:rPr>
              <a:t> </a:t>
            </a:r>
            <a:r>
              <a:rPr sz="2400" dirty="0">
                <a:cs typeface="Georgia"/>
              </a:rPr>
              <a:t>амплитуды</a:t>
            </a:r>
            <a:r>
              <a:rPr sz="2400" spc="10" dirty="0">
                <a:cs typeface="Georgia"/>
              </a:rPr>
              <a:t> </a:t>
            </a:r>
            <a:r>
              <a:rPr sz="2400" dirty="0">
                <a:cs typeface="Georgia"/>
              </a:rPr>
              <a:t>задней</a:t>
            </a:r>
            <a:r>
              <a:rPr sz="2400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стенки</a:t>
            </a:r>
            <a:r>
              <a:rPr sz="2400" spc="-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левого</a:t>
            </a:r>
            <a:r>
              <a:rPr sz="2400" spc="2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предсердия </a:t>
            </a:r>
            <a:r>
              <a:rPr sz="240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При</a:t>
            </a:r>
            <a:r>
              <a:rPr sz="2400" b="1" spc="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катетеризации </a:t>
            </a:r>
            <a:r>
              <a:rPr sz="2400" b="1" dirty="0">
                <a:cs typeface="Georgia"/>
              </a:rPr>
              <a:t>сердца-</a:t>
            </a:r>
            <a:r>
              <a:rPr sz="2400" b="1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повышение</a:t>
            </a:r>
            <a:r>
              <a:rPr sz="2400" spc="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давления</a:t>
            </a:r>
            <a:r>
              <a:rPr sz="2400" spc="25" dirty="0">
                <a:cs typeface="Georgia"/>
              </a:rPr>
              <a:t> </a:t>
            </a:r>
            <a:r>
              <a:rPr sz="2400" dirty="0">
                <a:cs typeface="Georgia"/>
              </a:rPr>
              <a:t>в</a:t>
            </a:r>
            <a:r>
              <a:rPr sz="2400" spc="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правом </a:t>
            </a:r>
            <a:r>
              <a:rPr sz="2400" spc="-4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предсердии,</a:t>
            </a:r>
            <a:r>
              <a:rPr sz="2400" spc="-25" dirty="0">
                <a:cs typeface="Georgia"/>
              </a:rPr>
              <a:t> </a:t>
            </a:r>
            <a:r>
              <a:rPr sz="2400" dirty="0">
                <a:cs typeface="Georgia"/>
              </a:rPr>
              <a:t>в</a:t>
            </a:r>
            <a:r>
              <a:rPr sz="2400" spc="10" dirty="0">
                <a:cs typeface="Georgia"/>
              </a:rPr>
              <a:t> </a:t>
            </a:r>
            <a:r>
              <a:rPr sz="2400" dirty="0">
                <a:cs typeface="Georgia"/>
              </a:rPr>
              <a:t>правом</a:t>
            </a:r>
            <a:r>
              <a:rPr sz="2400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желудочке</a:t>
            </a:r>
            <a:r>
              <a:rPr sz="2400" dirty="0">
                <a:cs typeface="Georgia"/>
              </a:rPr>
              <a:t> и</a:t>
            </a:r>
            <a:r>
              <a:rPr sz="2400" spc="-5" dirty="0">
                <a:cs typeface="Georgia"/>
              </a:rPr>
              <a:t> легочной</a:t>
            </a:r>
            <a:r>
              <a:rPr sz="2400" spc="5" dirty="0">
                <a:cs typeface="Georgia"/>
              </a:rPr>
              <a:t> </a:t>
            </a:r>
            <a:r>
              <a:rPr sz="2400" dirty="0">
                <a:cs typeface="Georgia"/>
              </a:rPr>
              <a:t>артерии</a:t>
            </a:r>
          </a:p>
          <a:p>
            <a:pPr marL="12700" marR="5080" indent="3619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cs typeface="Georgia"/>
              </a:rPr>
              <a:t>Специальные</a:t>
            </a:r>
            <a:r>
              <a:rPr sz="2400" b="1" spc="-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баллонные</a:t>
            </a:r>
            <a:r>
              <a:rPr sz="2400" b="1" spc="15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катетеры</a:t>
            </a:r>
            <a:r>
              <a:rPr sz="2400" b="1" spc="5" dirty="0">
                <a:cs typeface="Georgia"/>
              </a:rPr>
              <a:t> </a:t>
            </a:r>
            <a:r>
              <a:rPr sz="2400" dirty="0">
                <a:cs typeface="Georgia"/>
              </a:rPr>
              <a:t>– для</a:t>
            </a:r>
            <a:r>
              <a:rPr sz="2400" spc="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определения</a:t>
            </a:r>
            <a:r>
              <a:rPr sz="2400" spc="2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размеров </a:t>
            </a:r>
            <a:r>
              <a:rPr sz="2400" spc="-420" dirty="0">
                <a:cs typeface="Georgia"/>
              </a:rPr>
              <a:t> </a:t>
            </a:r>
            <a:r>
              <a:rPr sz="2400" dirty="0">
                <a:cs typeface="Georgia"/>
              </a:rPr>
              <a:t>дефекта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AA97D9A-05AD-4B9E-9AC3-32103EDEE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Продолжение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685800"/>
            <a:ext cx="2150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Лечение</a:t>
            </a:r>
            <a:r>
              <a:rPr sz="2400" spc="-90" dirty="0"/>
              <a:t> </a:t>
            </a:r>
            <a:r>
              <a:rPr sz="2400" dirty="0"/>
              <a:t>ДМПП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417555"/>
            <a:ext cx="8686799" cy="477553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8890" indent="-1266825">
              <a:lnSpc>
                <a:spcPct val="100000"/>
              </a:lnSpc>
              <a:spcBef>
                <a:spcPts val="459"/>
              </a:spcBef>
              <a:buClr>
                <a:srgbClr val="9F4DA2"/>
              </a:buClr>
              <a:buFont typeface="Georgia"/>
              <a:buChar char="•"/>
              <a:tabLst>
                <a:tab pos="1278890" algn="l"/>
                <a:tab pos="127952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Лечение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только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хирургическое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247015" indent="51435">
              <a:lnSpc>
                <a:spcPct val="100000"/>
              </a:lnSpc>
              <a:spcBef>
                <a:spcPts val="3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Операция-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условиях гипотермии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экстракорпорального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возрасте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5-8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лет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(до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15-16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лет)</a:t>
            </a:r>
          </a:p>
          <a:p>
            <a:pPr marL="320675">
              <a:lnSpc>
                <a:spcPct val="100000"/>
              </a:lnSpc>
              <a:spcBef>
                <a:spcPts val="30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Доступ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срединная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стернотомия,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широкое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вскрытие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предсердия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Операции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незначительных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дефектах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ушивание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57480" marR="2000885" lvl="1" indent="-157480" algn="r">
              <a:lnSpc>
                <a:spcPct val="100000"/>
              </a:lnSpc>
              <a:spcBef>
                <a:spcPts val="300"/>
              </a:spcBef>
              <a:buChar char="-"/>
              <a:tabLst>
                <a:tab pos="157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если дефект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более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1-2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см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- закрытие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дефекта</a:t>
            </a:r>
          </a:p>
          <a:p>
            <a:pPr marR="1962150" algn="r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с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помощью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синтетической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заплаты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36525" lvl="1" indent="51435">
              <a:lnSpc>
                <a:spcPct val="106200"/>
              </a:lnSpc>
              <a:spcBef>
                <a:spcPts val="155"/>
              </a:spcBef>
              <a:buChar char="-"/>
              <a:tabLst>
                <a:tab pos="47815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первичный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 всегда устраняется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помощь заплаты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Перед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закрытием дефекта –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пластика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расщепленной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створки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митрального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клапана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путем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тщательного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ушивания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(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ликвидируется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митральная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недостаточность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)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609600"/>
            <a:ext cx="667067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400" spc="-10" dirty="0"/>
              <a:t>Дефект</a:t>
            </a:r>
            <a:r>
              <a:rPr sz="2400" spc="15" dirty="0"/>
              <a:t> </a:t>
            </a:r>
            <a:r>
              <a:rPr sz="2400" spc="-10" dirty="0"/>
              <a:t>межжелудочковой</a:t>
            </a:r>
            <a:r>
              <a:rPr sz="2400" spc="15" dirty="0"/>
              <a:t> </a:t>
            </a:r>
            <a:r>
              <a:rPr sz="2400" spc="-5" dirty="0"/>
              <a:t>перегородки </a:t>
            </a:r>
            <a:r>
              <a:rPr sz="2400" spc="-825" dirty="0"/>
              <a:t> </a:t>
            </a:r>
            <a:r>
              <a:rPr sz="2400" dirty="0"/>
              <a:t>(у</a:t>
            </a:r>
            <a:r>
              <a:rPr sz="2400" spc="-25" dirty="0"/>
              <a:t> </a:t>
            </a:r>
            <a:r>
              <a:rPr sz="2400" dirty="0"/>
              <a:t>30%</a:t>
            </a:r>
            <a:r>
              <a:rPr sz="2400" spc="-20" dirty="0"/>
              <a:t> </a:t>
            </a:r>
            <a:r>
              <a:rPr sz="2400" spc="-5" dirty="0"/>
              <a:t>больных)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99034" y="1600200"/>
            <a:ext cx="8345932" cy="4853252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88290" marR="81280" indent="387985">
              <a:lnSpc>
                <a:spcPct val="103899"/>
              </a:lnSpc>
              <a:spcBef>
                <a:spcPts val="1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Локализация дефекта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в различных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местах МЖП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Наиболее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часто: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080" indent="19685">
              <a:lnSpc>
                <a:spcPts val="1950"/>
              </a:lnSpc>
              <a:spcBef>
                <a:spcPts val="325"/>
              </a:spcBef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краниальной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или мембранозной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части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(90%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дефектов)</a:t>
            </a:r>
            <a:r>
              <a:rPr sz="2400" spc="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 </a:t>
            </a:r>
            <a:r>
              <a:rPr sz="2400" spc="-4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расположением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22300">
              <a:lnSpc>
                <a:spcPct val="100000"/>
              </a:lnSpc>
              <a:spcBef>
                <a:spcPts val="5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под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септальной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створкой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трехстворчатого</a:t>
            </a:r>
            <a:r>
              <a:rPr sz="2400" b="1" spc="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клапана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45770" indent="-140970">
              <a:lnSpc>
                <a:spcPct val="100000"/>
              </a:lnSpc>
              <a:spcBef>
                <a:spcPts val="80"/>
              </a:spcBef>
              <a:buChar char="-"/>
              <a:tabLst>
                <a:tab pos="44640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мышечной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части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межжелудочковой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перегородки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Размеры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дефекта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нескольких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1-2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см.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762635" indent="-256540">
              <a:lnSpc>
                <a:spcPts val="1939"/>
              </a:lnSpc>
              <a:spcBef>
                <a:spcPts val="33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Выделяют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дефекты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больших,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средних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небольших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размеров(диаметром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0,5-1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см)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956310">
              <a:lnSpc>
                <a:spcPct val="100000"/>
              </a:lnSpc>
              <a:spcBef>
                <a:spcPts val="6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Иногда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почти полное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отсутствие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МЖП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50%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случаев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имеются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сочетанные</a:t>
            </a:r>
            <a:r>
              <a:rPr sz="24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пороки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933450" indent="-920750">
              <a:lnSpc>
                <a:spcPct val="100000"/>
              </a:lnSpc>
              <a:spcBef>
                <a:spcPts val="85"/>
              </a:spcBef>
              <a:buClr>
                <a:srgbClr val="9F4DA2"/>
              </a:buClr>
              <a:buChar char="•"/>
              <a:tabLst>
                <a:tab pos="932815" algn="l"/>
                <a:tab pos="93345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(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чаще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коарктацией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381000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Классификация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990600"/>
            <a:ext cx="7551420" cy="555280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815975">
              <a:lnSpc>
                <a:spcPct val="100000"/>
              </a:lnSpc>
              <a:spcBef>
                <a:spcPts val="4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Существует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множество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классификаций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ДМЖП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497330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МЖП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имеет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три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части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(отдела):</a:t>
            </a: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1)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входную,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или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приточную;</a:t>
            </a: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2)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трабекулярную,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или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мышечную;</a:t>
            </a: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3)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выходную,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или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отточную.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9F4DA2"/>
              </a:buClr>
              <a:buFont typeface="Georgia"/>
              <a:buChar char="•"/>
            </a:pP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S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Milio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соавт.(1980)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выделяют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следующие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локализации: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1)перимембранозный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приточный,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трабекулярный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(наиболее</a:t>
            </a:r>
            <a:r>
              <a:rPr sz="2400" b="1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частый)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2)инфундибулярный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дефект(мышечный,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субартериальный);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3)мышечный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(приточный,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трабекулярный)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25802"/>
            <a:ext cx="705538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Гемодинамика.</a:t>
            </a:r>
            <a:r>
              <a:rPr sz="3200" spc="-25" dirty="0"/>
              <a:t> 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228600" y="1397603"/>
            <a:ext cx="9410700" cy="5427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9810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>
                <a:latin typeface="Times New Roman" panose="02020603050405020304" pitchFamily="18" charset="0"/>
                <a:cs typeface="Georgia"/>
              </a:rPr>
              <a:t>что</a:t>
            </a:r>
            <a:r>
              <a:rPr lang="ru-RU"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spc="-5" dirty="0">
                <a:latin typeface="Times New Roman" panose="02020603050405020304" pitchFamily="18" charset="0"/>
                <a:cs typeface="Georgia"/>
              </a:rPr>
              <a:t>связано:</a:t>
            </a:r>
            <a:endParaRPr lang="ru-RU" sz="2400" dirty="0">
              <a:latin typeface="Times New Roman" panose="02020603050405020304" pitchFamily="18" charset="0"/>
              <a:cs typeface="Georgia"/>
            </a:endParaRPr>
          </a:p>
          <a:p>
            <a:pPr marL="430530" indent="-142875">
              <a:lnSpc>
                <a:spcPct val="100000"/>
              </a:lnSpc>
              <a:spcBef>
                <a:spcPts val="95"/>
              </a:spcBef>
              <a:buChar char="-"/>
              <a:tabLst>
                <a:tab pos="431165" algn="l"/>
              </a:tabLst>
            </a:pPr>
            <a:r>
              <a:rPr sz="2400" dirty="0" err="1">
                <a:latin typeface="Times New Roman" panose="02020603050405020304" pitchFamily="18" charset="0"/>
                <a:cs typeface="Georgia"/>
              </a:rPr>
              <a:t>более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высоким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давлением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левом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желудочке, чем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вправом;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30530" indent="-142875">
              <a:lnSpc>
                <a:spcPts val="2055"/>
              </a:lnSpc>
              <a:spcBef>
                <a:spcPts val="85"/>
              </a:spcBef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значительным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повышением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системного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сосудистого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endParaRPr lang="ru-RU" sz="2400" dirty="0">
              <a:latin typeface="Times New Roman" panose="02020603050405020304" pitchFamily="18" charset="0"/>
              <a:cs typeface="Georgia"/>
            </a:endParaRPr>
          </a:p>
          <a:p>
            <a:pPr marL="287655">
              <a:lnSpc>
                <a:spcPts val="2055"/>
              </a:lnSpc>
              <a:spcBef>
                <a:spcPts val="85"/>
              </a:spcBef>
              <a:tabLst>
                <a:tab pos="431165" algn="l"/>
              </a:tabLst>
            </a:pPr>
            <a:r>
              <a:rPr sz="2400" spc="-5" dirty="0" err="1">
                <a:latin typeface="Times New Roman" panose="02020603050405020304" pitchFamily="18" charset="0"/>
                <a:cs typeface="Georgia"/>
              </a:rPr>
              <a:t>сопротивления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055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над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сопротивлением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малом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круге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956310">
              <a:lnSpc>
                <a:spcPct val="100000"/>
              </a:lnSpc>
              <a:spcBef>
                <a:spcPts val="8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Величина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сброса</a:t>
            </a:r>
            <a:r>
              <a:rPr sz="2400" b="1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определяется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размерами</a:t>
            </a:r>
            <a:r>
              <a:rPr sz="2400" b="1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дефекта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75285" indent="-142875">
              <a:lnSpc>
                <a:spcPct val="100000"/>
              </a:lnSpc>
              <a:spcBef>
                <a:spcPts val="85"/>
              </a:spcBef>
              <a:buChar char="-"/>
              <a:tabLst>
                <a:tab pos="37592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при дефекте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диаметром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0,5 см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сброс крови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составляет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2,5-3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л/мин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75285" indent="-142875">
              <a:lnSpc>
                <a:spcPct val="100000"/>
              </a:lnSpc>
              <a:spcBef>
                <a:spcPts val="85"/>
              </a:spcBef>
              <a:buChar char="-"/>
              <a:tabLst>
                <a:tab pos="37592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дефектах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1,5-2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см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сброс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достигает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15-20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л/мин.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567690">
              <a:lnSpc>
                <a:spcPct val="100000"/>
              </a:lnSpc>
              <a:spcBef>
                <a:spcPts val="8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Наступает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перегрузка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левого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желудочка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 его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гипертрофия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8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Возникает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легочная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гипертензия,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которая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становится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постоянной.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510665" marR="1935480" indent="-166370">
              <a:lnSpc>
                <a:spcPct val="103899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(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Развивается синдром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Эйзенменгера) </a:t>
            </a:r>
            <a:r>
              <a:rPr sz="2400" b="1" spc="-4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Направление шунта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 err="1">
                <a:latin typeface="Times New Roman" panose="02020603050405020304" pitchFamily="18" charset="0"/>
                <a:cs typeface="Georgia"/>
              </a:rPr>
              <a:t>меняется.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Сброс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крови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через дефект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идет справа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налево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420" dirty="0">
                <a:latin typeface="Times New Roman" panose="02020603050405020304" pitchFamily="18" charset="0"/>
                <a:cs typeface="Georgia"/>
              </a:rPr>
              <a:t>в     </a:t>
            </a:r>
            <a:r>
              <a:rPr sz="2400" dirty="0" err="1">
                <a:latin typeface="Times New Roman" panose="02020603050405020304" pitchFamily="18" charset="0"/>
                <a:cs typeface="Georgia"/>
              </a:rPr>
              <a:t>большой</a:t>
            </a:r>
            <a:r>
              <a:rPr lang="ru-RU"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круг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поступает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венозная</a:t>
            </a:r>
            <a:r>
              <a:rPr sz="24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кровь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733425">
              <a:lnSpc>
                <a:spcPct val="100000"/>
              </a:lnSpc>
              <a:spcBef>
                <a:spcPts val="85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Развивается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правожелудочковая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недостаточность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2E491F-F5A0-4536-8672-4742780515B3}"/>
              </a:ext>
            </a:extLst>
          </p:cNvPr>
          <p:cNvSpPr txBox="1"/>
          <p:nvPr/>
        </p:nvSpPr>
        <p:spPr>
          <a:xfrm>
            <a:off x="0" y="493036"/>
            <a:ext cx="922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-5" dirty="0"/>
              <a:t>сброс</a:t>
            </a:r>
            <a:r>
              <a:rPr lang="ru-RU" sz="2400" dirty="0"/>
              <a:t> </a:t>
            </a:r>
            <a:r>
              <a:rPr lang="ru-RU" sz="2400" spc="-10" dirty="0"/>
              <a:t>артериальной</a:t>
            </a:r>
            <a:r>
              <a:rPr lang="ru-RU" sz="2400" spc="10" dirty="0"/>
              <a:t> </a:t>
            </a:r>
            <a:r>
              <a:rPr lang="ru-RU" sz="2400" spc="-10" dirty="0"/>
              <a:t>крови</a:t>
            </a:r>
            <a:r>
              <a:rPr lang="ru-RU" sz="2400" spc="-5" dirty="0"/>
              <a:t> из</a:t>
            </a:r>
            <a:r>
              <a:rPr lang="ru-RU" sz="2400" spc="5" dirty="0"/>
              <a:t> </a:t>
            </a:r>
            <a:r>
              <a:rPr lang="ru-RU" sz="2400" spc="-5" dirty="0"/>
              <a:t>левого </a:t>
            </a:r>
            <a:r>
              <a:rPr lang="ru-RU" sz="2400" spc="-735" dirty="0"/>
              <a:t> </a:t>
            </a:r>
            <a:r>
              <a:rPr lang="ru-RU" sz="2400" spc="-5" dirty="0"/>
              <a:t>желудочка</a:t>
            </a:r>
            <a:r>
              <a:rPr lang="ru-RU" sz="2400" spc="-10" dirty="0"/>
              <a:t> </a:t>
            </a:r>
            <a:r>
              <a:rPr lang="ru-RU" sz="2400" spc="-5" dirty="0"/>
              <a:t>в</a:t>
            </a:r>
            <a:r>
              <a:rPr lang="ru-RU" sz="2400" spc="-10" dirty="0"/>
              <a:t> </a:t>
            </a:r>
            <a:r>
              <a:rPr lang="ru-RU" sz="2400" spc="-5" dirty="0"/>
              <a:t>правый и</a:t>
            </a:r>
            <a:r>
              <a:rPr lang="ru-RU" sz="2400" spc="-10" dirty="0"/>
              <a:t> затем</a:t>
            </a:r>
            <a:r>
              <a:rPr lang="ru-RU" sz="2400" spc="10" dirty="0"/>
              <a:t> </a:t>
            </a:r>
            <a:r>
              <a:rPr lang="ru-RU" sz="2400" spc="-5" dirty="0"/>
              <a:t>в</a:t>
            </a:r>
            <a:r>
              <a:rPr lang="ru-RU" sz="2400" spc="-15" dirty="0"/>
              <a:t> </a:t>
            </a:r>
            <a:r>
              <a:rPr lang="ru-RU" sz="2400" spc="-10" dirty="0"/>
              <a:t>малый</a:t>
            </a:r>
            <a:r>
              <a:rPr lang="ru-RU" sz="2400" spc="5" dirty="0"/>
              <a:t> </a:t>
            </a:r>
            <a:r>
              <a:rPr lang="ru-RU" sz="2400" spc="-10" dirty="0"/>
              <a:t>круг </a:t>
            </a:r>
            <a:r>
              <a:rPr lang="ru-RU" sz="2400" spc="-5" dirty="0"/>
              <a:t> </a:t>
            </a:r>
            <a:r>
              <a:rPr lang="ru-RU" sz="2400" spc="-10" dirty="0"/>
              <a:t>кровообращения</a:t>
            </a:r>
            <a:endParaRPr lang="ru-RU" sz="2400" b="1" spc="-5" dirty="0">
              <a:cs typeface="Georgia"/>
            </a:endParaRP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03933"/>
            <a:ext cx="2773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/>
              <a:t>Клиника</a:t>
            </a:r>
            <a:r>
              <a:rPr sz="2000" spc="-60" dirty="0"/>
              <a:t> </a:t>
            </a:r>
            <a:r>
              <a:rPr sz="2000" dirty="0"/>
              <a:t>и</a:t>
            </a:r>
            <a:r>
              <a:rPr sz="2000" spc="-30" dirty="0"/>
              <a:t> </a:t>
            </a:r>
            <a:r>
              <a:rPr sz="2000" spc="-5" dirty="0"/>
              <a:t>диагностика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645668" y="2236749"/>
            <a:ext cx="7877809" cy="381886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126490">
              <a:lnSpc>
                <a:spcPct val="100000"/>
              </a:lnSpc>
              <a:spcBef>
                <a:spcPts val="400"/>
              </a:spcBef>
            </a:pPr>
            <a:r>
              <a:rPr sz="1900" b="1" spc="-10" dirty="0">
                <a:latin typeface="Times New Roman" panose="02020603050405020304" pitchFamily="18" charset="0"/>
                <a:cs typeface="Georgia"/>
              </a:rPr>
              <a:t>Клиническая</a:t>
            </a:r>
            <a:r>
              <a:rPr sz="1900" b="1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картина</a:t>
            </a:r>
            <a:r>
              <a:rPr sz="1900" b="1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зависит</a:t>
            </a:r>
            <a:r>
              <a:rPr sz="19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от: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268605" marR="378460" indent="-256540">
              <a:lnSpc>
                <a:spcPct val="100000"/>
              </a:lnSpc>
              <a:spcBef>
                <a:spcPts val="300"/>
              </a:spcBef>
            </a:pPr>
            <a:r>
              <a:rPr sz="1900" spc="-10" dirty="0">
                <a:latin typeface="Times New Roman" panose="02020603050405020304" pitchFamily="18" charset="0"/>
                <a:cs typeface="Georgia"/>
              </a:rPr>
              <a:t>размеров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дефекта,</a:t>
            </a:r>
            <a:r>
              <a:rPr sz="1900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нарушений</a:t>
            </a:r>
            <a:r>
              <a:rPr sz="1900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внутрисердечной</a:t>
            </a:r>
            <a:r>
              <a:rPr sz="1900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гемодинамики</a:t>
            </a:r>
            <a:r>
              <a:rPr sz="1900" spc="9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1900" spc="-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стадии</a:t>
            </a:r>
            <a:r>
              <a:rPr sz="19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порока.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900" b="1" spc="-10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 малых</a:t>
            </a:r>
            <a:r>
              <a:rPr sz="19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средних</a:t>
            </a:r>
            <a:r>
              <a:rPr sz="1900" b="1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размерах</a:t>
            </a:r>
            <a:r>
              <a:rPr sz="19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(менее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1</a:t>
            </a:r>
            <a:r>
              <a:rPr sz="19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см) ДМЖП-</a:t>
            </a:r>
            <a:r>
              <a:rPr sz="19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жалоб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нет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268605" marR="434975" indent="-198755">
              <a:lnSpc>
                <a:spcPct val="100000"/>
              </a:lnSpc>
              <a:spcBef>
                <a:spcPts val="300"/>
              </a:spcBef>
            </a:pPr>
            <a:r>
              <a:rPr sz="1900" spc="-5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19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дети</a:t>
            </a:r>
            <a:r>
              <a:rPr sz="19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отстают</a:t>
            </a:r>
            <a:r>
              <a:rPr sz="1900" spc="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19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физическом</a:t>
            </a:r>
            <a:r>
              <a:rPr sz="19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развитии,</a:t>
            </a:r>
            <a:r>
              <a:rPr sz="19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простудные</a:t>
            </a:r>
            <a:r>
              <a:rPr sz="1900" spc="8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заболевания </a:t>
            </a:r>
            <a:r>
              <a:rPr sz="1900" spc="-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часто</a:t>
            </a:r>
            <a:r>
              <a:rPr sz="19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19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воспаление</a:t>
            </a:r>
            <a:r>
              <a:rPr sz="19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легких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268605" marR="521334" indent="-198755">
              <a:lnSpc>
                <a:spcPct val="100000"/>
              </a:lnSpc>
              <a:spcBef>
                <a:spcPts val="300"/>
              </a:spcBef>
            </a:pPr>
            <a:r>
              <a:rPr sz="1900" b="1" spc="-5" dirty="0">
                <a:latin typeface="Times New Roman" panose="02020603050405020304" pitchFamily="18" charset="0"/>
                <a:cs typeface="Georgia"/>
              </a:rPr>
              <a:t>В более</a:t>
            </a:r>
            <a:r>
              <a:rPr sz="19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старшем</a:t>
            </a:r>
            <a:r>
              <a:rPr sz="1900" b="1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возрасте-</a:t>
            </a:r>
            <a:r>
              <a:rPr sz="19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одышка,</a:t>
            </a:r>
            <a:r>
              <a:rPr sz="19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боли</a:t>
            </a:r>
            <a:r>
              <a:rPr sz="19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19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области</a:t>
            </a:r>
            <a:r>
              <a:rPr sz="19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19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1900" spc="-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сердцебиение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187325" marR="172720" indent="-117475">
              <a:lnSpc>
                <a:spcPct val="106600"/>
              </a:lnSpc>
              <a:spcBef>
                <a:spcPts val="155"/>
              </a:spcBef>
            </a:pPr>
            <a:r>
              <a:rPr sz="1900" b="1" spc="-10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19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больших</a:t>
            </a:r>
            <a:r>
              <a:rPr sz="19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ДМЖП</a:t>
            </a:r>
            <a:r>
              <a:rPr sz="1900" b="1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19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признаки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сердечной</a:t>
            </a:r>
            <a:r>
              <a:rPr sz="19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недостаточности: </a:t>
            </a:r>
            <a:r>
              <a:rPr sz="19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одышка,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пневмония,</a:t>
            </a:r>
            <a:r>
              <a:rPr sz="19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тахикардия,</a:t>
            </a:r>
            <a:r>
              <a:rPr sz="1900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печени</a:t>
            </a:r>
            <a:r>
              <a:rPr sz="19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19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селезенки, </a:t>
            </a:r>
            <a:r>
              <a:rPr sz="1900" spc="-4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отеки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70485">
              <a:lnSpc>
                <a:spcPct val="100000"/>
              </a:lnSpc>
              <a:spcBef>
                <a:spcPts val="300"/>
              </a:spcBef>
            </a:pPr>
            <a:r>
              <a:rPr sz="1900" b="1" spc="-10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19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средних</a:t>
            </a:r>
            <a:r>
              <a:rPr sz="19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19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больших</a:t>
            </a:r>
            <a:r>
              <a:rPr sz="19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Georgia"/>
              </a:rPr>
              <a:t>дефектах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1900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утомляемость,сердцебиение,</a:t>
            </a:r>
            <a:endParaRPr sz="19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1900" spc="-5" dirty="0">
                <a:latin typeface="Times New Roman" panose="02020603050405020304" pitchFamily="18" charset="0"/>
                <a:cs typeface="Georgia"/>
              </a:rPr>
              <a:t>одышка, </a:t>
            </a:r>
            <a:r>
              <a:rPr sz="1900" spc="-10" dirty="0">
                <a:latin typeface="Times New Roman" panose="02020603050405020304" pitchFamily="18" charset="0"/>
                <a:cs typeface="Georgia"/>
              </a:rPr>
              <a:t>респираторные</a:t>
            </a:r>
            <a:r>
              <a:rPr sz="19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1900" spc="-5" dirty="0">
                <a:latin typeface="Times New Roman" panose="02020603050405020304" pitchFamily="18" charset="0"/>
                <a:cs typeface="Georgia"/>
              </a:rPr>
              <a:t>заболевания</a:t>
            </a:r>
            <a:endParaRPr sz="19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4800" y="381000"/>
            <a:ext cx="2287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Продолжение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728980" y="1219200"/>
            <a:ext cx="7686040" cy="4831707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47625" marR="848994" indent="-35560">
              <a:lnSpc>
                <a:spcPts val="1939"/>
              </a:lnSpc>
              <a:spcBef>
                <a:spcPts val="34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обследовании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бледность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кожных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покровов,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задержка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физическом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развитии,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ассиметрия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грудной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стенки,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735330">
              <a:lnSpc>
                <a:spcPct val="100000"/>
              </a:lnSpc>
              <a:spcBef>
                <a:spcPts val="6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наличие</a:t>
            </a:r>
            <a:r>
              <a:rPr sz="2400" b="1" spc="4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«сердечного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горба»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625" marR="113664" indent="19685">
              <a:lnSpc>
                <a:spcPts val="1950"/>
              </a:lnSpc>
              <a:spcBef>
                <a:spcPts val="325"/>
              </a:spcBef>
            </a:pPr>
            <a:r>
              <a:rPr sz="2400" b="1" spc="-5" dirty="0" err="1">
                <a:latin typeface="Times New Roman" panose="02020603050405020304" pitchFamily="18" charset="0"/>
                <a:cs typeface="Georgia"/>
              </a:rPr>
              <a:t>Выслушивается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Georgia"/>
              </a:rPr>
              <a:t>грубый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шум.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Развивается цианоз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625" marR="560705" indent="36195">
              <a:lnSpc>
                <a:spcPts val="1939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 ЭКГ-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перегрузка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желудочка,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признаки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перегрузки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625" marR="147320" indent="19685">
              <a:lnSpc>
                <a:spcPct val="90100"/>
              </a:lnSpc>
              <a:spcBef>
                <a:spcPts val="27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рентгенологическом</a:t>
            </a:r>
            <a:r>
              <a:rPr sz="2400" b="1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исследовании</a:t>
            </a:r>
            <a:r>
              <a:rPr sz="24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усиленный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легочный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рисунок,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калибра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легочных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сосудов,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дуги по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левому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контуру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625" marR="848994" indent="19685">
              <a:lnSpc>
                <a:spcPts val="1939"/>
              </a:lnSpc>
              <a:spcBef>
                <a:spcPts val="33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катетеризации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полостей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b="1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резкое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повышение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содержания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кислорода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625" marR="5080" indent="19685">
              <a:lnSpc>
                <a:spcPct val="90100"/>
              </a:lnSpc>
              <a:spcBef>
                <a:spcPts val="27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введении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катетера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 методу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Сельдингера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поступление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контраста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через дефект в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перегородке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правый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желудочек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легочную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артерию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582" y="685800"/>
            <a:ext cx="4857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cs typeface="Trebuchet MS"/>
              </a:rPr>
              <a:t>Лечение</a:t>
            </a:r>
            <a:r>
              <a:rPr sz="2400" b="1" spc="-30" dirty="0">
                <a:cs typeface="Trebuchet MS"/>
              </a:rPr>
              <a:t> </a:t>
            </a:r>
            <a:r>
              <a:rPr sz="2400" b="1" spc="-5" dirty="0">
                <a:cs typeface="Trebuchet MS"/>
              </a:rPr>
              <a:t>ДМЖП</a:t>
            </a:r>
            <a:r>
              <a:rPr sz="2400" b="1" spc="-15" dirty="0">
                <a:cs typeface="Trebuchet MS"/>
              </a:rPr>
              <a:t> </a:t>
            </a:r>
            <a:r>
              <a:rPr sz="2400" b="1" dirty="0">
                <a:cs typeface="Trebuchet MS"/>
              </a:rPr>
              <a:t>-</a:t>
            </a:r>
            <a:r>
              <a:rPr sz="2400" b="1" spc="5" dirty="0">
                <a:cs typeface="Trebuchet MS"/>
              </a:rPr>
              <a:t> </a:t>
            </a:r>
            <a:r>
              <a:rPr sz="2400" b="1" spc="-10" dirty="0">
                <a:cs typeface="Trebuchet MS"/>
              </a:rPr>
              <a:t>хирургическое</a:t>
            </a:r>
            <a:endParaRPr sz="2400" dirty="0"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1849249"/>
            <a:ext cx="7619365" cy="432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73660">
              <a:lnSpc>
                <a:spcPct val="100000"/>
              </a:lnSpc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Оперативное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вмешательство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условиях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гипотермии,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4455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искусственного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кардиоплегии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4455" marR="929005" indent="-10795">
              <a:lnSpc>
                <a:spcPct val="100000"/>
              </a:lnSpc>
              <a:spcBef>
                <a:spcPts val="3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Доступ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путем продольного вскрытия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стенки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или предсердия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807845">
              <a:lnSpc>
                <a:spcPct val="100000"/>
              </a:lnSpc>
              <a:spcBef>
                <a:spcPts val="30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Объем</a:t>
            </a:r>
            <a:r>
              <a:rPr sz="2400" b="1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операции</a:t>
            </a:r>
            <a:r>
              <a:rPr sz="2400" b="1" spc="-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небольшие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дефекты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устраняют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наложением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образных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швов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18935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больших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(диаметр более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1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см)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–</a:t>
            </a:r>
          </a:p>
          <a:p>
            <a:pPr marL="135890">
              <a:lnSpc>
                <a:spcPct val="100000"/>
              </a:lnSpc>
              <a:spcBef>
                <a:spcPts val="300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путем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закрытия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отверстия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заплатой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из синтетического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4455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материала.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3D65D6-FFC7-4F7E-AFEB-6267CA17A7DF}"/>
              </a:ext>
            </a:extLst>
          </p:cNvPr>
          <p:cNvSpPr txBox="1"/>
          <p:nvPr/>
        </p:nvSpPr>
        <p:spPr>
          <a:xfrm flipH="1">
            <a:off x="-19320" y="1219200"/>
            <a:ext cx="10534919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2465" marR="1738630" indent="-104139">
              <a:lnSpc>
                <a:spcPct val="112500"/>
              </a:lnSpc>
              <a:spcBef>
                <a:spcPts val="100"/>
              </a:spcBef>
            </a:pPr>
            <a:r>
              <a:rPr lang="ru-RU" sz="2400" b="1" dirty="0">
                <a:latin typeface="Times New Roman" panose="02020603050405020304" pitchFamily="18" charset="0"/>
                <a:cs typeface="Georgia"/>
              </a:rPr>
              <a:t>Операция</a:t>
            </a:r>
            <a:r>
              <a:rPr lang="ru-RU"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Georgia"/>
              </a:rPr>
              <a:t>должна</a:t>
            </a:r>
            <a:r>
              <a:rPr lang="ru-RU"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Georgia"/>
              </a:rPr>
              <a:t>быть</a:t>
            </a:r>
            <a:r>
              <a:rPr lang="ru-RU"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spc="-5" dirty="0">
                <a:latin typeface="Times New Roman" panose="02020603050405020304" pitchFamily="18" charset="0"/>
                <a:cs typeface="Georgia"/>
              </a:rPr>
              <a:t>выполнена</a:t>
            </a:r>
            <a:r>
              <a:rPr lang="ru-RU"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spc="-5" dirty="0">
                <a:latin typeface="Times New Roman" panose="02020603050405020304" pitchFamily="18" charset="0"/>
                <a:cs typeface="Georgia"/>
              </a:rPr>
              <a:t>до </a:t>
            </a:r>
            <a:r>
              <a:rPr lang="ru-RU" sz="2400" b="1" spc="-49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spc="-5" dirty="0">
                <a:latin typeface="Times New Roman" panose="02020603050405020304" pitchFamily="18" charset="0"/>
                <a:cs typeface="Georgia"/>
              </a:rPr>
              <a:t>появления</a:t>
            </a:r>
            <a:r>
              <a:rPr lang="ru-RU"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Georgia"/>
              </a:rPr>
              <a:t>синдрома</a:t>
            </a:r>
            <a:r>
              <a:rPr lang="ru-RU"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Georgia"/>
              </a:rPr>
              <a:t>Эйзенменгера</a:t>
            </a:r>
            <a:endParaRPr lang="ru-RU"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609600"/>
            <a:ext cx="7160260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rebuchet MS"/>
                <a:cs typeface="Trebuchet MS"/>
              </a:rPr>
              <a:t>Врожденный</a:t>
            </a:r>
            <a:r>
              <a:rPr sz="2400" b="1" spc="-5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стеноз</a:t>
            </a:r>
            <a:r>
              <a:rPr sz="2400" b="1" spc="-3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аорты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spc="-5" dirty="0"/>
              <a:t>(у</a:t>
            </a:r>
            <a:r>
              <a:rPr sz="2400" spc="-25" dirty="0"/>
              <a:t> </a:t>
            </a:r>
            <a:r>
              <a:rPr sz="2400" spc="-5" dirty="0"/>
              <a:t>5-6%</a:t>
            </a:r>
            <a:r>
              <a:rPr sz="2400" spc="10" dirty="0"/>
              <a:t> </a:t>
            </a:r>
            <a:r>
              <a:rPr sz="2400" spc="-5" dirty="0"/>
              <a:t>от</a:t>
            </a:r>
            <a:r>
              <a:rPr sz="2400" spc="-15" dirty="0"/>
              <a:t> </a:t>
            </a:r>
            <a:r>
              <a:rPr sz="2400" spc="-5" dirty="0"/>
              <a:t>числа</a:t>
            </a:r>
            <a:r>
              <a:rPr sz="2400" spc="5" dirty="0"/>
              <a:t> </a:t>
            </a:r>
            <a:r>
              <a:rPr sz="2400" spc="-5" dirty="0"/>
              <a:t>всех больных</a:t>
            </a:r>
            <a:r>
              <a:rPr sz="2400" dirty="0"/>
              <a:t> с</a:t>
            </a:r>
            <a:r>
              <a:rPr sz="2400" spc="-10" dirty="0"/>
              <a:t> </a:t>
            </a:r>
            <a:r>
              <a:rPr sz="2400" dirty="0"/>
              <a:t>ВПС)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676400"/>
            <a:ext cx="8534400" cy="42572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11755">
              <a:lnSpc>
                <a:spcPct val="100000"/>
              </a:lnSpc>
              <a:spcBef>
                <a:spcPts val="10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Различают: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080" indent="51435">
              <a:lnSpc>
                <a:spcPts val="2160"/>
              </a:lnSpc>
              <a:spcBef>
                <a:spcPts val="33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1)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Клапанный стеноз-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сращение полулунных створок по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комиссурам: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20675">
              <a:lnSpc>
                <a:spcPts val="2280"/>
              </a:lnSpc>
              <a:spcBef>
                <a:spcPts val="2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сросшиеся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створки</a:t>
            </a:r>
            <a:r>
              <a:rPr sz="2400" spc="4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имеют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форму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купола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с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отверстием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</a:p>
          <a:p>
            <a:pPr marL="268605">
              <a:lnSpc>
                <a:spcPts val="228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вершине;</a:t>
            </a:r>
          </a:p>
          <a:p>
            <a:pPr marL="268605" marR="229870" indent="51435">
              <a:lnSpc>
                <a:spcPts val="2160"/>
              </a:lnSpc>
              <a:spcBef>
                <a:spcPts val="335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часто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вместо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обычных трех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полулунных створок имеются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только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две;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20675">
              <a:lnSpc>
                <a:spcPts val="2280"/>
              </a:lnSpc>
              <a:spcBef>
                <a:spcPts val="25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над суженным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клапаном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наблюдается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постстенотическое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28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расширение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восходящей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аорты.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89230" indent="-256540">
              <a:lnSpc>
                <a:spcPts val="2160"/>
              </a:lnSpc>
              <a:spcBef>
                <a:spcPts val="33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2) Подклапанный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стеноз-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вид фиброзно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 мышечного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валика или тонкой соединительнотканной диафрагмы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отверстием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центре.</a:t>
            </a:r>
          </a:p>
          <a:p>
            <a:pPr marL="268605" marR="28575" indent="-256540">
              <a:lnSpc>
                <a:spcPts val="216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3)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Надклапанный стеноз-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локализуется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нижней трети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восходящей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471929"/>
            <a:ext cx="5046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Гемодинамика</a:t>
            </a:r>
            <a:r>
              <a:rPr sz="2400" spc="-10" dirty="0"/>
              <a:t> </a:t>
            </a:r>
            <a:r>
              <a:rPr sz="2400" spc="-5" dirty="0"/>
              <a:t>стеноза</a:t>
            </a:r>
            <a:r>
              <a:rPr sz="2400" spc="-30" dirty="0"/>
              <a:t> </a:t>
            </a:r>
            <a:r>
              <a:rPr sz="2400" spc="-5" dirty="0"/>
              <a:t>устья</a:t>
            </a:r>
            <a:r>
              <a:rPr sz="2400" spc="-35" dirty="0"/>
              <a:t> </a:t>
            </a:r>
            <a:r>
              <a:rPr sz="2400" spc="-5" dirty="0"/>
              <a:t>аорты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902004" y="2677795"/>
            <a:ext cx="7653655" cy="3104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9705">
              <a:lnSpc>
                <a:spcPct val="100000"/>
              </a:lnSpc>
              <a:spcBef>
                <a:spcPts val="100"/>
              </a:spcBef>
              <a:tabLst>
                <a:tab pos="479679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СУА припятствует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выбросу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крови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из левого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ж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е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у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ч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а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большой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кру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	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кровообращ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е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06705" indent="-259715">
              <a:lnSpc>
                <a:spcPct val="100000"/>
              </a:lnSpc>
              <a:spcBef>
                <a:spcPts val="300"/>
              </a:spcBef>
              <a:buChar char="-"/>
              <a:tabLst>
                <a:tab pos="306705" algn="l"/>
                <a:tab pos="3073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выраженная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перегрузка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06705" indent="-259715">
              <a:lnSpc>
                <a:spcPct val="100000"/>
              </a:lnSpc>
              <a:spcBef>
                <a:spcPts val="300"/>
              </a:spcBef>
              <a:buChar char="-"/>
              <a:tabLst>
                <a:tab pos="306705" algn="l"/>
                <a:tab pos="3073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последующая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дилатация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его;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 marR="604520" indent="34925">
              <a:lnSpc>
                <a:spcPct val="100000"/>
              </a:lnSpc>
              <a:spcBef>
                <a:spcPts val="300"/>
              </a:spcBef>
              <a:buChar char="-"/>
              <a:tabLst>
                <a:tab pos="23558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нарушение гемодинамики ведет к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расстройству </a:t>
            </a:r>
            <a:r>
              <a:rPr sz="2400" spc="-5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коронарного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церебрального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 marR="2038985" indent="34925">
              <a:lnSpc>
                <a:spcPct val="100000"/>
              </a:lnSpc>
              <a:spcBef>
                <a:spcPts val="305"/>
              </a:spcBef>
              <a:buChar char="-"/>
              <a:tabLst>
                <a:tab pos="23558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позднее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наступает левожелудочковая </a:t>
            </a:r>
            <a:r>
              <a:rPr sz="2400" spc="-5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недостаточность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533400"/>
            <a:ext cx="33261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Клиника</a:t>
            </a:r>
            <a:r>
              <a:rPr sz="2400" spc="-40" dirty="0"/>
              <a:t> </a:t>
            </a:r>
            <a:r>
              <a:rPr sz="2400" dirty="0"/>
              <a:t>и</a:t>
            </a:r>
            <a:r>
              <a:rPr sz="2400" spc="-35" dirty="0"/>
              <a:t> </a:t>
            </a:r>
            <a:r>
              <a:rPr sz="2400" dirty="0"/>
              <a:t>диагностика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9124" y="1004769"/>
            <a:ext cx="7547609" cy="5822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Основные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симптомы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 одышка,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быстрая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утомляемость,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приступы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сердечной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астмы,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боли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стенокардитического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характера,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головокружение,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обморок.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4135">
              <a:lnSpc>
                <a:spcPct val="100000"/>
              </a:lnSpc>
              <a:spcBef>
                <a:spcPts val="3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исследовании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резко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усиленный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смещенный</a:t>
            </a:r>
            <a:r>
              <a:rPr sz="2400" spc="-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влево</a:t>
            </a: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верхушечный</a:t>
            </a:r>
            <a:r>
              <a:rPr sz="2400" spc="-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толчок;</a:t>
            </a:r>
          </a:p>
          <a:p>
            <a:pPr marL="283845" indent="-220345">
              <a:lnSpc>
                <a:spcPct val="100000"/>
              </a:lnSpc>
              <a:spcBef>
                <a:spcPts val="300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грубое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систолическое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дрожание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проекции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устья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аорты;</a:t>
            </a:r>
          </a:p>
          <a:p>
            <a:pPr marL="283845" indent="-220345">
              <a:lnSpc>
                <a:spcPct val="100000"/>
              </a:lnSpc>
              <a:spcBef>
                <a:spcPts val="300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втором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межреберье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справа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шум,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который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проводится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сосуды шеи.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413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Пульс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слабого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наполнения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напряжения,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4135">
              <a:lnSpc>
                <a:spcPct val="100000"/>
              </a:lnSpc>
              <a:spcBef>
                <a:spcPts val="300"/>
              </a:spcBef>
              <a:tabLst>
                <a:tab pos="310007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пульсовое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давление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-	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снижено,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3845" lvl="1" indent="-157480">
              <a:lnSpc>
                <a:spcPct val="100000"/>
              </a:lnSpc>
              <a:spcBef>
                <a:spcPts val="295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систолическое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превышает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80/90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мм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рт.ст.,</a:t>
            </a:r>
          </a:p>
          <a:p>
            <a:pPr marL="283845" lvl="1" indent="-157480">
              <a:lnSpc>
                <a:spcPct val="100000"/>
              </a:lnSpc>
              <a:spcBef>
                <a:spcPts val="305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диастолическое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норме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или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повышенное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3000" y="304800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Пр</a:t>
            </a:r>
            <a:r>
              <a:rPr sz="2400" spc="-10" dirty="0"/>
              <a:t>о</a:t>
            </a:r>
            <a:r>
              <a:rPr sz="2400" spc="-5" dirty="0"/>
              <a:t>должение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1447800"/>
            <a:ext cx="8610600" cy="4659096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68605" marR="5080" indent="-256540">
              <a:lnSpc>
                <a:spcPts val="2050"/>
              </a:lnSpc>
              <a:spcBef>
                <a:spcPts val="35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10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сфигмографии-</a:t>
            </a:r>
            <a:r>
              <a:rPr sz="2400" b="1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кривая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каротидного</a:t>
            </a:r>
            <a:r>
              <a:rPr sz="2400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пульса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имеет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крутой </a:t>
            </a:r>
            <a:r>
              <a:rPr sz="2400" spc="-4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подъем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зазубриной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вершине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виде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петушинного</a:t>
            </a:r>
            <a:r>
              <a:rPr sz="2400" spc="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гребня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37845" indent="-256540">
              <a:lnSpc>
                <a:spcPts val="205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1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ЭКГ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левограмма,</a:t>
            </a:r>
            <a:r>
              <a:rPr sz="2400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признаки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ишемии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миокарда,</a:t>
            </a:r>
            <a:r>
              <a:rPr sz="2400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иногда </a:t>
            </a:r>
            <a:r>
              <a:rPr sz="2400" spc="-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мерцание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предсердий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4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Фонокардиографическая</a:t>
            </a:r>
            <a:r>
              <a:rPr sz="2400" b="1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запись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систолического</a:t>
            </a:r>
            <a:r>
              <a:rPr sz="2400" b="1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шума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421130">
              <a:lnSpc>
                <a:spcPct val="100000"/>
              </a:lnSpc>
              <a:spcBef>
                <a:spcPts val="70"/>
              </a:spcBef>
            </a:pPr>
            <a:r>
              <a:rPr sz="2400" spc="-10" dirty="0">
                <a:latin typeface="Times New Roman" panose="02020603050405020304" pitchFamily="18" charset="0"/>
                <a:cs typeface="Georgia"/>
              </a:rPr>
              <a:t>имеет ромбовидную</a:t>
            </a:r>
            <a:r>
              <a:rPr sz="2400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форму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265430" indent="-256540">
              <a:lnSpc>
                <a:spcPts val="2050"/>
              </a:lnSpc>
              <a:spcBef>
                <a:spcPts val="334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Рентгенологическое</a:t>
            </a:r>
            <a:r>
              <a:rPr sz="2400" b="1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исследование-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типичная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аортальная </a:t>
            </a:r>
            <a:r>
              <a:rPr sz="2400" spc="-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конфигурация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сердца,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выраженна</a:t>
            </a:r>
            <a:r>
              <a:rPr sz="2400" spc="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талия;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54659" lvl="1" indent="-149860">
              <a:lnSpc>
                <a:spcPct val="100000"/>
              </a:lnSpc>
              <a:spcBef>
                <a:spcPts val="45"/>
              </a:spcBef>
              <a:buChar char="-"/>
              <a:tabLst>
                <a:tab pos="45529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гипертрофированный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увеличенный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левый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желудочек;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54659" lvl="1" indent="-149860">
              <a:lnSpc>
                <a:spcPct val="100000"/>
              </a:lnSpc>
              <a:spcBef>
                <a:spcPts val="70"/>
              </a:spcBef>
              <a:buChar char="-"/>
              <a:tabLst>
                <a:tab pos="455295" algn="l"/>
              </a:tabLst>
            </a:pPr>
            <a:r>
              <a:rPr sz="2400" spc="-10" dirty="0">
                <a:latin typeface="Times New Roman" panose="02020603050405020304" pitchFamily="18" charset="0"/>
                <a:cs typeface="Georgia"/>
              </a:rPr>
              <a:t>расширение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аорты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восходящей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части;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512445" lvl="1" indent="-207645">
              <a:lnSpc>
                <a:spcPct val="100000"/>
              </a:lnSpc>
              <a:spcBef>
                <a:spcPts val="75"/>
              </a:spcBef>
              <a:buChar char="-"/>
              <a:tabLst>
                <a:tab pos="513080" algn="l"/>
              </a:tabLst>
            </a:pPr>
            <a:r>
              <a:rPr sz="2400" spc="-10" dirty="0">
                <a:latin typeface="Times New Roman" panose="02020603050405020304" pitchFamily="18" charset="0"/>
                <a:cs typeface="Georgia"/>
              </a:rPr>
              <a:t>видны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грубые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зубцы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контуру</a:t>
            </a:r>
            <a:r>
              <a:rPr sz="2400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желудочка.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318770" indent="-256540">
              <a:lnSpc>
                <a:spcPct val="90100"/>
              </a:lnSpc>
              <a:spcBef>
                <a:spcPts val="29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10" dirty="0">
                <a:latin typeface="Times New Roman" panose="02020603050405020304" pitchFamily="18" charset="0"/>
                <a:cs typeface="Georgia"/>
              </a:rPr>
              <a:t>Ангиографическое</a:t>
            </a:r>
            <a:r>
              <a:rPr sz="2400" b="1" spc="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исследование</a:t>
            </a:r>
            <a:r>
              <a:rPr sz="2400" b="1" spc="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позволяет</a:t>
            </a:r>
            <a:r>
              <a:rPr sz="24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установить </a:t>
            </a:r>
            <a:r>
              <a:rPr sz="2400" spc="-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анатомические</a:t>
            </a:r>
            <a:r>
              <a:rPr sz="2400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особенности,</a:t>
            </a:r>
            <a:r>
              <a:rPr sz="2400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место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размеры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сужения.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Определяет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давление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аорте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левом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желудочке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57200"/>
            <a:ext cx="5290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Лечение</a:t>
            </a:r>
            <a:r>
              <a:rPr sz="2400" spc="-15" dirty="0"/>
              <a:t> </a:t>
            </a:r>
            <a:r>
              <a:rPr sz="2400" dirty="0"/>
              <a:t>СУА –</a:t>
            </a:r>
            <a:r>
              <a:rPr sz="2400" spc="-5" dirty="0"/>
              <a:t> только</a:t>
            </a:r>
            <a:r>
              <a:rPr sz="2400" spc="-20" dirty="0"/>
              <a:t> </a:t>
            </a:r>
            <a:r>
              <a:rPr sz="2400" spc="-10" dirty="0"/>
              <a:t>хирургическое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04800" y="848360"/>
            <a:ext cx="9067800" cy="60074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605" marR="208915" indent="-256540">
              <a:lnSpc>
                <a:spcPct val="100000"/>
              </a:lnSpc>
              <a:spcBef>
                <a:spcPts val="1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800" b="1" spc="-5" dirty="0">
                <a:latin typeface="Times New Roman" panose="02020603050405020304" pitchFamily="18" charset="0"/>
                <a:cs typeface="Georgia"/>
              </a:rPr>
              <a:t>Показания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при градиенте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давления,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превышающем </a:t>
            </a:r>
            <a:r>
              <a:rPr sz="2800" b="1" spc="-49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30</a:t>
            </a:r>
            <a:r>
              <a:rPr sz="28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мм.рт.ст.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Обезболивание-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эндотрахеальный</a:t>
            </a:r>
            <a:r>
              <a:rPr sz="24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наркоз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условиях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гипотермии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искусственного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60896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 клапанном</a:t>
            </a:r>
            <a:r>
              <a:rPr sz="2400" b="1" spc="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стенозе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–рассечение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створок,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восстанавливая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подвижность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их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956310">
              <a:lnSpc>
                <a:spcPct val="100000"/>
              </a:lnSpc>
              <a:spcBef>
                <a:spcPts val="290"/>
              </a:spcBef>
            </a:pPr>
            <a:r>
              <a:rPr sz="2800" b="1" spc="-5" dirty="0">
                <a:latin typeface="Times New Roman" panose="02020603050405020304" pitchFamily="18" charset="0"/>
                <a:cs typeface="Georgia"/>
              </a:rPr>
              <a:t>Подобная</a:t>
            </a:r>
            <a:r>
              <a:rPr sz="28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комиссуротомия</a:t>
            </a:r>
            <a:r>
              <a:rPr sz="2800" b="1" spc="4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возможна</a:t>
            </a:r>
            <a:r>
              <a:rPr sz="28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у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детей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.</a:t>
            </a:r>
          </a:p>
          <a:p>
            <a:pPr marL="268605" marR="5080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У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взрослых(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обызвествление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утолщение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створок)-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иссечение клапана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последующим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его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протезированием</a:t>
            </a:r>
          </a:p>
          <a:p>
            <a:pPr marL="268605" marR="823594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надклапанном</a:t>
            </a:r>
            <a:r>
              <a:rPr sz="2400" b="1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стенозе-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рассекают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аорту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продольном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направлении,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иссечение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фиброзного кольца.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8290">
              <a:lnSpc>
                <a:spcPct val="100000"/>
              </a:lnSpc>
              <a:spcBef>
                <a:spcPts val="300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Просвет сосуда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расширяют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счет вшивания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заплаты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из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синтетического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материала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разрез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стенки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</a:t>
            </a: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надклапанном</a:t>
            </a:r>
            <a:r>
              <a:rPr sz="2400" spc="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стенозе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частичное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иссечение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суженного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участка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142" y="152400"/>
            <a:ext cx="727265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Изолированный</a:t>
            </a:r>
            <a:r>
              <a:rPr spc="5" dirty="0"/>
              <a:t> </a:t>
            </a:r>
            <a:r>
              <a:rPr spc="-10" dirty="0"/>
              <a:t>стеноз</a:t>
            </a:r>
            <a:r>
              <a:rPr spc="20" dirty="0"/>
              <a:t> </a:t>
            </a:r>
            <a:r>
              <a:rPr spc="-5" dirty="0"/>
              <a:t>легочной</a:t>
            </a:r>
            <a:r>
              <a:rPr spc="5" dirty="0"/>
              <a:t> </a:t>
            </a:r>
            <a:r>
              <a:rPr spc="-10" dirty="0"/>
              <a:t>артерии</a:t>
            </a:r>
            <a:r>
              <a:rPr spc="5" dirty="0"/>
              <a:t> </a:t>
            </a:r>
            <a:r>
              <a:rPr spc="-10" dirty="0"/>
              <a:t>(ИСЛА)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7970" y="1405225"/>
            <a:ext cx="8608060" cy="5452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+mj-lt"/>
                <a:cs typeface="Trebuchet MS"/>
              </a:rPr>
              <a:t>(около</a:t>
            </a:r>
            <a:r>
              <a:rPr sz="2400" spc="-50" dirty="0">
                <a:latin typeface="+mj-lt"/>
                <a:cs typeface="Trebuchet MS"/>
              </a:rPr>
              <a:t> </a:t>
            </a:r>
            <a:r>
              <a:rPr sz="2400" spc="-5" dirty="0">
                <a:latin typeface="+mj-lt"/>
                <a:cs typeface="Trebuchet MS"/>
              </a:rPr>
              <a:t>9%</a:t>
            </a:r>
            <a:r>
              <a:rPr sz="2400" spc="-20" dirty="0">
                <a:latin typeface="+mj-lt"/>
                <a:cs typeface="Trebuchet MS"/>
              </a:rPr>
              <a:t> </a:t>
            </a:r>
            <a:r>
              <a:rPr sz="2400" dirty="0">
                <a:latin typeface="+mj-lt"/>
                <a:cs typeface="Trebuchet MS"/>
              </a:rPr>
              <a:t>от</a:t>
            </a:r>
            <a:r>
              <a:rPr sz="2400" spc="-45" dirty="0">
                <a:latin typeface="+mj-lt"/>
                <a:cs typeface="Trebuchet MS"/>
              </a:rPr>
              <a:t> </a:t>
            </a:r>
            <a:r>
              <a:rPr sz="2400" spc="-5" dirty="0">
                <a:latin typeface="+mj-lt"/>
                <a:cs typeface="Trebuchet MS"/>
              </a:rPr>
              <a:t>всех</a:t>
            </a:r>
            <a:r>
              <a:rPr sz="2400" spc="-10" dirty="0">
                <a:latin typeface="+mj-lt"/>
                <a:cs typeface="Trebuchet MS"/>
              </a:rPr>
              <a:t> </a:t>
            </a:r>
            <a:r>
              <a:rPr sz="2400" spc="-5" dirty="0">
                <a:latin typeface="+mj-lt"/>
                <a:cs typeface="Trebuchet MS"/>
              </a:rPr>
              <a:t>ВПС)</a:t>
            </a:r>
            <a:endParaRPr sz="2400" dirty="0">
              <a:latin typeface="+mj-lt"/>
              <a:cs typeface="Trebuchet MS"/>
            </a:endParaRPr>
          </a:p>
          <a:p>
            <a:pPr marL="2474595">
              <a:lnSpc>
                <a:spcPct val="100000"/>
              </a:lnSpc>
              <a:spcBef>
                <a:spcPts val="5"/>
              </a:spcBef>
            </a:pPr>
            <a:r>
              <a:rPr sz="2400" b="1" spc="-5" dirty="0" err="1">
                <a:latin typeface="+mj-lt"/>
                <a:cs typeface="Georgia"/>
              </a:rPr>
              <a:t>Классификация</a:t>
            </a:r>
            <a:r>
              <a:rPr sz="2400" b="1" spc="-5" dirty="0">
                <a:latin typeface="+mj-lt"/>
                <a:cs typeface="Georgia"/>
              </a:rPr>
              <a:t>:</a:t>
            </a:r>
            <a:endParaRPr sz="2400" dirty="0">
              <a:latin typeface="+mj-lt"/>
              <a:cs typeface="Georgia"/>
            </a:endParaRPr>
          </a:p>
          <a:p>
            <a:pPr marL="1358265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+mj-lt"/>
                <a:cs typeface="Georgia"/>
              </a:rPr>
              <a:t>Выделяют</a:t>
            </a:r>
            <a:r>
              <a:rPr sz="2400" spc="-2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6</a:t>
            </a:r>
            <a:r>
              <a:rPr sz="2400" spc="5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анатомических</a:t>
            </a:r>
            <a:r>
              <a:rPr sz="2400" spc="-4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вариантов</a:t>
            </a:r>
            <a:r>
              <a:rPr sz="2400" spc="-25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ИСЛА</a:t>
            </a:r>
            <a:endParaRPr sz="2400" dirty="0">
              <a:latin typeface="+mj-lt"/>
              <a:cs typeface="Georgia"/>
            </a:endParaRPr>
          </a:p>
          <a:p>
            <a:pPr marL="378460" marR="5080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78460" algn="l"/>
                <a:tab pos="379095" algn="l"/>
              </a:tabLst>
            </a:pPr>
            <a:r>
              <a:rPr sz="2400" b="1" dirty="0">
                <a:latin typeface="+mj-lt"/>
                <a:cs typeface="Georgia"/>
              </a:rPr>
              <a:t>1-й</a:t>
            </a:r>
            <a:r>
              <a:rPr sz="2400" b="1" spc="-5" dirty="0">
                <a:latin typeface="+mj-lt"/>
                <a:cs typeface="Georgia"/>
              </a:rPr>
              <a:t> вариант</a:t>
            </a:r>
            <a:r>
              <a:rPr sz="2400" b="1" spc="10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(клапанный</a:t>
            </a:r>
            <a:r>
              <a:rPr sz="2400" spc="-5" dirty="0">
                <a:latin typeface="+mj-lt"/>
                <a:cs typeface="Georgia"/>
              </a:rPr>
              <a:t>):отсутствует разделение клапана </a:t>
            </a:r>
            <a:r>
              <a:rPr sz="2400" dirty="0">
                <a:latin typeface="+mj-lt"/>
                <a:cs typeface="Georgia"/>
              </a:rPr>
              <a:t> на </a:t>
            </a:r>
            <a:r>
              <a:rPr sz="2400" spc="-5" dirty="0">
                <a:latin typeface="+mj-lt"/>
                <a:cs typeface="Georgia"/>
              </a:rPr>
              <a:t>створки. </a:t>
            </a:r>
            <a:r>
              <a:rPr sz="2400" dirty="0">
                <a:latin typeface="+mj-lt"/>
                <a:cs typeface="Georgia"/>
              </a:rPr>
              <a:t>Клапан </a:t>
            </a:r>
            <a:r>
              <a:rPr sz="2400" spc="-5" dirty="0">
                <a:latin typeface="+mj-lt"/>
                <a:cs typeface="Georgia"/>
              </a:rPr>
              <a:t>представлен диафрагмой, имеющий </a:t>
            </a:r>
            <a:r>
              <a:rPr sz="2400" dirty="0">
                <a:latin typeface="+mj-lt"/>
                <a:cs typeface="Georgia"/>
              </a:rPr>
              <a:t>форму </a:t>
            </a:r>
            <a:r>
              <a:rPr sz="2400" spc="-47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воронки,</a:t>
            </a:r>
            <a:r>
              <a:rPr sz="2400" spc="-4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обращенной</a:t>
            </a:r>
            <a:r>
              <a:rPr sz="2400" spc="-5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в </a:t>
            </a:r>
            <a:r>
              <a:rPr sz="2400" spc="-5" dirty="0">
                <a:latin typeface="+mj-lt"/>
                <a:cs typeface="Georgia"/>
              </a:rPr>
              <a:t>просвет</a:t>
            </a:r>
            <a:r>
              <a:rPr sz="2400" spc="-25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легочной</a:t>
            </a:r>
            <a:r>
              <a:rPr sz="2400" spc="-3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артерии</a:t>
            </a:r>
            <a:endParaRPr sz="2400" dirty="0">
              <a:latin typeface="+mj-lt"/>
              <a:cs typeface="Georgia"/>
            </a:endParaRPr>
          </a:p>
          <a:p>
            <a:pPr marL="378460" indent="-25717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78460" algn="l"/>
                <a:tab pos="379095" algn="l"/>
              </a:tabLst>
            </a:pPr>
            <a:r>
              <a:rPr sz="2400" b="1" dirty="0">
                <a:latin typeface="+mj-lt"/>
                <a:cs typeface="Georgia"/>
              </a:rPr>
              <a:t>2-й</a:t>
            </a:r>
            <a:r>
              <a:rPr sz="2400" b="1" spc="-10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вариант</a:t>
            </a:r>
            <a:r>
              <a:rPr sz="2400" spc="-5" dirty="0">
                <a:latin typeface="+mj-lt"/>
                <a:cs typeface="Georgia"/>
              </a:rPr>
              <a:t>:</a:t>
            </a:r>
            <a:r>
              <a:rPr sz="2400" spc="5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инфундибулярный</a:t>
            </a:r>
            <a:r>
              <a:rPr sz="2400" spc="-35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(подклапанный)</a:t>
            </a:r>
            <a:endParaRPr sz="2400" dirty="0">
              <a:latin typeface="+mj-lt"/>
              <a:cs typeface="Georgia"/>
            </a:endParaRPr>
          </a:p>
          <a:p>
            <a:pPr marL="378460" indent="-25717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78460" algn="l"/>
                <a:tab pos="379095" algn="l"/>
              </a:tabLst>
            </a:pPr>
            <a:r>
              <a:rPr sz="2400" b="1" spc="-5" dirty="0">
                <a:latin typeface="+mj-lt"/>
                <a:cs typeface="Georgia"/>
              </a:rPr>
              <a:t>3-й</a:t>
            </a:r>
            <a:r>
              <a:rPr sz="2400" b="1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вариант: </a:t>
            </a:r>
            <a:r>
              <a:rPr sz="2400" b="1" dirty="0">
                <a:latin typeface="+mj-lt"/>
                <a:cs typeface="Georgia"/>
              </a:rPr>
              <a:t>суправальвулярный</a:t>
            </a:r>
            <a:r>
              <a:rPr sz="2400" b="1" spc="-35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(надклапанный</a:t>
            </a:r>
            <a:r>
              <a:rPr sz="2400" spc="-5" dirty="0">
                <a:latin typeface="+mj-lt"/>
                <a:cs typeface="Georgia"/>
              </a:rPr>
              <a:t>)</a:t>
            </a:r>
            <a:endParaRPr sz="2400" dirty="0">
              <a:latin typeface="+mj-lt"/>
              <a:cs typeface="Georgia"/>
            </a:endParaRPr>
          </a:p>
          <a:p>
            <a:pPr marL="37846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+mj-lt"/>
                <a:cs typeface="Georgia"/>
              </a:rPr>
              <a:t>стеноз</a:t>
            </a:r>
            <a:r>
              <a:rPr sz="2400" spc="-5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легочной</a:t>
            </a:r>
            <a:r>
              <a:rPr sz="2400" spc="-4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артерии</a:t>
            </a:r>
            <a:r>
              <a:rPr sz="2400" spc="-3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и</a:t>
            </a:r>
            <a:r>
              <a:rPr sz="2400" spc="-1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ее</a:t>
            </a:r>
            <a:r>
              <a:rPr sz="2400" spc="-2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артерий</a:t>
            </a:r>
          </a:p>
          <a:p>
            <a:pPr marL="378460" indent="-25717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78460" algn="l"/>
                <a:tab pos="379095" algn="l"/>
              </a:tabLst>
            </a:pPr>
            <a:r>
              <a:rPr sz="2400" b="1" spc="-5" dirty="0">
                <a:latin typeface="+mj-lt"/>
                <a:cs typeface="Georgia"/>
              </a:rPr>
              <a:t>4-й</a:t>
            </a:r>
            <a:r>
              <a:rPr sz="2400" b="1" spc="5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вариант</a:t>
            </a:r>
            <a:r>
              <a:rPr sz="2400" b="1" spc="10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(трехкамерное</a:t>
            </a:r>
            <a:r>
              <a:rPr sz="2400" b="1" spc="-40" dirty="0">
                <a:latin typeface="+mj-lt"/>
                <a:cs typeface="Georgia"/>
              </a:rPr>
              <a:t> </a:t>
            </a:r>
            <a:r>
              <a:rPr sz="2400" b="1" spc="-5" dirty="0">
                <a:latin typeface="+mj-lt"/>
                <a:cs typeface="Georgia"/>
              </a:rPr>
              <a:t>сердце</a:t>
            </a:r>
            <a:r>
              <a:rPr sz="2400" spc="-5" dirty="0">
                <a:latin typeface="+mj-lt"/>
                <a:cs typeface="Georgia"/>
              </a:rPr>
              <a:t>).</a:t>
            </a:r>
            <a:r>
              <a:rPr sz="2400" spc="-3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Сочетается</a:t>
            </a:r>
            <a:r>
              <a:rPr sz="2400" spc="-3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с</a:t>
            </a:r>
            <a:r>
              <a:rPr sz="2400" spc="5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ДМЖП</a:t>
            </a:r>
            <a:endParaRPr sz="2400" dirty="0">
              <a:latin typeface="+mj-lt"/>
              <a:cs typeface="Georgia"/>
            </a:endParaRPr>
          </a:p>
          <a:p>
            <a:pPr marL="378460" marR="114363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78460" algn="l"/>
                <a:tab pos="379095" algn="l"/>
              </a:tabLst>
            </a:pPr>
            <a:r>
              <a:rPr sz="2400" b="1" spc="-5" dirty="0">
                <a:latin typeface="+mj-lt"/>
                <a:cs typeface="Georgia"/>
              </a:rPr>
              <a:t>5-й вариант</a:t>
            </a:r>
            <a:r>
              <a:rPr sz="2400" spc="-5" dirty="0">
                <a:latin typeface="+mj-lt"/>
                <a:cs typeface="Georgia"/>
              </a:rPr>
              <a:t>: </a:t>
            </a:r>
            <a:r>
              <a:rPr sz="2400" dirty="0">
                <a:latin typeface="+mj-lt"/>
                <a:cs typeface="Georgia"/>
              </a:rPr>
              <a:t>атрезия </a:t>
            </a:r>
            <a:r>
              <a:rPr sz="2400" spc="-5" dirty="0">
                <a:latin typeface="+mj-lt"/>
                <a:cs typeface="Georgia"/>
              </a:rPr>
              <a:t>легочной артерии </a:t>
            </a:r>
            <a:r>
              <a:rPr sz="2400" dirty="0">
                <a:latin typeface="+mj-lt"/>
                <a:cs typeface="Georgia"/>
              </a:rPr>
              <a:t>с интактной </a:t>
            </a:r>
            <a:r>
              <a:rPr sz="2400" spc="-47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межжелудочковой</a:t>
            </a:r>
            <a:r>
              <a:rPr sz="2400" spc="-5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перегородкой</a:t>
            </a:r>
            <a:endParaRPr sz="2400" dirty="0">
              <a:latin typeface="+mj-lt"/>
              <a:cs typeface="Georgia"/>
            </a:endParaRPr>
          </a:p>
          <a:p>
            <a:pPr marL="378460" indent="-25717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78460" algn="l"/>
                <a:tab pos="379095" algn="l"/>
              </a:tabLst>
            </a:pPr>
            <a:r>
              <a:rPr sz="2400" b="1" dirty="0">
                <a:latin typeface="+mj-lt"/>
                <a:cs typeface="Georgia"/>
              </a:rPr>
              <a:t>6-й </a:t>
            </a:r>
            <a:r>
              <a:rPr sz="2400" b="1" spc="-5" dirty="0">
                <a:latin typeface="+mj-lt"/>
                <a:cs typeface="Georgia"/>
              </a:rPr>
              <a:t>вариант</a:t>
            </a:r>
            <a:r>
              <a:rPr sz="2400" spc="-5" dirty="0">
                <a:latin typeface="+mj-lt"/>
                <a:cs typeface="Georgia"/>
              </a:rPr>
              <a:t>:</a:t>
            </a:r>
            <a:r>
              <a:rPr sz="240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отсутствие</a:t>
            </a:r>
            <a:r>
              <a:rPr sz="2400" spc="-45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ствола</a:t>
            </a:r>
            <a:r>
              <a:rPr sz="2400" spc="-2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и ветви</a:t>
            </a:r>
            <a:r>
              <a:rPr sz="2400" spc="-30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легочной</a:t>
            </a:r>
            <a:r>
              <a:rPr sz="2400" spc="-3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артерии,</a:t>
            </a:r>
            <a:r>
              <a:rPr sz="2400" spc="-2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а</a:t>
            </a:r>
          </a:p>
          <a:p>
            <a:pPr marL="378460">
              <a:lnSpc>
                <a:spcPct val="100000"/>
              </a:lnSpc>
            </a:pPr>
            <a:r>
              <a:rPr sz="2400" dirty="0">
                <a:latin typeface="+mj-lt"/>
                <a:cs typeface="Georgia"/>
              </a:rPr>
              <a:t>также</a:t>
            </a:r>
            <a:r>
              <a:rPr sz="2400" spc="-50" dirty="0">
                <a:latin typeface="+mj-lt"/>
                <a:cs typeface="Georgia"/>
              </a:rPr>
              <a:t> </a:t>
            </a:r>
            <a:r>
              <a:rPr sz="2400" dirty="0">
                <a:latin typeface="+mj-lt"/>
                <a:cs typeface="Georgia"/>
              </a:rPr>
              <a:t>артериального</a:t>
            </a:r>
            <a:r>
              <a:rPr sz="2400" spc="-55" dirty="0">
                <a:latin typeface="+mj-lt"/>
                <a:cs typeface="Georgia"/>
              </a:rPr>
              <a:t> </a:t>
            </a:r>
            <a:r>
              <a:rPr sz="2400" spc="-5" dirty="0">
                <a:latin typeface="+mj-lt"/>
                <a:cs typeface="Georgia"/>
              </a:rPr>
              <a:t>протока</a:t>
            </a:r>
            <a:endParaRPr sz="2400" dirty="0">
              <a:latin typeface="+mj-lt"/>
              <a:cs typeface="Georg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228600"/>
            <a:ext cx="2092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Ге</a:t>
            </a:r>
            <a:r>
              <a:rPr sz="2400" spc="-10" dirty="0"/>
              <a:t>м</a:t>
            </a:r>
            <a:r>
              <a:rPr sz="2400" spc="-5" dirty="0"/>
              <a:t>одинами</a:t>
            </a:r>
            <a:r>
              <a:rPr sz="2400" spc="-10" dirty="0"/>
              <a:t>к</a:t>
            </a:r>
            <a:r>
              <a:rPr sz="2400" dirty="0"/>
              <a:t>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3725" y="619760"/>
            <a:ext cx="7956550" cy="589905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052195">
              <a:lnSpc>
                <a:spcPct val="100000"/>
              </a:lnSpc>
              <a:spcBef>
                <a:spcPts val="4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виду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припятствия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пути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тока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крови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568450" indent="-1556385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1568450" algn="l"/>
                <a:tab pos="1569085" algn="l"/>
                <a:tab pos="331470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из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правого	желудочка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29920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систолическое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давление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повышается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200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мм.рт.ст.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градиент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давления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между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правым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желудочком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70358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 артерии обеспечивает достаточный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сердечный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выброс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Возрастающая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нагрузка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правый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желудочек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приводит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Georgia"/>
              </a:rPr>
              <a:t>к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гипертрофии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тоногенной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миогенной</a:t>
            </a:r>
            <a:r>
              <a:rPr sz="2400" spc="-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дилатации</a:t>
            </a:r>
          </a:p>
          <a:p>
            <a:pPr marL="255904" marR="1525270" indent="-255904" algn="r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Char char="•"/>
              <a:tabLst>
                <a:tab pos="255904" algn="l"/>
                <a:tab pos="2565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Возникает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недостаточность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правых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отделов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сердца.</a:t>
            </a:r>
            <a:endParaRPr lang="ru-RU" sz="2400" dirty="0">
              <a:latin typeface="Times New Roman" panose="02020603050405020304" pitchFamily="18" charset="0"/>
              <a:cs typeface="Georgia"/>
            </a:endParaRPr>
          </a:p>
          <a:p>
            <a:pPr marL="382905">
              <a:lnSpc>
                <a:spcPct val="100000"/>
              </a:lnSpc>
              <a:spcBef>
                <a:spcPts val="300"/>
              </a:spcBef>
            </a:pPr>
            <a:r>
              <a:rPr lang="ru-RU" sz="2400" dirty="0">
                <a:latin typeface="Times New Roman" panose="02020603050405020304" pitchFamily="18" charset="0"/>
                <a:cs typeface="Georgia"/>
              </a:rPr>
              <a:t>Наступает</a:t>
            </a:r>
            <a:r>
              <a:rPr lang="ru-RU"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декомпенсации</a:t>
            </a:r>
            <a:r>
              <a:rPr lang="ru-RU"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по</a:t>
            </a:r>
            <a:r>
              <a:rPr lang="ru-RU"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большому</a:t>
            </a:r>
            <a:r>
              <a:rPr lang="ru-RU"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кругу</a:t>
            </a:r>
            <a:r>
              <a:rPr lang="ru-RU"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lang="ru-RU" sz="2400" dirty="0">
              <a:latin typeface="Times New Roman" panose="02020603050405020304" pitchFamily="18" charset="0"/>
              <a:cs typeface="Georgia"/>
            </a:endParaRPr>
          </a:p>
          <a:p>
            <a:pPr marL="2224405">
              <a:lnSpc>
                <a:spcPct val="100000"/>
              </a:lnSpc>
              <a:spcBef>
                <a:spcPts val="29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тяжелых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формах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ИСЛ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29565" indent="-31750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Char char="•"/>
              <a:tabLst>
                <a:tab pos="329565" algn="l"/>
                <a:tab pos="33020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возникает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веноартериальный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сброс,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ведущий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к цианозу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04800"/>
            <a:ext cx="3068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Клиническая</a:t>
            </a:r>
            <a:r>
              <a:rPr sz="2400" spc="-70" dirty="0"/>
              <a:t> </a:t>
            </a:r>
            <a:r>
              <a:rPr sz="2400" spc="-5" dirty="0"/>
              <a:t>картина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810334"/>
            <a:ext cx="7543800" cy="523733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985010">
              <a:lnSpc>
                <a:spcPct val="100000"/>
              </a:lnSpc>
              <a:spcBef>
                <a:spcPts val="4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обследовании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300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одышка,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усиливающая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 физической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нагрузке,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300"/>
              </a:spcBef>
              <a:buChar char="-"/>
              <a:tabLst>
                <a:tab pos="22161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сердцебиение,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300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быстрая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утомляемость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045970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исследовании: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300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наличие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сердечного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горба,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3845" indent="-220345">
              <a:lnSpc>
                <a:spcPct val="100000"/>
              </a:lnSpc>
              <a:spcBef>
                <a:spcPts val="300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систолическое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дрожание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во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втором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третьем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межреберьях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у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-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края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грудины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3845" indent="-220345">
              <a:lnSpc>
                <a:spcPct val="100000"/>
              </a:lnSpc>
              <a:spcBef>
                <a:spcPts val="300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грубый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шум,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3845" indent="-220345">
              <a:lnSpc>
                <a:spcPct val="100000"/>
              </a:lnSpc>
              <a:spcBef>
                <a:spcPts val="295"/>
              </a:spcBef>
              <a:buChar char="-"/>
              <a:tabLst>
                <a:tab pos="28448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ослабление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 тона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над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артерией,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3845" indent="-220345">
              <a:lnSpc>
                <a:spcPct val="100000"/>
              </a:lnSpc>
              <a:spcBef>
                <a:spcPts val="300"/>
              </a:spcBef>
              <a:buChar char="-"/>
              <a:tabLst>
                <a:tab pos="28448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артериальное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понижено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90/50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мм.рт.ст.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83845" indent="-220345">
              <a:lnSpc>
                <a:spcPct val="100000"/>
              </a:lnSpc>
              <a:spcBef>
                <a:spcPts val="305"/>
              </a:spcBef>
              <a:buChar char="-"/>
              <a:tabLst>
                <a:tab pos="28448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венозное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давление</a:t>
            </a:r>
            <a:r>
              <a:rPr sz="2400" spc="-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понижено.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57200"/>
            <a:ext cx="1809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Диагностика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990600"/>
            <a:ext cx="7907655" cy="52113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03300" algn="ctr">
              <a:lnSpc>
                <a:spcPts val="2310"/>
              </a:lnSpc>
              <a:spcBef>
                <a:spcPts val="10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ЭКГ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22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правограмма,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зубца Р,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укорочение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Georgia"/>
              </a:rPr>
              <a:t>интервала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Р-</a:t>
            </a:r>
            <a:r>
              <a:rPr lang="en-US" sz="2400" dirty="0">
                <a:latin typeface="Times New Roman" panose="02020603050405020304" pitchFamily="18" charset="0"/>
                <a:cs typeface="Georgia"/>
              </a:rPr>
              <a:t>Q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.</a:t>
            </a:r>
          </a:p>
          <a:p>
            <a:pPr marL="2494280">
              <a:lnSpc>
                <a:spcPts val="2220"/>
              </a:lnSpc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Фонокардиограмма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22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точке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шум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виде ромба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868805">
              <a:lnSpc>
                <a:spcPts val="2220"/>
              </a:lnSpc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Рентгенологическое</a:t>
            </a:r>
            <a:r>
              <a:rPr sz="2400" b="1" spc="-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исследование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539750" lvl="1" indent="-219710">
              <a:lnSpc>
                <a:spcPts val="2220"/>
              </a:lnSpc>
              <a:buChar char="-"/>
              <a:tabLst>
                <a:tab pos="54038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тени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счет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ts val="2220"/>
              </a:lnSpc>
              <a:buChar char="-"/>
              <a:tabLst>
                <a:tab pos="47815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второй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дуги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левому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контуру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ts val="2220"/>
              </a:lnSpc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постстенотическое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расширение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артерии.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20675">
              <a:lnSpc>
                <a:spcPts val="207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втором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косом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положении-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заполнение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аортального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окна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301115">
              <a:lnSpc>
                <a:spcPct val="80000"/>
              </a:lnSpc>
              <a:spcBef>
                <a:spcPts val="240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расширенной легочной артерией. Легочный рисунок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нормальный</a:t>
            </a:r>
          </a:p>
          <a:p>
            <a:pPr marL="268605" marR="69215" indent="-134620">
              <a:lnSpc>
                <a:spcPct val="80000"/>
              </a:lnSpc>
              <a:spcBef>
                <a:spcPts val="30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рентгенокимограмме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b="1" spc="-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зубцов,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пульсации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контуру правого желудочка, снижение пульсации корней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легких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425700">
              <a:lnSpc>
                <a:spcPts val="222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УЗИ.Катетеризация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339725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Пр</a:t>
            </a:r>
            <a:r>
              <a:rPr sz="2400" spc="-10" dirty="0"/>
              <a:t>о</a:t>
            </a:r>
            <a:r>
              <a:rPr sz="2400" spc="-5" dirty="0"/>
              <a:t>должение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754453"/>
            <a:ext cx="8229600" cy="4634282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68605" marR="1470660" indent="299720">
              <a:lnSpc>
                <a:spcPct val="80000"/>
              </a:lnSpc>
              <a:spcBef>
                <a:spcPts val="58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Окончательный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диагноз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порока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ставят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на </a:t>
            </a:r>
            <a:r>
              <a:rPr sz="2400" b="1" spc="-49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основании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</a:t>
            </a:r>
          </a:p>
          <a:p>
            <a:pPr marL="268605" marR="5080" indent="51435">
              <a:lnSpc>
                <a:spcPct val="8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результатов внутрисердечного исследования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обнаруживают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повышение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давления в полости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 желудочка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до 300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мм.рт.ст.;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высокий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градиент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давления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между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правым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желудочком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артерией)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187450">
              <a:lnSpc>
                <a:spcPts val="2025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Прогноз: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без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операции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неблагоприятный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757555" algn="ctr">
              <a:lnSpc>
                <a:spcPts val="3085"/>
              </a:lnSpc>
              <a:tabLst>
                <a:tab pos="2815590" algn="l"/>
              </a:tabLst>
            </a:pPr>
            <a:r>
              <a:rPr sz="2400" b="1" spc="-10" dirty="0" err="1">
                <a:latin typeface="Times New Roman" panose="02020603050405020304" pitchFamily="18" charset="0"/>
                <a:cs typeface="Georgia"/>
              </a:rPr>
              <a:t>Лечение</a:t>
            </a:r>
            <a:r>
              <a:rPr sz="2400" b="1" spc="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1" spc="-5" dirty="0" err="1">
                <a:latin typeface="Times New Roman" panose="02020603050405020304" pitchFamily="18" charset="0"/>
                <a:cs typeface="Georgia"/>
              </a:rPr>
              <a:t>хирургическое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506730">
              <a:lnSpc>
                <a:spcPts val="223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условиях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гипотермии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искусственного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966469" indent="-256540">
              <a:lnSpc>
                <a:spcPct val="80000"/>
              </a:lnSpc>
              <a:spcBef>
                <a:spcPts val="39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 клапанном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–рассекают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начальный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 ствола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производят комиссуротомию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01600" indent="-256540">
              <a:lnSpc>
                <a:spcPct val="8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инфундибулярном-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рассекаю выводной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тракт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желудочка,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радикально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иссекая фиброзное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кольцо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1980"/>
              </a:lnSpc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Иногда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производят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вшивание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кардиотомическое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отверстие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16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заплаты из синтетического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материала.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762000"/>
            <a:ext cx="7409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cs typeface="Trebuchet MS"/>
              </a:rPr>
              <a:t>Тетрада</a:t>
            </a:r>
            <a:r>
              <a:rPr sz="2400" b="1" spc="-55" dirty="0">
                <a:cs typeface="Trebuchet MS"/>
              </a:rPr>
              <a:t> </a:t>
            </a:r>
            <a:r>
              <a:rPr sz="2400" b="1" spc="-5" dirty="0">
                <a:cs typeface="Trebuchet MS"/>
              </a:rPr>
              <a:t>Фалло</a:t>
            </a:r>
            <a:endParaRPr sz="2400" dirty="0">
              <a:cs typeface="Trebuchet MS"/>
            </a:endParaRPr>
          </a:p>
          <a:p>
            <a:pPr marL="102235">
              <a:lnSpc>
                <a:spcPct val="100000"/>
              </a:lnSpc>
            </a:pPr>
            <a:r>
              <a:rPr sz="2400" dirty="0"/>
              <a:t>(</a:t>
            </a:r>
            <a:r>
              <a:rPr sz="2400" spc="15" dirty="0"/>
              <a:t> </a:t>
            </a:r>
            <a:r>
              <a:rPr sz="2400" spc="-5" dirty="0"/>
              <a:t>14-15%</a:t>
            </a:r>
            <a:r>
              <a:rPr sz="2400" spc="25" dirty="0"/>
              <a:t> </a:t>
            </a:r>
            <a:r>
              <a:rPr sz="2400" spc="-5" dirty="0"/>
              <a:t>от</a:t>
            </a:r>
            <a:r>
              <a:rPr sz="2400" spc="5" dirty="0"/>
              <a:t> </a:t>
            </a:r>
            <a:r>
              <a:rPr sz="2400" spc="-5" dirty="0"/>
              <a:t>всех</a:t>
            </a:r>
            <a:r>
              <a:rPr sz="2400" spc="5" dirty="0"/>
              <a:t> </a:t>
            </a:r>
            <a:r>
              <a:rPr sz="2400" spc="-5" dirty="0"/>
              <a:t>наблюдений</a:t>
            </a:r>
            <a:r>
              <a:rPr sz="2400" spc="5" dirty="0"/>
              <a:t> </a:t>
            </a:r>
            <a:r>
              <a:rPr sz="2400" spc="-10" dirty="0"/>
              <a:t>врожденных</a:t>
            </a:r>
            <a:r>
              <a:rPr sz="2400" spc="15" dirty="0"/>
              <a:t> </a:t>
            </a:r>
            <a:r>
              <a:rPr sz="2400" spc="-10" dirty="0"/>
              <a:t>пороков)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905000"/>
            <a:ext cx="8458200" cy="44710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29764">
              <a:lnSpc>
                <a:spcPct val="100000"/>
              </a:lnSpc>
              <a:spcBef>
                <a:spcPts val="10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Характерные</a:t>
            </a:r>
            <a:r>
              <a:rPr sz="2400" b="1" spc="-7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признаки: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Сужение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Дефект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межжелудочковой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перегородки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indent="-157480">
              <a:lnSpc>
                <a:spcPts val="228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Смещение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вправо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расположением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ее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устья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над</a:t>
            </a:r>
          </a:p>
          <a:p>
            <a:pPr marL="268605">
              <a:lnSpc>
                <a:spcPts val="228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дефектом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межжелудочковой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перегородки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стенки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559560">
              <a:lnSpc>
                <a:spcPct val="100000"/>
              </a:lnSpc>
              <a:spcBef>
                <a:spcPts val="6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Варианты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сужения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артерии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0160" indent="51435">
              <a:lnSpc>
                <a:spcPts val="2160"/>
              </a:lnSpc>
              <a:spcBef>
                <a:spcPts val="33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1)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инффундибулярный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стеноз 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фибромускулярное сужение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выходного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желудочка(от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мм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2-3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см)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2)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клапанный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стеноз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6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3)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комбинация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клапанного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инфундибулярного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стенозов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280"/>
              </a:lnSpc>
              <a:spcBef>
                <a:spcPts val="5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4)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гипоплазия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основного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ствола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или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атрезия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устья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28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артерии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2092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Ге</a:t>
            </a:r>
            <a:r>
              <a:rPr sz="2400" spc="-10" dirty="0"/>
              <a:t>м</a:t>
            </a:r>
            <a:r>
              <a:rPr sz="2400" spc="-5" dirty="0"/>
              <a:t>одинами</a:t>
            </a:r>
            <a:r>
              <a:rPr sz="2400" spc="-10" dirty="0"/>
              <a:t>к</a:t>
            </a:r>
            <a:r>
              <a:rPr sz="2400" dirty="0"/>
              <a:t>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081855"/>
            <a:ext cx="7332345" cy="532645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182880" indent="51435">
              <a:lnSpc>
                <a:spcPts val="2160"/>
              </a:lnSpc>
              <a:spcBef>
                <a:spcPts val="375"/>
              </a:spcBef>
              <a:tabLst>
                <a:tab pos="467360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Тетрада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Фалло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часто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сочетается:	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дефектом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межпредсердной перегородки (пентрада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Фалло),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открытым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артериальным</a:t>
            </a:r>
            <a:r>
              <a:rPr sz="2400" spc="-6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протоком,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двойной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дугой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аорты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др.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21665">
              <a:lnSpc>
                <a:spcPct val="100000"/>
              </a:lnSpc>
              <a:spcBef>
                <a:spcPts val="2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Возникает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сопротивление</a:t>
            </a:r>
            <a:r>
              <a:rPr sz="24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на пути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тока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крови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745490">
              <a:lnSpc>
                <a:spcPct val="100000"/>
              </a:lnSpc>
              <a:spcBef>
                <a:spcPts val="6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из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желудочка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легочную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артерию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22161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правый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желудочек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выполняет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большую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работу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наступает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его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венозная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кровь поступает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левый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желудочек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аорту</a:t>
            </a:r>
          </a:p>
          <a:p>
            <a:pPr marL="220979" indent="-157480">
              <a:lnSpc>
                <a:spcPts val="2280"/>
              </a:lnSpc>
              <a:spcBef>
                <a:spcPts val="60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величина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минутного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объема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малого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круга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>
              <a:lnSpc>
                <a:spcPts val="228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резко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уменьшается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700" marR="384810" indent="51435">
              <a:lnSpc>
                <a:spcPts val="2160"/>
              </a:lnSpc>
              <a:spcBef>
                <a:spcPts val="335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большой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круг кровообращения перегружается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венозной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кровью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20979" indent="-157480">
              <a:lnSpc>
                <a:spcPct val="100000"/>
              </a:lnSpc>
              <a:spcBef>
                <a:spcPts val="25"/>
              </a:spcBef>
              <a:buChar char="-"/>
              <a:tabLst>
                <a:tab pos="221615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снижается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снабжение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организма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кислородом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68680">
              <a:lnSpc>
                <a:spcPct val="100000"/>
              </a:lnSpc>
              <a:spcBef>
                <a:spcPts val="6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Развивается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гипоксия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органов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тканей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533400"/>
            <a:ext cx="1216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Клин</a:t>
            </a:r>
            <a:r>
              <a:rPr sz="2400" spc="-10" dirty="0"/>
              <a:t>и</a:t>
            </a:r>
            <a:r>
              <a:rPr sz="2400" spc="-5" dirty="0"/>
              <a:t>ка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371600"/>
            <a:ext cx="7346315" cy="514435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68605" marR="917575" indent="360680">
              <a:lnSpc>
                <a:spcPts val="2160"/>
              </a:lnSpc>
              <a:spcBef>
                <a:spcPts val="37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Новорожденный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тетрадой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Фалло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развит </a:t>
            </a:r>
            <a:r>
              <a:rPr sz="2400" b="1" spc="-49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нормально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629920">
              <a:lnSpc>
                <a:spcPct val="100000"/>
              </a:lnSpc>
              <a:spcBef>
                <a:spcPts val="3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Первые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признаки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аномалии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b="1" spc="-6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проявляются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15975">
              <a:lnSpc>
                <a:spcPct val="100000"/>
              </a:lnSpc>
              <a:spcBef>
                <a:spcPts val="55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через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несколько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дней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или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недель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после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рождения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6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Во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время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крика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ребенка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появление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синюшности.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6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Выражены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цианоз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одышка.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6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Кожные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покровы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приобретают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синеватый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оттенок.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080" indent="-256540">
              <a:lnSpc>
                <a:spcPts val="2160"/>
              </a:lnSpc>
              <a:spcBef>
                <a:spcPts val="330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Видны расширенные темно-синего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цвета венозные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сосуды.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Пальцы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имеют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вид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«барабанных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палочек».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329565" indent="-317500">
              <a:lnSpc>
                <a:spcPct val="100000"/>
              </a:lnSpc>
              <a:spcBef>
                <a:spcPts val="30"/>
              </a:spcBef>
              <a:buClr>
                <a:srgbClr val="9F4DA2"/>
              </a:buClr>
              <a:buChar char="•"/>
              <a:tabLst>
                <a:tab pos="329565" algn="l"/>
                <a:tab pos="330200" algn="l"/>
              </a:tabLst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Отставание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физическом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развитии.</a:t>
            </a:r>
          </a:p>
          <a:p>
            <a:pPr marL="939165">
              <a:lnSpc>
                <a:spcPct val="100000"/>
              </a:lnSpc>
              <a:spcBef>
                <a:spcPts val="6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Сопутствуют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другие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пороки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развития: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ts val="228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»воронкообразная»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грудь,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незаращение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верхней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губы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и</a:t>
            </a:r>
          </a:p>
          <a:p>
            <a:pPr marL="268605">
              <a:lnSpc>
                <a:spcPts val="228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мягкого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неба,</a:t>
            </a:r>
            <a:r>
              <a:rPr sz="240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плоскостомие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77520" lvl="1" indent="-157480">
              <a:lnSpc>
                <a:spcPct val="100000"/>
              </a:lnSpc>
              <a:spcBef>
                <a:spcPts val="60"/>
              </a:spcBef>
              <a:buChar char="-"/>
              <a:tabLst>
                <a:tab pos="47815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положение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«сидя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корточках»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533400"/>
            <a:ext cx="1809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Диагностика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76200" y="1143000"/>
            <a:ext cx="9067800" cy="57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 объективном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обследовании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виден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«сердечный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горб».</a:t>
            </a:r>
          </a:p>
          <a:p>
            <a:pPr marL="268605">
              <a:lnSpc>
                <a:spcPct val="10000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Перкуторно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умеренное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границ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767715" indent="1968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аускультации-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укорочение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1 тона на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верхушке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и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ослабление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тона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 артерии.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Во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втором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третьем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межреберье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выслушивается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систолический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шум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12445" indent="1968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фонокардиограмме:</a:t>
            </a:r>
            <a:r>
              <a:rPr sz="2400" b="1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часто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два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шума: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один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над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артерией,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второй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над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областью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дефекта</a:t>
            </a:r>
          </a:p>
          <a:p>
            <a:pPr marL="106743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ЭКГ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признаки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гипертрофии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правого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желудочка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рентгенологическом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исследовании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 уменьшение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5080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интенсивности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рисунка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корней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легких,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обеднение</a:t>
            </a:r>
            <a:r>
              <a:rPr sz="2400" spc="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легочного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рисунка,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увеличение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тени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сердца,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смещение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верхушки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сердца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влево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вверх.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99794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Сердце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приобретает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форму</a:t>
            </a:r>
            <a:r>
              <a:rPr sz="2400" b="1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«деревянного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башмака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».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85420" indent="-35560">
              <a:lnSpc>
                <a:spcPct val="100000"/>
              </a:lnSpc>
              <a:spcBef>
                <a:spcPts val="300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катетеризации ( катетер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из правого желудочка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проникает через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дефект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перегородке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восходящую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часть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381000"/>
            <a:ext cx="491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rebuchet MS"/>
                <a:cs typeface="Trebuchet MS"/>
              </a:rPr>
              <a:t>Лечение</a:t>
            </a:r>
            <a:r>
              <a:rPr sz="2400" b="1" spc="-4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–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только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хирургическое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2834" y="914400"/>
            <a:ext cx="8498332" cy="61408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ts val="2095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Различают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: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а)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паллиативные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операции,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б)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радикальные</a:t>
            </a:r>
          </a:p>
          <a:p>
            <a:pPr marL="268605" marR="687070" indent="-256540">
              <a:lnSpc>
                <a:spcPct val="80000"/>
              </a:lnSpc>
              <a:spcBef>
                <a:spcPts val="36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условиях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гипотермии,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экстракорпорального кровообращения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кардиоплегии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91465">
              <a:lnSpc>
                <a:spcPts val="181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Операция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закрытие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межжелудочкового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дефекта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устранение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188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пульмонального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стеноза.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626110" indent="19685">
              <a:lnSpc>
                <a:spcPct val="80000"/>
              </a:lnSpc>
              <a:spcBef>
                <a:spcPts val="365"/>
              </a:spcBef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рассечение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сросшихся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створок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клапана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артерии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их </a:t>
            </a:r>
            <a:r>
              <a:rPr sz="2400" spc="-4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комиссурам,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217170" indent="19685">
              <a:lnSpc>
                <a:spcPct val="80000"/>
              </a:lnSpc>
              <a:spcBef>
                <a:spcPts val="300"/>
              </a:spcBef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иссечение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фиброзно-мышечного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валика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выводного</a:t>
            </a:r>
            <a:r>
              <a:rPr sz="24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отдела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правого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желудочка,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30530" indent="-142875">
              <a:lnSpc>
                <a:spcPts val="1814"/>
              </a:lnSpc>
              <a:buChar char="-"/>
              <a:tabLst>
                <a:tab pos="431165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вшивание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заплаты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из синтетического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материала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продольный</a:t>
            </a:r>
          </a:p>
          <a:p>
            <a:pPr marL="268605">
              <a:lnSpc>
                <a:spcPts val="173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разрез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выводного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тракта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правого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ствола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легочной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188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артерии</a:t>
            </a:r>
          </a:p>
          <a:p>
            <a:pPr marL="268605" marR="572770" indent="19685">
              <a:lnSpc>
                <a:spcPct val="80000"/>
              </a:lnSpc>
              <a:spcBef>
                <a:spcPts val="37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Дефект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межжелудочковой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перегородки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устраняют</a:t>
            </a:r>
            <a:r>
              <a:rPr sz="2400" b="1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с 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помощью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заплаты</a:t>
            </a:r>
            <a:r>
              <a:rPr sz="24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к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подшиванием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ее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к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краям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отверстия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.</a:t>
            </a:r>
          </a:p>
          <a:p>
            <a:pPr marL="268605" marR="5080" indent="-256540">
              <a:lnSpc>
                <a:spcPct val="80000"/>
              </a:lnSpc>
              <a:spcBef>
                <a:spcPts val="29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Паллиативные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операции-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наложение</a:t>
            </a:r>
            <a:r>
              <a:rPr sz="2400" spc="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обходных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межартериальных </a:t>
            </a:r>
            <a:r>
              <a:rPr sz="2400" spc="-4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анастомозов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(соединение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правой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левой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ветви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легочной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</a:p>
          <a:p>
            <a:pPr marL="268605">
              <a:lnSpc>
                <a:spcPts val="1730"/>
              </a:lnSpc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подключичной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артерией)..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4328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rebuchet MS"/>
                <a:cs typeface="Trebuchet MS"/>
              </a:rPr>
              <a:t>Коарктация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аорты</a:t>
            </a:r>
            <a:endParaRPr sz="2400" dirty="0">
              <a:latin typeface="Trebuchet MS"/>
              <a:cs typeface="Trebuchet MS"/>
            </a:endParaRPr>
          </a:p>
          <a:p>
            <a:pPr marL="102235">
              <a:lnSpc>
                <a:spcPct val="100000"/>
              </a:lnSpc>
            </a:pPr>
            <a:r>
              <a:rPr sz="2400" spc="-5" dirty="0"/>
              <a:t>(7,5%</a:t>
            </a:r>
            <a:r>
              <a:rPr sz="2400" spc="5" dirty="0"/>
              <a:t> </a:t>
            </a:r>
            <a:r>
              <a:rPr sz="2400" dirty="0"/>
              <a:t>в</a:t>
            </a:r>
            <a:r>
              <a:rPr sz="2400" spc="-15" dirty="0"/>
              <a:t> </a:t>
            </a:r>
            <a:r>
              <a:rPr sz="2400" spc="-5" dirty="0"/>
              <a:t>общей</a:t>
            </a:r>
            <a:r>
              <a:rPr sz="2400" spc="10" dirty="0"/>
              <a:t> </a:t>
            </a:r>
            <a:r>
              <a:rPr sz="2400" spc="-10" dirty="0"/>
              <a:t>структуре </a:t>
            </a:r>
            <a:r>
              <a:rPr sz="2400" dirty="0"/>
              <a:t>ВПС)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99550" y="1312858"/>
            <a:ext cx="8544900" cy="516596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374775">
              <a:lnSpc>
                <a:spcPct val="100000"/>
              </a:lnSpc>
              <a:spcBef>
                <a:spcPts val="400"/>
              </a:spcBef>
            </a:pPr>
            <a:r>
              <a:rPr sz="2400" dirty="0"/>
              <a:t>Это</a:t>
            </a:r>
            <a:r>
              <a:rPr sz="2400" spc="-10" dirty="0"/>
              <a:t> </a:t>
            </a:r>
            <a:r>
              <a:rPr sz="2400" dirty="0"/>
              <a:t>аномальное</a:t>
            </a:r>
            <a:r>
              <a:rPr sz="2400" spc="-30" dirty="0"/>
              <a:t> </a:t>
            </a:r>
            <a:r>
              <a:rPr sz="2400" dirty="0"/>
              <a:t>локальное</a:t>
            </a:r>
            <a:r>
              <a:rPr sz="2400" spc="-40" dirty="0"/>
              <a:t> </a:t>
            </a:r>
            <a:r>
              <a:rPr sz="2400" dirty="0"/>
              <a:t>сужение</a:t>
            </a:r>
            <a:r>
              <a:rPr sz="2400" spc="-35" dirty="0"/>
              <a:t> </a:t>
            </a:r>
            <a:r>
              <a:rPr sz="2400" dirty="0"/>
              <a:t>аорты,</a:t>
            </a:r>
          </a:p>
          <a:p>
            <a:pPr marL="1497965">
              <a:lnSpc>
                <a:spcPct val="100000"/>
              </a:lnSpc>
              <a:spcBef>
                <a:spcPts val="300"/>
              </a:spcBef>
            </a:pPr>
            <a:r>
              <a:rPr sz="2400" b="0" spc="-5" dirty="0">
                <a:latin typeface="Times New Roman" panose="02020603050405020304" pitchFamily="18" charset="0"/>
                <a:cs typeface="Georgia"/>
              </a:rPr>
              <a:t>вплоть</a:t>
            </a:r>
            <a:r>
              <a:rPr sz="2400" b="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b="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полного</a:t>
            </a:r>
            <a:r>
              <a:rPr sz="2400" b="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закрытия</a:t>
            </a:r>
            <a:r>
              <a:rPr sz="2400" b="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 err="1">
                <a:latin typeface="Times New Roman" panose="02020603050405020304" pitchFamily="18" charset="0"/>
                <a:cs typeface="Georgia"/>
              </a:rPr>
              <a:t>ее</a:t>
            </a:r>
            <a:r>
              <a:rPr sz="2400" b="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 err="1">
                <a:latin typeface="Times New Roman" panose="02020603050405020304" pitchFamily="18" charset="0"/>
                <a:cs typeface="Georgia"/>
              </a:rPr>
              <a:t>просвета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1753870" indent="-1678305">
              <a:lnSpc>
                <a:spcPct val="100000"/>
              </a:lnSpc>
              <a:buClr>
                <a:srgbClr val="9F4DA2"/>
              </a:buClr>
              <a:buChar char="•"/>
              <a:tabLst>
                <a:tab pos="1754505" algn="l"/>
                <a:tab pos="1755139" algn="l"/>
              </a:tabLst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Чаще</a:t>
            </a:r>
            <a:r>
              <a:rPr sz="2400" b="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встречается</a:t>
            </a:r>
            <a:r>
              <a:rPr sz="2400" b="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у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 мальчиков</a:t>
            </a:r>
          </a:p>
          <a:p>
            <a:pPr marL="693420" marR="390525" indent="-617855">
              <a:lnSpc>
                <a:spcPct val="112500"/>
              </a:lnSpc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У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новорожденных коарктация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сочетается с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другими пороками: </a:t>
            </a:r>
            <a:r>
              <a:rPr sz="2400" b="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(ОАП.</a:t>
            </a:r>
            <a:r>
              <a:rPr sz="2400" b="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ДМЖП,</a:t>
            </a:r>
            <a:r>
              <a:rPr sz="2400" b="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митральной</a:t>
            </a:r>
            <a:r>
              <a:rPr sz="2400" b="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недостаточностью</a:t>
            </a:r>
            <a:r>
              <a:rPr sz="2400" b="0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b="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т.д.)</a:t>
            </a:r>
          </a:p>
          <a:p>
            <a:pPr marL="1497965">
              <a:lnSpc>
                <a:spcPct val="100000"/>
              </a:lnSpc>
              <a:spcBef>
                <a:spcPts val="300"/>
              </a:spcBef>
            </a:pPr>
            <a:r>
              <a:rPr sz="2400" spc="-5" dirty="0"/>
              <a:t>Выделяют</a:t>
            </a:r>
            <a:r>
              <a:rPr sz="2400" spc="-45" dirty="0"/>
              <a:t> </a:t>
            </a:r>
            <a:r>
              <a:rPr sz="2400" spc="-5" dirty="0"/>
              <a:t>два</a:t>
            </a:r>
            <a:r>
              <a:rPr sz="2400" spc="-35" dirty="0"/>
              <a:t> </a:t>
            </a:r>
            <a:r>
              <a:rPr sz="2400" dirty="0"/>
              <a:t>варианта</a:t>
            </a:r>
            <a:r>
              <a:rPr sz="2400" spc="-15" dirty="0"/>
              <a:t> </a:t>
            </a:r>
            <a:r>
              <a:rPr sz="2400" dirty="0"/>
              <a:t>локализации</a:t>
            </a:r>
            <a:r>
              <a:rPr sz="2400" spc="-50" dirty="0"/>
              <a:t> </a:t>
            </a:r>
            <a:r>
              <a:rPr sz="2400" spc="-5" dirty="0"/>
              <a:t>КА:</a:t>
            </a:r>
          </a:p>
          <a:p>
            <a:pPr marL="332105" marR="108585" lvl="1" indent="51435">
              <a:lnSpc>
                <a:spcPct val="100000"/>
              </a:lnSpc>
              <a:spcBef>
                <a:spcPts val="305"/>
              </a:spcBef>
              <a:buChar char="-"/>
              <a:tabLst>
                <a:tab pos="54673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постдуктальный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отмечают локальное сужени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аорте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виде диафрагмы, имеющей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точечное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отверстие диаметром до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1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мм);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545465" lvl="1" indent="-161925">
              <a:lnSpc>
                <a:spcPct val="100000"/>
              </a:lnSpc>
              <a:spcBef>
                <a:spcPts val="300"/>
              </a:spcBef>
              <a:buChar char="-"/>
              <a:tabLst>
                <a:tab pos="54673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предуктальный</a:t>
            </a:r>
            <a:r>
              <a:rPr sz="2400" b="1" spc="-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локализуется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выше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впадения ОАП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в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аорту</a:t>
            </a:r>
          </a:p>
          <a:p>
            <a:pPr marL="332105">
              <a:lnSpc>
                <a:spcPct val="100000"/>
              </a:lnSpc>
            </a:pPr>
            <a:r>
              <a:rPr sz="2400" b="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b="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нередко</a:t>
            </a:r>
            <a:r>
              <a:rPr sz="2400" b="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сочетается</a:t>
            </a:r>
            <a:r>
              <a:rPr sz="2400" b="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b="0" spc="-5" dirty="0">
                <a:latin typeface="Times New Roman" panose="02020603050405020304" pitchFamily="18" charset="0"/>
                <a:cs typeface="Georgia"/>
              </a:rPr>
              <a:t> другими</a:t>
            </a:r>
            <a:r>
              <a:rPr sz="2400" b="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0" dirty="0">
                <a:latin typeface="Times New Roman" panose="02020603050405020304" pitchFamily="18" charset="0"/>
                <a:cs typeface="Georgia"/>
              </a:rPr>
              <a:t>ВПС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471929"/>
            <a:ext cx="641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rebuchet MS"/>
                <a:cs typeface="Trebuchet MS"/>
              </a:rPr>
              <a:t>Патологическая</a:t>
            </a:r>
            <a:r>
              <a:rPr sz="2400" b="1" spc="-5" dirty="0">
                <a:latin typeface="Trebuchet MS"/>
                <a:cs typeface="Trebuchet MS"/>
              </a:rPr>
              <a:t> анатомия</a:t>
            </a:r>
            <a:r>
              <a:rPr sz="2400" b="1" spc="-1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и</a:t>
            </a:r>
            <a:r>
              <a:rPr sz="2400" b="1" spc="-1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гемодинамика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734" y="1863089"/>
            <a:ext cx="8574532" cy="4476867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568960">
              <a:lnSpc>
                <a:spcPct val="100000"/>
              </a:lnSpc>
              <a:spcBef>
                <a:spcPts val="35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Нарушение</a:t>
            </a:r>
            <a:r>
              <a:rPr sz="2400" b="1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гемодинамики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коарктации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аорты: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856615" indent="53340">
              <a:lnSpc>
                <a:spcPct val="100000"/>
              </a:lnSpc>
              <a:spcBef>
                <a:spcPts val="29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возникает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артериальная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гипертензия</a:t>
            </a:r>
            <a:r>
              <a:rPr sz="2400" b="1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b="1" spc="-59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верхней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половине тела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400050">
              <a:lnSpc>
                <a:spcPct val="100000"/>
              </a:lnSpc>
              <a:spcBef>
                <a:spcPts val="300"/>
              </a:spcBef>
            </a:pPr>
            <a:r>
              <a:rPr sz="2800" b="1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8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понижение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давления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нижних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отделах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311275">
              <a:lnSpc>
                <a:spcPct val="100000"/>
              </a:lnSpc>
              <a:spcBef>
                <a:spcPts val="305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Имеется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два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режима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кровообращения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248410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выше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ниже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места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сужения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аорты.</a:t>
            </a:r>
          </a:p>
          <a:p>
            <a:pPr marL="753110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Патогенез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сих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пор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остается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невыясненным.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89928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Существую</a:t>
            </a:r>
            <a:r>
              <a:rPr sz="2400" b="1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две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версии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:</a:t>
            </a:r>
          </a:p>
          <a:p>
            <a:pPr marL="167640" indent="-155575">
              <a:lnSpc>
                <a:spcPct val="100000"/>
              </a:lnSpc>
              <a:spcBef>
                <a:spcPts val="300"/>
              </a:spcBef>
              <a:buFont typeface="Georgia"/>
              <a:buChar char="-"/>
              <a:tabLst>
                <a:tab pos="16827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механическое</a:t>
            </a:r>
            <a:r>
              <a:rPr sz="24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припятствие</a:t>
            </a:r>
            <a:r>
              <a:rPr sz="2400" b="1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кровотоку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уровне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коарктации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67640" indent="-155575">
              <a:lnSpc>
                <a:spcPct val="100000"/>
              </a:lnSpc>
              <a:spcBef>
                <a:spcPts val="300"/>
              </a:spcBef>
              <a:buFont typeface="Georgia"/>
              <a:buChar char="-"/>
              <a:tabLst>
                <a:tab pos="16827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ишемия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почек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вследствие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снижения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кровотока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с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включением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системы</a:t>
            </a:r>
            <a:r>
              <a:rPr sz="2400" spc="-3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ренин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ангиотензин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-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альдостерон</a:t>
            </a:r>
            <a:endParaRPr sz="24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98020"/>
            <a:ext cx="3068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Клиническая</a:t>
            </a:r>
            <a:r>
              <a:rPr sz="2400" spc="-70" dirty="0"/>
              <a:t> </a:t>
            </a:r>
            <a:r>
              <a:rPr sz="2400" spc="-5" dirty="0"/>
              <a:t>картина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631508" y="1295400"/>
            <a:ext cx="7880984" cy="467147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68605" marR="5080" indent="-256540">
              <a:lnSpc>
                <a:spcPts val="2160"/>
              </a:lnSpc>
              <a:spcBef>
                <a:spcPts val="37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Клиническая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картина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зависит: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выраженности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коарктации, возраста детей, степени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развития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коллатерального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кровотока.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878205">
              <a:lnSpc>
                <a:spcPct val="100000"/>
              </a:lnSpc>
              <a:spcBef>
                <a:spcPts val="25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Признаки</a:t>
            </a:r>
            <a:r>
              <a:rPr sz="2400" b="1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недостаточности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кровообращения: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373505">
              <a:lnSpc>
                <a:spcPct val="100000"/>
              </a:lnSpc>
              <a:spcBef>
                <a:spcPts val="6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тахикардия,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одышка,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 увеличение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печени</a:t>
            </a:r>
          </a:p>
          <a:p>
            <a:pPr marL="268605" marR="535940" indent="-256540">
              <a:lnSpc>
                <a:spcPts val="2160"/>
              </a:lnSpc>
              <a:spcBef>
                <a:spcPts val="33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При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нагрузках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(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кормление, крик)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–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акроцианоз,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быстрая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утомляемость,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простудные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заболевания</a:t>
            </a:r>
          </a:p>
          <a:p>
            <a:pPr marL="815975">
              <a:lnSpc>
                <a:spcPct val="100000"/>
              </a:lnSpc>
              <a:spcBef>
                <a:spcPts val="30"/>
              </a:spcBef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Дети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до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15-16 лет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могут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считать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себя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здоровыми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.</a:t>
            </a:r>
          </a:p>
          <a:p>
            <a:pPr marL="268605" marR="410209" indent="-256540">
              <a:lnSpc>
                <a:spcPts val="2160"/>
              </a:lnSpc>
              <a:spcBef>
                <a:spcPts val="335"/>
              </a:spcBef>
              <a:buClr>
                <a:srgbClr val="9F4DA2"/>
              </a:buClr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Затем появляются: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чувство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жара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лице, тяжесть, ощущение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пульсации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голове 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шее,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головные боли, тошнота и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рвота.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Головокружение. 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Обморочные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состояния,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часто носовые 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кровотечения.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Видна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пульсация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артерий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межреберьях.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marR="1200785" indent="-256540">
              <a:lnSpc>
                <a:spcPts val="2160"/>
              </a:lnSpc>
              <a:spcBef>
                <a:spcPts val="300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Хорошее</a:t>
            </a:r>
            <a:r>
              <a:rPr sz="2400" spc="-5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развитие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мышечной</a:t>
            </a:r>
            <a:r>
              <a:rPr sz="2400" spc="-4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системы</a:t>
            </a:r>
            <a:r>
              <a:rPr sz="2400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верхних</a:t>
            </a:r>
            <a:r>
              <a:rPr sz="2400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отделов </a:t>
            </a:r>
            <a:r>
              <a:rPr sz="2400" spc="-47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туловища.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304800"/>
            <a:ext cx="1809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Диагностика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86080" y="700253"/>
            <a:ext cx="8371840" cy="5997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93470">
              <a:lnSpc>
                <a:spcPct val="100000"/>
              </a:lnSpc>
              <a:spcBef>
                <a:spcPts val="105"/>
              </a:spcBef>
            </a:pPr>
            <a:r>
              <a:rPr sz="2800" b="1" spc="-5" dirty="0">
                <a:latin typeface="Times New Roman" panose="02020603050405020304" pitchFamily="18" charset="0"/>
                <a:cs typeface="Georgia"/>
              </a:rPr>
              <a:t>Важный</a:t>
            </a:r>
            <a:r>
              <a:rPr sz="28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клинический</a:t>
            </a:r>
            <a:r>
              <a:rPr sz="2800" b="1" spc="-5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признак</a:t>
            </a:r>
            <a:r>
              <a:rPr sz="2800" b="1" spc="-3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Georgia"/>
              </a:rPr>
              <a:t>–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233045">
              <a:lnSpc>
                <a:spcPct val="100000"/>
              </a:lnSpc>
              <a:spcBef>
                <a:spcPts val="90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разница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пульсовой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волны</a:t>
            </a:r>
            <a:r>
              <a:rPr sz="2400" b="1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 верхних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 нижних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конечностях.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33045">
              <a:lnSpc>
                <a:spcPct val="100000"/>
              </a:lnSpc>
              <a:spcBef>
                <a:spcPts val="85"/>
              </a:spcBef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верхних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артериальная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гипертензия,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нижних-</a:t>
            </a:r>
            <a:r>
              <a:rPr sz="24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снижение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АД</a:t>
            </a:r>
          </a:p>
          <a:p>
            <a:pPr marL="1621790">
              <a:lnSpc>
                <a:spcPct val="100000"/>
              </a:lnSpc>
              <a:spcBef>
                <a:spcPts val="50"/>
              </a:spcBef>
            </a:pPr>
            <a:r>
              <a:rPr sz="2800" b="1" spc="-5" dirty="0">
                <a:latin typeface="Times New Roman" panose="02020603050405020304" pitchFamily="18" charset="0"/>
                <a:cs typeface="Georgia"/>
              </a:rPr>
              <a:t>пульсовое</a:t>
            </a:r>
            <a:r>
              <a:rPr sz="2800" b="1" spc="-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Georgia"/>
              </a:rPr>
              <a:t>давление:</a:t>
            </a:r>
            <a:endParaRPr sz="2800" dirty="0">
              <a:latin typeface="Times New Roman" panose="02020603050405020304" pitchFamily="18" charset="0"/>
              <a:cs typeface="Georgia"/>
            </a:endParaRPr>
          </a:p>
          <a:p>
            <a:pPr marL="45593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Times New Roman" panose="02020603050405020304" pitchFamily="18" charset="0"/>
                <a:cs typeface="Georgia"/>
              </a:rPr>
              <a:t>на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верхних конечностях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повышено,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нижних-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понижено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8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На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ЭКГ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–признаки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гипертрофии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177165">
              <a:lnSpc>
                <a:spcPts val="2050"/>
              </a:lnSpc>
              <a:spcBef>
                <a:spcPts val="85"/>
              </a:spcBef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При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рентгенологическом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исследовании-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усиление</a:t>
            </a:r>
            <a:r>
              <a:rPr sz="2400" spc="2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легочного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рисунка.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050"/>
              </a:lnSpc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Сердце</a:t>
            </a:r>
            <a:r>
              <a:rPr sz="2400" b="1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может</a:t>
            </a:r>
            <a:r>
              <a:rPr sz="2400" b="1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иметь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шаровидную</a:t>
            </a:r>
            <a:r>
              <a:rPr sz="2400" b="1" spc="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Georgia"/>
              </a:rPr>
              <a:t>конфигурацию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 indent="-256540">
              <a:lnSpc>
                <a:spcPts val="2050"/>
              </a:lnSpc>
              <a:spcBef>
                <a:spcPts val="8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latin typeface="Times New Roman" panose="02020603050405020304" pitchFamily="18" charset="0"/>
                <a:cs typeface="Georgia"/>
              </a:rPr>
              <a:t>УЗИ</a:t>
            </a:r>
            <a:r>
              <a:rPr sz="2400" b="1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Georgia"/>
              </a:rPr>
              <a:t>–</a:t>
            </a:r>
            <a:r>
              <a:rPr sz="2400" b="1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подтверждает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гипертрофию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левого</a:t>
            </a:r>
            <a:r>
              <a:rPr sz="2400" spc="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желудочка,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также</a:t>
            </a:r>
            <a:endParaRPr sz="2400" dirty="0">
              <a:latin typeface="Times New Roman" panose="02020603050405020304" pitchFamily="18" charset="0"/>
              <a:cs typeface="Georgia"/>
            </a:endParaRPr>
          </a:p>
          <a:p>
            <a:pPr marL="268605">
              <a:lnSpc>
                <a:spcPts val="2050"/>
              </a:lnSpc>
            </a:pPr>
            <a:r>
              <a:rPr sz="2400" spc="-5" dirty="0">
                <a:latin typeface="Times New Roman" panose="02020603050405020304" pitchFamily="18" charset="0"/>
                <a:cs typeface="Georgia"/>
              </a:rPr>
              <a:t>расширение</a:t>
            </a:r>
            <a:r>
              <a:rPr sz="2400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восходящей</a:t>
            </a:r>
            <a:r>
              <a:rPr sz="2400" spc="-2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аорты.</a:t>
            </a:r>
          </a:p>
          <a:p>
            <a:pPr marL="268605" indent="-256540">
              <a:lnSpc>
                <a:spcPct val="100000"/>
              </a:lnSpc>
              <a:spcBef>
                <a:spcPts val="8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Georgia"/>
              </a:rPr>
              <a:t>МРТ</a:t>
            </a:r>
            <a:r>
              <a:rPr sz="2400" b="1" spc="-4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помогает</a:t>
            </a:r>
            <a:r>
              <a:rPr sz="2400" spc="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локализовать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место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коарктации</a:t>
            </a:r>
            <a:r>
              <a:rPr sz="2400" spc="-1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и</a:t>
            </a:r>
            <a:r>
              <a:rPr sz="2400" spc="-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Georgia"/>
              </a:rPr>
              <a:t>состояние</a:t>
            </a:r>
            <a:r>
              <a:rPr sz="2400" spc="10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2400" dirty="0">
                <a:latin typeface="Times New Roman" panose="02020603050405020304" pitchFamily="18" charset="0"/>
                <a:cs typeface="Georgia"/>
              </a:rPr>
              <a:t>аорты.</a:t>
            </a:r>
          </a:p>
          <a:p>
            <a:pPr marL="268605" marR="203200" indent="-256540">
              <a:lnSpc>
                <a:spcPts val="2590"/>
              </a:lnSpc>
              <a:spcBef>
                <a:spcPts val="325"/>
              </a:spcBef>
              <a:buClr>
                <a:srgbClr val="9F4DA2"/>
              </a:buClr>
              <a:buSzPct val="75000"/>
              <a:buFont typeface="Georgia"/>
              <a:buChar char="•"/>
              <a:tabLst>
                <a:tab pos="619125" algn="l"/>
                <a:tab pos="619760" algn="l"/>
              </a:tabLst>
            </a:pPr>
            <a:r>
              <a:rPr sz="2400" dirty="0"/>
              <a:t>	</a:t>
            </a:r>
            <a:r>
              <a:rPr sz="3200" b="1" spc="-5" dirty="0">
                <a:latin typeface="Times New Roman" panose="02020603050405020304" pitchFamily="18" charset="0"/>
                <a:cs typeface="Georgia"/>
              </a:rPr>
              <a:t>При аортографии диагноз подтверждается </a:t>
            </a:r>
            <a:r>
              <a:rPr sz="3200" b="1" spc="-595" dirty="0">
                <a:latin typeface="Times New Roman" panose="02020603050405020304" pitchFamily="18" charset="0"/>
                <a:cs typeface="Georgia"/>
              </a:rPr>
              <a:t> </a:t>
            </a:r>
            <a:r>
              <a:rPr sz="3200" b="1" spc="-5" dirty="0">
                <a:latin typeface="Times New Roman" panose="02020603050405020304" pitchFamily="18" charset="0"/>
                <a:cs typeface="Georgia"/>
              </a:rPr>
              <a:t>окончательно</a:t>
            </a:r>
            <a:endParaRPr sz="3200" dirty="0">
              <a:latin typeface="Times New Roman" panose="02020603050405020304" pitchFamily="18" charset="0"/>
              <a:cs typeface="Georg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533400"/>
            <a:ext cx="1235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Л</a:t>
            </a:r>
            <a:r>
              <a:rPr sz="2400" spc="-10" dirty="0"/>
              <a:t>е</a:t>
            </a:r>
            <a:r>
              <a:rPr sz="2400" dirty="0"/>
              <a:t>ч</a:t>
            </a:r>
            <a:r>
              <a:rPr sz="2400" spc="-10" dirty="0"/>
              <a:t>е</a:t>
            </a:r>
            <a:r>
              <a:rPr sz="2400" spc="-5" dirty="0"/>
              <a:t>ние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99122" y="924560"/>
            <a:ext cx="7945755" cy="549124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692150">
              <a:lnSpc>
                <a:spcPct val="100000"/>
              </a:lnSpc>
              <a:spcBef>
                <a:spcPts val="400"/>
              </a:spcBef>
            </a:pPr>
            <a:r>
              <a:rPr sz="2400" b="1" spc="-5" dirty="0">
                <a:cs typeface="Georgia"/>
              </a:rPr>
              <a:t>Наличие</a:t>
            </a:r>
            <a:r>
              <a:rPr sz="2400" b="1" spc="-1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коарктации</a:t>
            </a:r>
            <a:r>
              <a:rPr sz="2400" b="1" spc="-35" dirty="0">
                <a:cs typeface="Georgia"/>
              </a:rPr>
              <a:t> </a:t>
            </a:r>
            <a:r>
              <a:rPr sz="2400" b="1" dirty="0">
                <a:cs typeface="Georgia"/>
              </a:rPr>
              <a:t>аорты</a:t>
            </a:r>
            <a:r>
              <a:rPr sz="2400" b="1" spc="-10" dirty="0">
                <a:cs typeface="Georgia"/>
              </a:rPr>
              <a:t> </a:t>
            </a:r>
            <a:r>
              <a:rPr sz="2400" b="1" dirty="0">
                <a:cs typeface="Georgia"/>
              </a:rPr>
              <a:t>–</a:t>
            </a:r>
            <a:r>
              <a:rPr sz="2400" b="1" spc="15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показание</a:t>
            </a:r>
            <a:r>
              <a:rPr sz="2400" b="1" spc="-20" dirty="0">
                <a:cs typeface="Georgia"/>
              </a:rPr>
              <a:t> </a:t>
            </a:r>
            <a:r>
              <a:rPr sz="2400" b="1" dirty="0">
                <a:cs typeface="Georgia"/>
              </a:rPr>
              <a:t>к</a:t>
            </a:r>
            <a:r>
              <a:rPr sz="2400" b="1" spc="5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операции</a:t>
            </a:r>
            <a:endParaRPr sz="2400" dirty="0">
              <a:cs typeface="Georgia"/>
            </a:endParaRPr>
          </a:p>
          <a:p>
            <a:pPr marL="939165">
              <a:lnSpc>
                <a:spcPct val="100000"/>
              </a:lnSpc>
              <a:spcBef>
                <a:spcPts val="300"/>
              </a:spcBef>
            </a:pPr>
            <a:r>
              <a:rPr sz="2400" spc="-5" dirty="0">
                <a:cs typeface="Georgia"/>
              </a:rPr>
              <a:t>При</a:t>
            </a:r>
            <a:r>
              <a:rPr sz="2400" spc="-15" dirty="0">
                <a:cs typeface="Georgia"/>
              </a:rPr>
              <a:t> </a:t>
            </a:r>
            <a:r>
              <a:rPr sz="2400" dirty="0">
                <a:cs typeface="Georgia"/>
              </a:rPr>
              <a:t>типичной</a:t>
            </a:r>
            <a:r>
              <a:rPr sz="2400" spc="-2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локализации</a:t>
            </a:r>
            <a:r>
              <a:rPr sz="2400" spc="-1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коарктации</a:t>
            </a:r>
            <a:r>
              <a:rPr sz="2400" spc="-30" dirty="0">
                <a:cs typeface="Georgia"/>
              </a:rPr>
              <a:t> </a:t>
            </a:r>
            <a:r>
              <a:rPr sz="2400" dirty="0">
                <a:cs typeface="Georgia"/>
              </a:rPr>
              <a:t>аорты</a:t>
            </a:r>
          </a:p>
          <a:p>
            <a:pPr marL="1064260">
              <a:lnSpc>
                <a:spcPct val="100000"/>
              </a:lnSpc>
              <a:spcBef>
                <a:spcPts val="300"/>
              </a:spcBef>
              <a:tabLst>
                <a:tab pos="2513965" algn="l"/>
              </a:tabLst>
            </a:pPr>
            <a:r>
              <a:rPr sz="2400" dirty="0">
                <a:cs typeface="Georgia"/>
              </a:rPr>
              <a:t>-</a:t>
            </a:r>
            <a:r>
              <a:rPr sz="2400" spc="3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доступ	</a:t>
            </a:r>
            <a:r>
              <a:rPr sz="2400" b="1" dirty="0">
                <a:cs typeface="Georgia"/>
              </a:rPr>
              <a:t>левосторонняя</a:t>
            </a:r>
            <a:r>
              <a:rPr sz="2400" b="1" spc="-55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торакотомия</a:t>
            </a:r>
            <a:endParaRPr sz="2400" dirty="0">
              <a:cs typeface="Georgia"/>
            </a:endParaRPr>
          </a:p>
          <a:p>
            <a:pPr marL="268605" marR="120014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cs typeface="Georgia"/>
              </a:rPr>
              <a:t>Операцией </a:t>
            </a:r>
            <a:r>
              <a:rPr sz="2400" b="1" dirty="0">
                <a:cs typeface="Georgia"/>
              </a:rPr>
              <a:t>выбора - </a:t>
            </a:r>
            <a:r>
              <a:rPr sz="2400" spc="-5" dirty="0">
                <a:cs typeface="Georgia"/>
              </a:rPr>
              <a:t>резекция суженного участка </a:t>
            </a:r>
            <a:r>
              <a:rPr sz="2400" dirty="0">
                <a:cs typeface="Georgia"/>
              </a:rPr>
              <a:t>аорты и </a:t>
            </a:r>
            <a:r>
              <a:rPr sz="2400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восстановление проходимости </a:t>
            </a:r>
            <a:r>
              <a:rPr sz="2400" dirty="0">
                <a:cs typeface="Georgia"/>
              </a:rPr>
              <a:t>с </a:t>
            </a:r>
            <a:r>
              <a:rPr sz="2400" spc="-5" dirty="0">
                <a:cs typeface="Georgia"/>
              </a:rPr>
              <a:t>помощью </a:t>
            </a:r>
            <a:r>
              <a:rPr sz="2400" dirty="0">
                <a:cs typeface="Georgia"/>
              </a:rPr>
              <a:t>анастомоза </a:t>
            </a:r>
            <a:r>
              <a:rPr sz="2400" spc="-5" dirty="0">
                <a:cs typeface="Georgia"/>
              </a:rPr>
              <a:t>«конец </a:t>
            </a:r>
            <a:r>
              <a:rPr sz="2400" dirty="0">
                <a:cs typeface="Georgia"/>
              </a:rPr>
              <a:t>в </a:t>
            </a:r>
            <a:r>
              <a:rPr sz="2400" spc="-47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конец».</a:t>
            </a:r>
            <a:endParaRPr sz="2400" dirty="0"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dirty="0">
                <a:cs typeface="Georgia"/>
              </a:rPr>
              <a:t>В</a:t>
            </a:r>
            <a:r>
              <a:rPr sz="2400" b="1" spc="-15" dirty="0">
                <a:cs typeface="Georgia"/>
              </a:rPr>
              <a:t> </a:t>
            </a:r>
            <a:r>
              <a:rPr sz="2400" b="1" dirty="0">
                <a:cs typeface="Georgia"/>
              </a:rPr>
              <a:t>ряде</a:t>
            </a:r>
            <a:r>
              <a:rPr sz="2400" b="1" spc="-30" dirty="0">
                <a:cs typeface="Georgia"/>
              </a:rPr>
              <a:t> </a:t>
            </a:r>
            <a:r>
              <a:rPr sz="2400" b="1" spc="-5" dirty="0">
                <a:cs typeface="Georgia"/>
              </a:rPr>
              <a:t>случаев</a:t>
            </a:r>
            <a:r>
              <a:rPr sz="2400" b="1" spc="-25" dirty="0">
                <a:cs typeface="Georgia"/>
              </a:rPr>
              <a:t> </a:t>
            </a:r>
            <a:r>
              <a:rPr sz="2400" dirty="0">
                <a:cs typeface="Georgia"/>
              </a:rPr>
              <a:t>–</a:t>
            </a:r>
            <a:r>
              <a:rPr sz="2400" spc="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после</a:t>
            </a:r>
            <a:r>
              <a:rPr sz="2400" spc="-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резекции</a:t>
            </a:r>
            <a:r>
              <a:rPr sz="2400" spc="-25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участка</a:t>
            </a:r>
            <a:r>
              <a:rPr sz="240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вшивают</a:t>
            </a:r>
            <a:endParaRPr sz="2400" dirty="0">
              <a:cs typeface="Georgia"/>
            </a:endParaRP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cs typeface="Georgia"/>
              </a:rPr>
              <a:t>сосудистый</a:t>
            </a:r>
            <a:r>
              <a:rPr sz="2400" spc="-4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протез</a:t>
            </a:r>
            <a:endParaRPr sz="2400" dirty="0">
              <a:cs typeface="Georgia"/>
            </a:endParaRPr>
          </a:p>
          <a:p>
            <a:pPr marL="268605" marR="21907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cs typeface="Georgia"/>
              </a:rPr>
              <a:t>Используется истмопластика </a:t>
            </a:r>
            <a:r>
              <a:rPr sz="2400" dirty="0">
                <a:cs typeface="Georgia"/>
              </a:rPr>
              <a:t>аорты левой </a:t>
            </a:r>
            <a:r>
              <a:rPr sz="2400" spc="-5" dirty="0">
                <a:cs typeface="Georgia"/>
              </a:rPr>
              <a:t>подключичной </a:t>
            </a:r>
            <a:r>
              <a:rPr sz="2400" spc="-47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артерией</a:t>
            </a:r>
            <a:endParaRPr sz="2400" dirty="0">
              <a:cs typeface="Georgia"/>
            </a:endParaRPr>
          </a:p>
          <a:p>
            <a:pPr marL="268605" indent="-256540">
              <a:lnSpc>
                <a:spcPct val="100000"/>
              </a:lnSpc>
              <a:spcBef>
                <a:spcPts val="29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b="1" spc="-5" dirty="0">
                <a:cs typeface="Georgia"/>
              </a:rPr>
              <a:t>Прямая</a:t>
            </a:r>
            <a:r>
              <a:rPr sz="2400" b="1" spc="-35" dirty="0">
                <a:cs typeface="Georgia"/>
              </a:rPr>
              <a:t> </a:t>
            </a:r>
            <a:r>
              <a:rPr sz="2400" b="1" dirty="0">
                <a:cs typeface="Georgia"/>
              </a:rPr>
              <a:t>истмопластика</a:t>
            </a:r>
            <a:r>
              <a:rPr sz="2400" b="1" spc="-70" dirty="0">
                <a:cs typeface="Georgia"/>
              </a:rPr>
              <a:t> </a:t>
            </a:r>
            <a:r>
              <a:rPr sz="2400" dirty="0">
                <a:cs typeface="Georgia"/>
              </a:rPr>
              <a:t>с</a:t>
            </a:r>
            <a:r>
              <a:rPr sz="2400" spc="2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помощью</a:t>
            </a:r>
            <a:r>
              <a:rPr sz="2400" spc="-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синтетической</a:t>
            </a:r>
            <a:r>
              <a:rPr sz="2400" spc="-4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заплаты.</a:t>
            </a:r>
            <a:endParaRPr sz="2400" dirty="0">
              <a:cs typeface="Georgia"/>
            </a:endParaRPr>
          </a:p>
          <a:p>
            <a:pPr marL="329565" indent="-31750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Char char="•"/>
              <a:tabLst>
                <a:tab pos="329565" algn="l"/>
                <a:tab pos="330200" algn="l"/>
              </a:tabLst>
            </a:pPr>
            <a:r>
              <a:rPr sz="2400" dirty="0">
                <a:cs typeface="Georgia"/>
              </a:rPr>
              <a:t>Устранение</a:t>
            </a:r>
            <a:r>
              <a:rPr sz="2400" spc="-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коарктации</a:t>
            </a:r>
            <a:r>
              <a:rPr sz="2400" spc="-45" dirty="0">
                <a:cs typeface="Georgia"/>
              </a:rPr>
              <a:t> </a:t>
            </a:r>
            <a:r>
              <a:rPr sz="2400" dirty="0">
                <a:cs typeface="Georgia"/>
              </a:rPr>
              <a:t>с</a:t>
            </a:r>
            <a:r>
              <a:rPr sz="2400" spc="10" dirty="0">
                <a:cs typeface="Georgia"/>
              </a:rPr>
              <a:t> </a:t>
            </a:r>
            <a:r>
              <a:rPr sz="2400" spc="-5" dirty="0">
                <a:cs typeface="Georgia"/>
              </a:rPr>
              <a:t>помощью</a:t>
            </a:r>
            <a:r>
              <a:rPr sz="2400" spc="-25" dirty="0">
                <a:cs typeface="Georgia"/>
              </a:rPr>
              <a:t> </a:t>
            </a:r>
            <a:r>
              <a:rPr sz="2400" b="1" dirty="0">
                <a:cs typeface="Georgia"/>
              </a:rPr>
              <a:t>баллонной</a:t>
            </a:r>
            <a:r>
              <a:rPr sz="2400" b="1" spc="-5" dirty="0">
                <a:cs typeface="Georgia"/>
              </a:rPr>
              <a:t> дилатации</a:t>
            </a:r>
            <a:endParaRPr sz="2400" dirty="0">
              <a:cs typeface="Georg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E80D3-FE4B-42DD-8C00-2C2CD8DF8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732238"/>
            <a:ext cx="7182610" cy="1348382"/>
          </a:xfrm>
        </p:spPr>
        <p:txBody>
          <a:bodyPr/>
          <a:lstStyle/>
          <a:p>
            <a:r>
              <a:rPr lang="ru-RU" sz="4800" dirty="0"/>
              <a:t>Использованная литература: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A6A614-8B48-4CBC-8E92-470E6DF8F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286000"/>
            <a:ext cx="7182610" cy="37338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Врождённые_пороки_сердца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http://www.leading-medicine-guide.ru/</a:t>
            </a:r>
            <a:r>
              <a:rPr lang="ru-RU" dirty="0" err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Медицинскиестатьи</a:t>
            </a:r>
            <a:r>
              <a:rPr lang="ru-RU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/Порок-сердца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https://cardiolog.org/cardiohirurgia/vr-poroki/stenoz-klapanalegochnoj-arterii.html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 http://kazmedic.kz/archives/407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8603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TM02836342[[fn=Ион]]</Template>
  <TotalTime>71</TotalTime>
  <Words>3207</Words>
  <Application>Microsoft Office PowerPoint</Application>
  <PresentationFormat>Экран (4:3)</PresentationFormat>
  <Paragraphs>441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Georgia</vt:lpstr>
      <vt:lpstr>Times New Roman</vt:lpstr>
      <vt:lpstr>Trebuchet MS</vt:lpstr>
      <vt:lpstr>Wingdings 3</vt:lpstr>
      <vt:lpstr>Ион</vt:lpstr>
      <vt:lpstr>Презентация PowerPoint</vt:lpstr>
      <vt:lpstr>Частота ВПС</vt:lpstr>
      <vt:lpstr>Презентация PowerPoint</vt:lpstr>
      <vt:lpstr>Специальные методы исследования сердца</vt:lpstr>
      <vt:lpstr>Открытый артериальный(боталлов) проток-</vt:lpstr>
      <vt:lpstr>Клиническая картина</vt:lpstr>
      <vt:lpstr>Диагностика- не представляет трудностей</vt:lpstr>
      <vt:lpstr>Осложнения и лечение ОАП</vt:lpstr>
      <vt:lpstr>Презентация PowerPoint</vt:lpstr>
      <vt:lpstr>Гемодинамика при ДМПП</vt:lpstr>
      <vt:lpstr>Клиника и диагностика ДМПП</vt:lpstr>
      <vt:lpstr>Продолжение </vt:lpstr>
      <vt:lpstr>Лечение ДМПП</vt:lpstr>
      <vt:lpstr>Дефект межжелудочковой перегородки  (у 30% больных)</vt:lpstr>
      <vt:lpstr>Классификация</vt:lpstr>
      <vt:lpstr>Гемодинамика. </vt:lpstr>
      <vt:lpstr>Клиника и диагностика</vt:lpstr>
      <vt:lpstr>Продолжение</vt:lpstr>
      <vt:lpstr>Лечение ДМЖП - хирургическое</vt:lpstr>
      <vt:lpstr>Врожденный стеноз аорты (у 5-6% от числа всех больных с ВПС)</vt:lpstr>
      <vt:lpstr>Гемодинамика стеноза устья аорты</vt:lpstr>
      <vt:lpstr>Клиника и диагностика</vt:lpstr>
      <vt:lpstr>Продолжение</vt:lpstr>
      <vt:lpstr>Лечение СУА – только хирургическое</vt:lpstr>
      <vt:lpstr>Изолированный стеноз легочной артерии (ИСЛА)</vt:lpstr>
      <vt:lpstr>Гемодинамика</vt:lpstr>
      <vt:lpstr>Клиническая картина</vt:lpstr>
      <vt:lpstr>Диагностика</vt:lpstr>
      <vt:lpstr>Продолжение</vt:lpstr>
      <vt:lpstr>Тетрада Фалло ( 14-15% от всех наблюдений врожденных пороков)</vt:lpstr>
      <vt:lpstr>Гемодинамика</vt:lpstr>
      <vt:lpstr>Клиника</vt:lpstr>
      <vt:lpstr>Диагностика</vt:lpstr>
      <vt:lpstr>Лечение – только хирургическое</vt:lpstr>
      <vt:lpstr>Коарктация аорты (7,5% в общей структуре ВПС)</vt:lpstr>
      <vt:lpstr>Патологическая анатомия и гемодинамика</vt:lpstr>
      <vt:lpstr>Клиническая картина</vt:lpstr>
      <vt:lpstr>Диагностика</vt:lpstr>
      <vt:lpstr>Лечение</vt:lpstr>
      <vt:lpstr>Использованная литература: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57</cp:lastModifiedBy>
  <cp:revision>1</cp:revision>
  <dcterms:created xsi:type="dcterms:W3CDTF">2022-01-25T23:29:24Z</dcterms:created>
  <dcterms:modified xsi:type="dcterms:W3CDTF">2022-01-26T00:53:40Z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2022-01-25T00:00:00Z</vt:filetime>
  </property>
</Properties>
</file>