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2FB2189F-232E-4B5F-A104-03FD63806D07}"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3297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spTree>
    <p:extLst>
      <p:ext uri="{BB962C8B-B14F-4D97-AF65-F5344CB8AC3E}">
        <p14:creationId xmlns:p14="http://schemas.microsoft.com/office/powerpoint/2010/main" val="4081667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3408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CA031F4-9430-420F-8D82-492921D53E37}" type="datetimeFigureOut">
              <a:rPr lang="ru-RU" smtClean="0"/>
              <a:t>29.05.2022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FB2189F-232E-4B5F-A104-03FD63806D07}" type="slidenum">
              <a:rPr lang="ru-RU" smtClean="0"/>
              <a:t>‹#›</a:t>
            </a:fld>
            <a:endParaRPr lang="ru-RU"/>
          </a:p>
        </p:txBody>
      </p:sp>
    </p:spTree>
    <p:extLst>
      <p:ext uri="{BB962C8B-B14F-4D97-AF65-F5344CB8AC3E}">
        <p14:creationId xmlns:p14="http://schemas.microsoft.com/office/powerpoint/2010/main" val="3028935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CA031F4-9430-420F-8D82-492921D53E37}" type="datetimeFigureOut">
              <a:rPr lang="ru-RU" smtClean="0"/>
              <a:t>29.05.2022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FB2189F-232E-4B5F-A104-03FD63806D07}"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5970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CA031F4-9430-420F-8D82-492921D53E37}" type="datetimeFigureOut">
              <a:rPr lang="ru-RU" smtClean="0"/>
              <a:t>29.05.2022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FB2189F-232E-4B5F-A104-03FD63806D07}"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7652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A031F4-9430-420F-8D82-492921D53E37}" type="datetimeFigureOut">
              <a:rPr lang="ru-RU" smtClean="0"/>
              <a:t>29.05.2022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FB2189F-232E-4B5F-A104-03FD63806D07}" type="slidenum">
              <a:rPr lang="ru-RU" smtClean="0"/>
              <a:t>‹#›</a:t>
            </a:fld>
            <a:endParaRPr lang="ru-RU"/>
          </a:p>
        </p:txBody>
      </p:sp>
    </p:spTree>
    <p:extLst>
      <p:ext uri="{BB962C8B-B14F-4D97-AF65-F5344CB8AC3E}">
        <p14:creationId xmlns:p14="http://schemas.microsoft.com/office/powerpoint/2010/main" val="3275397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A031F4-9430-420F-8D82-492921D53E37}" type="datetimeFigureOut">
              <a:rPr lang="ru-RU" smtClean="0"/>
              <a:t>29.05.2022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FB2189F-232E-4B5F-A104-03FD63806D07}"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4242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A031F4-9430-420F-8D82-492921D53E37}" type="datetimeFigureOut">
              <a:rPr lang="ru-RU" smtClean="0"/>
              <a:t>29.05.2022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FB2189F-232E-4B5F-A104-03FD63806D07}" type="slidenum">
              <a:rPr lang="ru-RU" smtClean="0"/>
              <a:t>‹#›</a:t>
            </a:fld>
            <a:endParaRPr lang="ru-RU"/>
          </a:p>
        </p:txBody>
      </p:sp>
    </p:spTree>
    <p:extLst>
      <p:ext uri="{BB962C8B-B14F-4D97-AF65-F5344CB8AC3E}">
        <p14:creationId xmlns:p14="http://schemas.microsoft.com/office/powerpoint/2010/main" val="2496834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A031F4-9430-420F-8D82-492921D53E37}" type="datetimeFigureOut">
              <a:rPr lang="ru-RU" smtClean="0"/>
              <a:t>29.05.2022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FB2189F-232E-4B5F-A104-03FD63806D07}" type="slidenum">
              <a:rPr lang="ru-RU" smtClean="0"/>
              <a:t>‹#›</a:t>
            </a:fld>
            <a:endParaRPr lang="ru-RU"/>
          </a:p>
        </p:txBody>
      </p:sp>
    </p:spTree>
    <p:extLst>
      <p:ext uri="{BB962C8B-B14F-4D97-AF65-F5344CB8AC3E}">
        <p14:creationId xmlns:p14="http://schemas.microsoft.com/office/powerpoint/2010/main" val="1999764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9585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4225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spTree>
    <p:extLst>
      <p:ext uri="{BB962C8B-B14F-4D97-AF65-F5344CB8AC3E}">
        <p14:creationId xmlns:p14="http://schemas.microsoft.com/office/powerpoint/2010/main" val="2282685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017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6877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7614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A031F4-9430-420F-8D82-492921D53E37}" type="datetimeFigureOut">
              <a:rPr lang="ru-RU" smtClean="0"/>
              <a:t>29.05.2022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B2189F-232E-4B5F-A104-03FD63806D07}"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3130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CA031F4-9430-420F-8D82-492921D53E37}" type="datetimeFigureOut">
              <a:rPr lang="ru-RU" smtClean="0"/>
              <a:t>29.05.2022</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FB2189F-232E-4B5F-A104-03FD63806D07}" type="slidenum">
              <a:rPr lang="ru-RU" smtClean="0"/>
              <a:t>‹#›</a:t>
            </a:fld>
            <a:endParaRPr lang="ru-RU"/>
          </a:p>
        </p:txBody>
      </p:sp>
    </p:spTree>
    <p:extLst>
      <p:ext uri="{BB962C8B-B14F-4D97-AF65-F5344CB8AC3E}">
        <p14:creationId xmlns:p14="http://schemas.microsoft.com/office/powerpoint/2010/main" val="28570109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blog.ingate.ru/seo-wikipedia/socialnaya-set/" TargetMode="External"/><Relationship Id="rId2" Type="http://schemas.openxmlformats.org/officeDocument/2006/relationships/hyperlink" Target="https://polarize.ru/computer/kollektivnye-setevye-servisy-v-internete-chto-soboi/" TargetMode="Externa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hyperlink" Target="https://enter.agpsdo.edu.ru/mod/book/view.php?id=6640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4000" dirty="0"/>
              <a:t>Коллективные сетевые сервисы в Интернете. Социальные сети.</a:t>
            </a:r>
            <a:endParaRPr lang="ru-RU" sz="4000" dirty="0"/>
          </a:p>
        </p:txBody>
      </p:sp>
      <p:sp>
        <p:nvSpPr>
          <p:cNvPr id="3" name="Подзаголовок 2"/>
          <p:cNvSpPr>
            <a:spLocks noGrp="1"/>
          </p:cNvSpPr>
          <p:nvPr>
            <p:ph type="subTitle" idx="1"/>
          </p:nvPr>
        </p:nvSpPr>
        <p:spPr/>
        <p:txBody>
          <a:bodyPr/>
          <a:lstStyle/>
          <a:p>
            <a:r>
              <a:rPr lang="ru-RU" dirty="0" smtClean="0"/>
              <a:t>Выполнила: Рыжова Карина 9СХ-211</a:t>
            </a:r>
            <a:endParaRPr lang="ru-RU" dirty="0"/>
          </a:p>
        </p:txBody>
      </p:sp>
    </p:spTree>
    <p:extLst>
      <p:ext uri="{BB962C8B-B14F-4D97-AF65-F5344CB8AC3E}">
        <p14:creationId xmlns:p14="http://schemas.microsoft.com/office/powerpoint/2010/main" val="206274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Оглавление.</a:t>
            </a:r>
            <a:endParaRPr lang="ru-RU" dirty="0"/>
          </a:p>
        </p:txBody>
      </p:sp>
      <p:sp>
        <p:nvSpPr>
          <p:cNvPr id="3" name="Объект 2"/>
          <p:cNvSpPr>
            <a:spLocks noGrp="1"/>
          </p:cNvSpPr>
          <p:nvPr>
            <p:ph idx="1"/>
          </p:nvPr>
        </p:nvSpPr>
        <p:spPr>
          <a:xfrm>
            <a:off x="1295401" y="2442117"/>
            <a:ext cx="9601195" cy="3433751"/>
          </a:xfrm>
        </p:spPr>
        <p:txBody>
          <a:bodyPr>
            <a:normAutofit fontScale="25000" lnSpcReduction="20000"/>
          </a:bodyPr>
          <a:lstStyle/>
          <a:p>
            <a:r>
              <a:rPr lang="ru-RU" sz="7200" b="1" dirty="0" smtClean="0">
                <a:hlinkClick r:id="rId2" action="ppaction://hlinksldjump"/>
              </a:rPr>
              <a:t>1. </a:t>
            </a:r>
            <a:r>
              <a:rPr lang="ru-RU" sz="7200" dirty="0" smtClean="0">
                <a:hlinkClick r:id="rId2" action="ppaction://hlinksldjump"/>
              </a:rPr>
              <a:t>Коллективные </a:t>
            </a:r>
            <a:r>
              <a:rPr lang="ru-RU" sz="7200" dirty="0">
                <a:hlinkClick r:id="rId2" action="ppaction://hlinksldjump"/>
              </a:rPr>
              <a:t>сетевые сервисы в Интернете</a:t>
            </a:r>
            <a:r>
              <a:rPr lang="ru-RU" sz="7200" dirty="0" smtClean="0">
                <a:hlinkClick r:id="rId2" action="ppaction://hlinksldjump"/>
              </a:rPr>
              <a:t>.</a:t>
            </a:r>
            <a:endParaRPr lang="ru-RU" sz="7200" dirty="0" smtClean="0"/>
          </a:p>
          <a:p>
            <a:pPr marL="0" indent="0">
              <a:buNone/>
            </a:pPr>
            <a:r>
              <a:rPr lang="ru-RU" sz="7200" dirty="0" smtClean="0">
                <a:hlinkClick r:id="rId3" action="ppaction://hlinksldjump"/>
              </a:rPr>
              <a:t>1.1 Телеконференции.</a:t>
            </a:r>
            <a:endParaRPr lang="ru-RU" sz="7200" dirty="0" smtClean="0"/>
          </a:p>
          <a:p>
            <a:pPr marL="0" indent="0">
              <a:buNone/>
            </a:pPr>
            <a:r>
              <a:rPr lang="ru-RU" sz="7200" dirty="0" smtClean="0">
                <a:hlinkClick r:id="rId4" action="ppaction://hlinksldjump"/>
              </a:rPr>
              <a:t>1.2 </a:t>
            </a:r>
            <a:r>
              <a:rPr lang="ru-RU" sz="7200" dirty="0">
                <a:hlinkClick r:id="rId4" action="ppaction://hlinksldjump"/>
              </a:rPr>
              <a:t>Системы видеоконференций</a:t>
            </a:r>
            <a:r>
              <a:rPr lang="ru-RU" sz="7200" dirty="0" smtClean="0">
                <a:hlinkClick r:id="rId4" action="ppaction://hlinksldjump"/>
              </a:rPr>
              <a:t>:</a:t>
            </a:r>
            <a:endParaRPr lang="ru-RU" sz="7200" dirty="0" smtClean="0"/>
          </a:p>
          <a:p>
            <a:pPr marL="0" indent="0">
              <a:buNone/>
            </a:pPr>
            <a:r>
              <a:rPr lang="ru-RU" sz="7200" dirty="0" smtClean="0">
                <a:hlinkClick r:id="rId5" action="ppaction://hlinksldjump"/>
              </a:rPr>
              <a:t>1.3 </a:t>
            </a:r>
            <a:r>
              <a:rPr lang="ru-RU" sz="7200" dirty="0">
                <a:hlinkClick r:id="rId5" action="ppaction://hlinksldjump"/>
              </a:rPr>
              <a:t>Служба мгновенных сообщений</a:t>
            </a:r>
            <a:r>
              <a:rPr lang="ru-RU" sz="7200" dirty="0" smtClean="0">
                <a:hlinkClick r:id="rId5" action="ppaction://hlinksldjump"/>
              </a:rPr>
              <a:t>.</a:t>
            </a:r>
            <a:endParaRPr lang="ru-RU" sz="7200" dirty="0" smtClean="0"/>
          </a:p>
          <a:p>
            <a:pPr marL="0" indent="0">
              <a:buNone/>
            </a:pPr>
            <a:r>
              <a:rPr lang="ru-RU" sz="7200" dirty="0" smtClean="0">
                <a:hlinkClick r:id="rId6" action="ppaction://hlinksldjump"/>
              </a:rPr>
              <a:t>1.4 </a:t>
            </a:r>
            <a:r>
              <a:rPr lang="ru-RU" sz="7200" dirty="0">
                <a:hlinkClick r:id="rId6" action="ppaction://hlinksldjump"/>
              </a:rPr>
              <a:t>Примеры служб мгновенных сообщений</a:t>
            </a:r>
            <a:r>
              <a:rPr lang="ru-RU" sz="7200" dirty="0" smtClean="0">
                <a:hlinkClick r:id="rId6" action="ppaction://hlinksldjump"/>
              </a:rPr>
              <a:t>.</a:t>
            </a:r>
            <a:endParaRPr lang="ru-RU" sz="7200" dirty="0" smtClean="0"/>
          </a:p>
          <a:p>
            <a:pPr marL="0" indent="0">
              <a:buNone/>
            </a:pPr>
            <a:r>
              <a:rPr lang="ru-RU" sz="7200" dirty="0" smtClean="0">
                <a:hlinkClick r:id="rId7" action="ppaction://hlinksldjump"/>
              </a:rPr>
              <a:t>1.5 Форум.</a:t>
            </a:r>
            <a:endParaRPr lang="ru-RU" sz="7200" dirty="0" smtClean="0"/>
          </a:p>
          <a:p>
            <a:r>
              <a:rPr lang="ru-RU" sz="7200" b="1" dirty="0" smtClean="0">
                <a:hlinkClick r:id="rId8" action="ppaction://hlinksldjump"/>
              </a:rPr>
              <a:t>2. </a:t>
            </a:r>
            <a:r>
              <a:rPr lang="ru-RU" sz="7200" dirty="0" smtClean="0">
                <a:hlinkClick r:id="rId8" action="ppaction://hlinksldjump"/>
              </a:rPr>
              <a:t>Социальные сети.</a:t>
            </a:r>
            <a:endParaRPr lang="ru-RU" sz="7200" dirty="0" smtClean="0"/>
          </a:p>
          <a:p>
            <a:pPr marL="0" indent="0">
              <a:buNone/>
            </a:pPr>
            <a:r>
              <a:rPr lang="ru-RU" sz="7200" dirty="0" smtClean="0">
                <a:hlinkClick r:id="rId9" action="ppaction://hlinksldjump"/>
              </a:rPr>
              <a:t>2.1 </a:t>
            </a:r>
            <a:r>
              <a:rPr lang="ru-RU" sz="7200" dirty="0">
                <a:hlinkClick r:id="rId9" action="ppaction://hlinksldjump"/>
              </a:rPr>
              <a:t>Как появились социальные сети</a:t>
            </a:r>
            <a:r>
              <a:rPr lang="ru-RU" sz="7200" dirty="0" smtClean="0">
                <a:hlinkClick r:id="rId9" action="ppaction://hlinksldjump"/>
              </a:rPr>
              <a:t>.</a:t>
            </a:r>
            <a:endParaRPr lang="ru-RU" sz="7200" dirty="0" smtClean="0"/>
          </a:p>
          <a:p>
            <a:pPr marL="0" indent="0">
              <a:buNone/>
            </a:pPr>
            <a:r>
              <a:rPr lang="ru-RU" sz="7200" dirty="0" smtClean="0">
                <a:hlinkClick r:id="rId10" action="ppaction://hlinksldjump"/>
              </a:rPr>
              <a:t>2.2 </a:t>
            </a:r>
            <a:r>
              <a:rPr lang="ru-RU" sz="7200" dirty="0">
                <a:hlinkClick r:id="rId10" action="ppaction://hlinksldjump"/>
              </a:rPr>
              <a:t>Примеры популярных социальных сетей</a:t>
            </a:r>
            <a:r>
              <a:rPr lang="ru-RU" sz="7200" dirty="0" smtClean="0">
                <a:hlinkClick r:id="rId10" action="ppaction://hlinksldjump"/>
              </a:rPr>
              <a:t>.</a:t>
            </a:r>
            <a:endParaRPr lang="ru-RU" sz="7200" dirty="0" smtClean="0"/>
          </a:p>
          <a:p>
            <a:r>
              <a:rPr lang="ru-RU" sz="7200" b="1" dirty="0" smtClean="0">
                <a:hlinkClick r:id="rId11" action="ppaction://hlinksldjump"/>
              </a:rPr>
              <a:t>3. </a:t>
            </a:r>
            <a:r>
              <a:rPr lang="ru-RU" sz="7200" dirty="0" smtClean="0">
                <a:hlinkClick r:id="rId11" action="ppaction://hlinksldjump"/>
              </a:rPr>
              <a:t>Ответы на вопросы.</a:t>
            </a:r>
            <a:endParaRPr lang="ru-RU" sz="7200" dirty="0" smtClean="0"/>
          </a:p>
          <a:p>
            <a:r>
              <a:rPr lang="ru-RU" sz="7200" b="1" dirty="0" smtClean="0">
                <a:hlinkClick r:id="rId12" action="ppaction://hlinksldjump"/>
              </a:rPr>
              <a:t>4. </a:t>
            </a:r>
            <a:r>
              <a:rPr lang="ru-RU" sz="7200" dirty="0" smtClean="0">
                <a:hlinkClick r:id="rId12" action="ppaction://hlinksldjump"/>
              </a:rPr>
              <a:t>Источники.</a:t>
            </a:r>
            <a:r>
              <a:rPr lang="ru-RU" sz="7200" b="1" dirty="0"/>
              <a:t/>
            </a:r>
            <a:br>
              <a:rPr lang="ru-RU" sz="7200" b="1" dirty="0"/>
            </a:br>
            <a:endParaRPr lang="ru-RU" sz="7200" dirty="0" smtClean="0"/>
          </a:p>
          <a:p>
            <a:endParaRPr lang="ru-RU" dirty="0"/>
          </a:p>
        </p:txBody>
      </p:sp>
    </p:spTree>
    <p:extLst>
      <p:ext uri="{BB962C8B-B14F-4D97-AF65-F5344CB8AC3E}">
        <p14:creationId xmlns:p14="http://schemas.microsoft.com/office/powerpoint/2010/main" val="2804408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Коллективные сетевые сервисы в Интернете</a:t>
            </a:r>
            <a:r>
              <a:rPr lang="ru-RU" dirty="0" smtClean="0"/>
              <a:t>.</a:t>
            </a:r>
            <a:endParaRPr lang="ru-RU" dirty="0"/>
          </a:p>
        </p:txBody>
      </p:sp>
      <p:sp>
        <p:nvSpPr>
          <p:cNvPr id="3" name="Объект 2"/>
          <p:cNvSpPr>
            <a:spLocks noGrp="1"/>
          </p:cNvSpPr>
          <p:nvPr>
            <p:ph idx="1"/>
          </p:nvPr>
        </p:nvSpPr>
        <p:spPr/>
        <p:txBody>
          <a:bodyPr>
            <a:normAutofit lnSpcReduction="10000"/>
          </a:bodyPr>
          <a:lstStyle/>
          <a:p>
            <a:r>
              <a:rPr lang="ru-RU" dirty="0"/>
              <a:t>В структуре WWW-сервиса для широкого круга пользователей реализованы разнообразные сетевые услуги коллективного использования. В таких сервисах могут одновременно принимать участие несколько пользователей</a:t>
            </a:r>
            <a:r>
              <a:rPr lang="ru-RU" dirty="0" smtClean="0"/>
              <a:t>.</a:t>
            </a:r>
          </a:p>
          <a:p>
            <a:r>
              <a:rPr lang="ru-RU" dirty="0"/>
              <a:t>Современные средства удаленного взаимодействия-телекоммуникации –позволяют очень эффективно обмениваться различной информацией. В настоящее время уже стало нормой проводить через Интернет такие средства удаленного взаимодействия, как онлайн- опросы, а с помощью видео камер – </a:t>
            </a:r>
            <a:r>
              <a:rPr lang="ru-RU" dirty="0" smtClean="0"/>
              <a:t>телеконференции.</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3242571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Телеконференции.</a:t>
            </a:r>
            <a:endParaRPr lang="ru-RU" dirty="0"/>
          </a:p>
        </p:txBody>
      </p:sp>
      <p:sp>
        <p:nvSpPr>
          <p:cNvPr id="3" name="Объект 2"/>
          <p:cNvSpPr>
            <a:spLocks noGrp="1"/>
          </p:cNvSpPr>
          <p:nvPr>
            <p:ph idx="1"/>
          </p:nvPr>
        </p:nvSpPr>
        <p:spPr/>
        <p:txBody>
          <a:bodyPr>
            <a:normAutofit fontScale="92500" lnSpcReduction="20000"/>
          </a:bodyPr>
          <a:lstStyle/>
          <a:p>
            <a:r>
              <a:rPr lang="ru-RU" b="1" dirty="0"/>
              <a:t>Т</a:t>
            </a:r>
            <a:r>
              <a:rPr lang="ru-RU" b="1" dirty="0" smtClean="0"/>
              <a:t>елеконференция</a:t>
            </a:r>
            <a:r>
              <a:rPr lang="ru-RU" dirty="0"/>
              <a:t> – это система обмена информацией на определённую тему между пользователями сети. Она не ограничена временем и может продолжаться месяцами и годами. Сначала в компьютерной сети объявляется открытие конференции на определённую тему. Телеконференция получает свой электронный адрес. Затем проводится подписка на участие в данной телеконференции. После этого каждый пользователь, подписавшийся на конференцию, получает все её материалы в свой почтовый ящик. Большинство конференций регулируются </a:t>
            </a:r>
            <a:r>
              <a:rPr lang="ru-RU" b="1" dirty="0"/>
              <a:t>модератор</a:t>
            </a:r>
            <a:r>
              <a:rPr lang="ru-RU" dirty="0"/>
              <a:t>ами – участниками, в обязанности которых входит просмотр посланий и вынесение решений – публиковать данные послания (рассылать всем участникам конференции) или нет.</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1360212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Системы видеоконференций</a:t>
            </a:r>
            <a:r>
              <a:rPr lang="ru-RU" dirty="0" smtClean="0"/>
              <a:t>:</a:t>
            </a:r>
            <a:endParaRPr lang="ru-RU" dirty="0"/>
          </a:p>
        </p:txBody>
      </p:sp>
      <p:sp>
        <p:nvSpPr>
          <p:cNvPr id="3" name="Объект 2"/>
          <p:cNvSpPr>
            <a:spLocks noGrp="1"/>
          </p:cNvSpPr>
          <p:nvPr>
            <p:ph idx="1"/>
          </p:nvPr>
        </p:nvSpPr>
        <p:spPr/>
        <p:txBody>
          <a:bodyPr>
            <a:normAutofit fontScale="85000" lnSpcReduction="10000"/>
          </a:bodyPr>
          <a:lstStyle/>
          <a:p>
            <a:r>
              <a:rPr lang="en-US" b="1" dirty="0" err="1"/>
              <a:t>TrueConf</a:t>
            </a:r>
            <a:r>
              <a:rPr lang="en-US" dirty="0" smtClean="0"/>
              <a:t>.</a:t>
            </a:r>
            <a:r>
              <a:rPr lang="ru-RU" dirty="0" smtClean="0"/>
              <a:t> - </a:t>
            </a:r>
            <a:r>
              <a:rPr lang="ru-RU" dirty="0"/>
              <a:t>Крупнейший разработчик корпоративных и индивидуальных продуктов и оборудования для видеоконференцсвязи (ВКС) в Восточной Европе.</a:t>
            </a:r>
            <a:endParaRPr lang="ru-RU" dirty="0" smtClean="0"/>
          </a:p>
          <a:p>
            <a:r>
              <a:rPr lang="en-US" b="1" dirty="0" err="1"/>
              <a:t>VideoMost</a:t>
            </a:r>
            <a:r>
              <a:rPr lang="en-US" dirty="0" smtClean="0"/>
              <a:t>.</a:t>
            </a:r>
            <a:r>
              <a:rPr lang="ru-RU" dirty="0" smtClean="0"/>
              <a:t> - </a:t>
            </a:r>
            <a:r>
              <a:rPr lang="ru-RU" dirty="0"/>
              <a:t>Программный продукт для организации многоточечных </a:t>
            </a:r>
            <a:r>
              <a:rPr lang="ru-RU" dirty="0" err="1"/>
              <a:t>Full</a:t>
            </a:r>
            <a:r>
              <a:rPr lang="ru-RU" dirty="0"/>
              <a:t> HD видео конференций через браузер, клиентское приложение или </a:t>
            </a:r>
            <a:r>
              <a:rPr lang="ru-RU" dirty="0" err="1"/>
              <a:t>Android</a:t>
            </a:r>
            <a:r>
              <a:rPr lang="ru-RU" dirty="0"/>
              <a:t>/</a:t>
            </a:r>
            <a:r>
              <a:rPr lang="ru-RU" dirty="0" err="1"/>
              <a:t>iOS</a:t>
            </a:r>
            <a:r>
              <a:rPr lang="ru-RU" dirty="0"/>
              <a:t> в корпоративной сети или через Интернет.</a:t>
            </a:r>
            <a:endParaRPr lang="ru-RU" dirty="0" smtClean="0"/>
          </a:p>
          <a:p>
            <a:r>
              <a:rPr lang="en-US" b="1" dirty="0" smtClean="0"/>
              <a:t>Zoom</a:t>
            </a:r>
            <a:r>
              <a:rPr lang="en-US" dirty="0" smtClean="0"/>
              <a:t>.</a:t>
            </a:r>
            <a:r>
              <a:rPr lang="ru-RU" dirty="0" smtClean="0"/>
              <a:t> - </a:t>
            </a:r>
            <a:r>
              <a:rPr lang="ru-RU" dirty="0"/>
              <a:t>Облачная платформа для видеоконференций, веб-конференций, </a:t>
            </a:r>
            <a:r>
              <a:rPr lang="ru-RU" dirty="0" err="1"/>
              <a:t>вебинаров</a:t>
            </a:r>
            <a:r>
              <a:rPr lang="ru-RU" dirty="0"/>
              <a:t>, унифицированных коммуникаций.</a:t>
            </a:r>
            <a:endParaRPr lang="ru-RU" dirty="0" smtClean="0"/>
          </a:p>
          <a:p>
            <a:r>
              <a:rPr lang="en-US" b="1" dirty="0"/>
              <a:t>Mind</a:t>
            </a:r>
            <a:r>
              <a:rPr lang="en-US" dirty="0" smtClean="0"/>
              <a:t>.</a:t>
            </a:r>
            <a:r>
              <a:rPr lang="ru-RU" dirty="0" smtClean="0"/>
              <a:t> - </a:t>
            </a:r>
            <a:r>
              <a:rPr lang="ru-RU" dirty="0" err="1"/>
              <a:t>Online</a:t>
            </a:r>
            <a:r>
              <a:rPr lang="ru-RU" dirty="0"/>
              <a:t> сервис для организации видеоконференций.</a:t>
            </a:r>
            <a:endParaRPr lang="ru-RU" dirty="0" smtClean="0"/>
          </a:p>
          <a:p>
            <a:r>
              <a:rPr lang="en-US" b="1" dirty="0" smtClean="0"/>
              <a:t>Google </a:t>
            </a:r>
            <a:r>
              <a:rPr lang="en-US" b="1" dirty="0"/>
              <a:t>Meet</a:t>
            </a:r>
            <a:r>
              <a:rPr lang="en-US" dirty="0" smtClean="0"/>
              <a:t>.</a:t>
            </a:r>
            <a:r>
              <a:rPr lang="ru-RU" dirty="0" smtClean="0"/>
              <a:t> - Сервис </a:t>
            </a:r>
            <a:r>
              <a:rPr lang="ru-RU" dirty="0"/>
              <a:t>для бизнес коммуникаций.</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213339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Служба мгновенных </a:t>
            </a:r>
            <a:r>
              <a:rPr lang="ru-RU" dirty="0" smtClean="0"/>
              <a:t>сообщений.</a:t>
            </a:r>
            <a:endParaRPr lang="ru-RU" dirty="0"/>
          </a:p>
        </p:txBody>
      </p:sp>
      <p:sp>
        <p:nvSpPr>
          <p:cNvPr id="3" name="Объект 2"/>
          <p:cNvSpPr>
            <a:spLocks noGrp="1"/>
          </p:cNvSpPr>
          <p:nvPr>
            <p:ph idx="1"/>
          </p:nvPr>
        </p:nvSpPr>
        <p:spPr/>
        <p:txBody>
          <a:bodyPr/>
          <a:lstStyle/>
          <a:p>
            <a:r>
              <a:rPr lang="ru-RU" dirty="0"/>
              <a:t>К</a:t>
            </a:r>
            <a:r>
              <a:rPr lang="ru-RU" dirty="0" smtClean="0"/>
              <a:t>ласс </a:t>
            </a:r>
            <a:r>
              <a:rPr lang="ru-RU" dirty="0"/>
              <a:t>программ, предназначенных для обмена сообщениями через Интернет в реальном времени. Передаваться могут текстовые сообщения, звуковые сигналы, картинки, видео. С помощью службы мгновенных сообщений SMS передается на номер телефона вашего абонента, причем совершенного бесплатно. Они могут также применяться для организации телеконференций. Для этого вида коммуникации необходима клиентская программа, так называемый мессенджер (от англ. </a:t>
            </a:r>
            <a:r>
              <a:rPr lang="ru-RU" u="sng" dirty="0"/>
              <a:t>messenger</a:t>
            </a:r>
            <a:r>
              <a:rPr lang="ru-RU" i="1" dirty="0"/>
              <a:t> </a:t>
            </a:r>
            <a:r>
              <a:rPr lang="ru-RU" dirty="0"/>
              <a:t>- курьер).</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2929403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Примеры служб мгновенных сообщений.</a:t>
            </a:r>
            <a:endParaRPr lang="ru-RU" dirty="0"/>
          </a:p>
        </p:txBody>
      </p:sp>
      <p:sp>
        <p:nvSpPr>
          <p:cNvPr id="3" name="Объект 2"/>
          <p:cNvSpPr>
            <a:spLocks noGrp="1"/>
          </p:cNvSpPr>
          <p:nvPr>
            <p:ph idx="1"/>
          </p:nvPr>
        </p:nvSpPr>
        <p:spPr/>
        <p:txBody>
          <a:bodyPr>
            <a:normAutofit fontScale="85000" lnSpcReduction="20000"/>
          </a:bodyPr>
          <a:lstStyle/>
          <a:p>
            <a:r>
              <a:rPr lang="ru-RU" dirty="0"/>
              <a:t>Широкому кругу пользователей известны некоторые популярные сети обмена сообщениями, такие как ICQ, MSN, </a:t>
            </a:r>
            <a:r>
              <a:rPr lang="ru-RU" dirty="0" err="1"/>
              <a:t>Yahoo</a:t>
            </a:r>
            <a:r>
              <a:rPr lang="ru-RU" dirty="0"/>
              <a:t>!. Каждая из этих сетей разработана отдельной группой разработчиков, имеет отдельный сервер, отличается своими правилами и особенностями. Между различными сетями обычно нет никакой взаимосвязи. Таким образом, пользователь сети ICQ не может быть связан с пользователем сети MSN. Однако ничто не мешает быть одновременно пользователем нескольких сетей.</a:t>
            </a:r>
          </a:p>
          <a:p>
            <a:r>
              <a:rPr lang="ru-RU" dirty="0"/>
              <a:t>Портал Mail.ru имеет свою службу мгновенных сообщений- Mail.ru Агент, причем пользователю предоставляется возможность установить клиентскую программу как на компьютере, так и на своем мобильном телефоне или коммуникаторе. Mail.ru Агент (http://agent.mail.ru/ru) совместим с наиболее популярной сетью ICQ (http://www</a:t>
            </a:r>
            <a:r>
              <a:rPr lang="ru-RU" u="sng" dirty="0"/>
              <a:t>. </a:t>
            </a:r>
            <a:r>
              <a:rPr lang="ru-RU" u="sng" dirty="0" err="1"/>
              <a:t>icq</a:t>
            </a:r>
            <a:r>
              <a:rPr lang="ru-RU" u="sng" dirty="0"/>
              <a:t>. </a:t>
            </a:r>
            <a:r>
              <a:rPr lang="ru-RU" u="sng" dirty="0" err="1"/>
              <a:t>com</a:t>
            </a:r>
            <a:r>
              <a:rPr lang="ru-RU" u="sng" dirty="0"/>
              <a:t> </a:t>
            </a:r>
            <a:r>
              <a:rPr lang="ru-RU" dirty="0"/>
              <a:t>).</a:t>
            </a:r>
          </a:p>
          <a:p>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374873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Форум.</a:t>
            </a:r>
            <a:endParaRPr lang="ru-RU" dirty="0"/>
          </a:p>
        </p:txBody>
      </p:sp>
      <p:sp>
        <p:nvSpPr>
          <p:cNvPr id="3" name="Объект 2"/>
          <p:cNvSpPr>
            <a:spLocks noGrp="1"/>
          </p:cNvSpPr>
          <p:nvPr>
            <p:ph idx="1"/>
          </p:nvPr>
        </p:nvSpPr>
        <p:spPr/>
        <p:txBody>
          <a:bodyPr>
            <a:normAutofit fontScale="92500" lnSpcReduction="10000"/>
          </a:bodyPr>
          <a:lstStyle/>
          <a:p>
            <a:r>
              <a:rPr lang="ru-RU" dirty="0" smtClean="0"/>
              <a:t>Форум -</a:t>
            </a:r>
            <a:r>
              <a:rPr lang="ru-RU" b="1" dirty="0"/>
              <a:t> </a:t>
            </a:r>
            <a:r>
              <a:rPr lang="ru-RU" dirty="0"/>
              <a:t>это коллективная форма общения на сайте. Каждое сообщение на форуме имеет своего автора, тему и собственное содержание. Как правило, форумы подразделяются на темы, и каждый ваш ответ будет частью общего открытого обсуждения определенной темы. Круг тем форумов ничем не ограничен. Еще одна особенность форума состоит в том, что не обязательно отвечать в режиме реального времени. Темы и ответы хранятся в течении неограниченного периода. Есть форумы, существующие по многу лет, и несколько лет может идти обсуждение одной темы. В качестве </a:t>
            </a:r>
            <a:r>
              <a:rPr lang="ru-RU" dirty="0" smtClean="0"/>
              <a:t>примера приведем форум « Информационные технологии в образовании » </a:t>
            </a:r>
            <a:r>
              <a:rPr lang="ru-RU" dirty="0"/>
              <a:t>на сайте </a:t>
            </a:r>
            <a:r>
              <a:rPr lang="ru-RU" u="sng" dirty="0" err="1"/>
              <a:t>http</a:t>
            </a:r>
            <a:r>
              <a:rPr lang="ru-RU" u="sng" dirty="0"/>
              <a:t>//</a:t>
            </a:r>
            <a:r>
              <a:rPr lang="ru-RU" u="sng" dirty="0" err="1"/>
              <a:t>pedsovet</a:t>
            </a:r>
            <a:r>
              <a:rPr lang="ru-RU" u="sng" dirty="0"/>
              <a:t>. </a:t>
            </a:r>
            <a:r>
              <a:rPr lang="ru-RU" u="sng" dirty="0" err="1"/>
              <a:t>org</a:t>
            </a:r>
            <a:r>
              <a:rPr lang="ru-RU" u="sng" dirty="0"/>
              <a:t> /</a:t>
            </a:r>
            <a:r>
              <a:rPr lang="ru-RU" u="sng" dirty="0" err="1"/>
              <a:t>forum</a:t>
            </a:r>
            <a:r>
              <a:rPr lang="ru-RU" u="sng" dirty="0"/>
              <a:t>/.</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1092458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Социальные сети.</a:t>
            </a:r>
            <a:endParaRPr lang="ru-RU" dirty="0"/>
          </a:p>
        </p:txBody>
      </p:sp>
      <p:sp>
        <p:nvSpPr>
          <p:cNvPr id="3" name="Объект 2"/>
          <p:cNvSpPr>
            <a:spLocks noGrp="1"/>
          </p:cNvSpPr>
          <p:nvPr>
            <p:ph idx="1"/>
          </p:nvPr>
        </p:nvSpPr>
        <p:spPr/>
        <p:txBody>
          <a:bodyPr>
            <a:normAutofit fontScale="92500" lnSpcReduction="10000"/>
          </a:bodyPr>
          <a:lstStyle/>
          <a:p>
            <a:r>
              <a:rPr lang="ru-RU" dirty="0"/>
              <a:t>Социальные сети – это интернет-площадки для общения, обмена информацией и контентом, прочих социальных взаимодействий. Они используются для работы, отдыха и развлечений, позволяют координировать между собой группы людей и имеют широкий набор функций. В отличие от более компактного формата мессенджера социальная сеть обычно поддерживает возможность выкладывать во всеобщий доступ и потреблять контент. Она в целом более публична. </a:t>
            </a:r>
            <a:r>
              <a:rPr lang="ru-RU" dirty="0" err="1" smtClean="0"/>
              <a:t>Соцсетями</a:t>
            </a:r>
            <a:r>
              <a:rPr lang="ru-RU" dirty="0" smtClean="0"/>
              <a:t> </a:t>
            </a:r>
            <a:r>
              <a:rPr lang="ru-RU" dirty="0"/>
              <a:t>пользуются миллионы людей по всему миру, что делает их прекрасным инструментом интернет-маркетинга.</a:t>
            </a:r>
            <a:r>
              <a:rPr lang="ru-RU" dirty="0"/>
              <a:t/>
            </a:r>
            <a:br>
              <a:rPr lang="ru-RU" dirty="0"/>
            </a:b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1088637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Как </a:t>
            </a:r>
            <a:r>
              <a:rPr lang="ru-RU" dirty="0"/>
              <a:t>появились социальные </a:t>
            </a:r>
            <a:r>
              <a:rPr lang="ru-RU" dirty="0" smtClean="0"/>
              <a:t>сети.</a:t>
            </a:r>
            <a:r>
              <a:rPr lang="ru-RU" b="1" dirty="0"/>
              <a:t/>
            </a:r>
            <a:br>
              <a:rPr lang="ru-RU" b="1" dirty="0"/>
            </a:br>
            <a:endParaRPr lang="ru-RU" dirty="0"/>
          </a:p>
        </p:txBody>
      </p:sp>
      <p:sp>
        <p:nvSpPr>
          <p:cNvPr id="3" name="Объект 2"/>
          <p:cNvSpPr>
            <a:spLocks noGrp="1"/>
          </p:cNvSpPr>
          <p:nvPr>
            <p:ph idx="1"/>
          </p:nvPr>
        </p:nvSpPr>
        <p:spPr/>
        <p:txBody>
          <a:bodyPr>
            <a:normAutofit fontScale="85000" lnSpcReduction="10000"/>
          </a:bodyPr>
          <a:lstStyle/>
          <a:p>
            <a:r>
              <a:rPr lang="ru-RU" dirty="0"/>
              <a:t>Сейчас сложно поверить, будто кто-то не знает, что это такое, но до начала 2000-х годов это понятие существовало преимущественно в теории. Сложно сказать, когда появился концепт: нечто похожее предвидел еще писатель XIX века Владимир Одоевский. Первыми прообразами стали электронные доски объявлений, которые поддерживали функцию общения, затем появились интернет-чаты. Началом эры </a:t>
            </a:r>
            <a:r>
              <a:rPr lang="ru-RU" dirty="0" err="1"/>
              <a:t>соцсетей</a:t>
            </a:r>
            <a:r>
              <a:rPr lang="ru-RU" dirty="0"/>
              <a:t> считаются 2003–2004 годы: именно в этот период в США были запущены такие гиганты, как </a:t>
            </a:r>
            <a:r>
              <a:rPr lang="ru-RU" dirty="0" err="1"/>
              <a:t>Facebook</a:t>
            </a:r>
            <a:r>
              <a:rPr lang="ru-RU" dirty="0"/>
              <a:t>, </a:t>
            </a:r>
            <a:r>
              <a:rPr lang="ru-RU" dirty="0" err="1"/>
              <a:t>LinkedIn</a:t>
            </a:r>
            <a:r>
              <a:rPr lang="ru-RU" dirty="0"/>
              <a:t>, </a:t>
            </a:r>
            <a:r>
              <a:rPr lang="ru-RU" dirty="0" err="1"/>
              <a:t>MySpace</a:t>
            </a:r>
            <a:r>
              <a:rPr lang="ru-RU" dirty="0"/>
              <a:t>. До России популярность социальных медиа добралась к 2006–2008 годам, когда появились «Одноклассники» и </a:t>
            </a:r>
            <a:r>
              <a:rPr lang="ru-RU" dirty="0" err="1"/>
              <a:t>ВКонтакте</a:t>
            </a:r>
            <a:r>
              <a:rPr lang="ru-RU" dirty="0"/>
              <a:t>. С тех пор их востребованность неуклонно росла, и по состоянию на ноябрь 2019 года количество активных пользователей </a:t>
            </a:r>
            <a:r>
              <a:rPr lang="ru-RU" dirty="0" err="1"/>
              <a:t>соцсетей</a:t>
            </a:r>
            <a:r>
              <a:rPr lang="ru-RU" dirty="0"/>
              <a:t> в одной только России составило 49 млн.</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3485251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dirty="0" smtClean="0"/>
              <a:t>Примеры </a:t>
            </a:r>
            <a:r>
              <a:rPr lang="ru-RU" dirty="0"/>
              <a:t>популярных </a:t>
            </a:r>
            <a:r>
              <a:rPr lang="ru-RU" dirty="0" smtClean="0"/>
              <a:t>социальных сетей.</a:t>
            </a:r>
            <a:r>
              <a:rPr lang="ru-RU" b="1" dirty="0"/>
              <a:t/>
            </a:r>
            <a:br>
              <a:rPr lang="ru-RU" b="1" dirty="0"/>
            </a:br>
            <a:endParaRPr lang="ru-RU" dirty="0"/>
          </a:p>
        </p:txBody>
      </p:sp>
      <p:sp>
        <p:nvSpPr>
          <p:cNvPr id="3" name="Объект 2"/>
          <p:cNvSpPr>
            <a:spLocks noGrp="1"/>
          </p:cNvSpPr>
          <p:nvPr>
            <p:ph idx="1"/>
          </p:nvPr>
        </p:nvSpPr>
        <p:spPr/>
        <p:txBody>
          <a:bodyPr>
            <a:normAutofit fontScale="70000" lnSpcReduction="20000"/>
          </a:bodyPr>
          <a:lstStyle/>
          <a:p>
            <a:r>
              <a:rPr lang="ru-RU" dirty="0"/>
              <a:t>Существуют общемировые социальные сети, которыми пользуются люди со всего мира, и локальные, в основном заточенные под одну страну: для России и СНГ это всем известные «Одноклассники», </a:t>
            </a:r>
            <a:r>
              <a:rPr lang="ru-RU" dirty="0" err="1"/>
              <a:t>ВКонтакте</a:t>
            </a:r>
            <a:r>
              <a:rPr lang="ru-RU" dirty="0"/>
              <a:t> и менее популярные сервисы Mail.ru. Среди общемировых уверенное лидерство держит </a:t>
            </a:r>
            <a:r>
              <a:rPr lang="ru-RU" dirty="0" err="1"/>
              <a:t>Facebook</a:t>
            </a:r>
            <a:r>
              <a:rPr lang="ru-RU" dirty="0" smtClean="0"/>
              <a:t>.</a:t>
            </a:r>
          </a:p>
          <a:p>
            <a:r>
              <a:rPr lang="ru-RU" b="1" dirty="0" err="1"/>
              <a:t>Facebook</a:t>
            </a:r>
            <a:r>
              <a:rPr lang="ru-RU" dirty="0"/>
              <a:t>. Эта </a:t>
            </a:r>
            <a:r>
              <a:rPr lang="ru-RU" dirty="0" err="1"/>
              <a:t>соцсеть</a:t>
            </a:r>
            <a:r>
              <a:rPr lang="ru-RU" dirty="0"/>
              <a:t> была основана Марком </a:t>
            </a:r>
            <a:r>
              <a:rPr lang="ru-RU" dirty="0" err="1"/>
              <a:t>Цукербергом</a:t>
            </a:r>
            <a:r>
              <a:rPr lang="ru-RU" dirty="0"/>
              <a:t> в 2004 году и в короткие сроки достигла огромной популярности. На сегодняшний день аудитория составляет более 2 млрд человек, то есть больше четверти населения планеты. Сайтом пользуются люди из разных стран мира. В России активные пользователи – журналисты, карьеристы, бизнесмены и те, кто по той или иной причине часто общается с иностранцами</a:t>
            </a:r>
            <a:r>
              <a:rPr lang="ru-RU" dirty="0" smtClean="0"/>
              <a:t>.</a:t>
            </a:r>
          </a:p>
          <a:p>
            <a:r>
              <a:rPr lang="ru-RU" b="1" dirty="0" err="1"/>
              <a:t>Twitter</a:t>
            </a:r>
            <a:r>
              <a:rPr lang="ru-RU" b="1" dirty="0"/>
              <a:t>.</a:t>
            </a:r>
            <a:r>
              <a:rPr lang="ru-RU" dirty="0"/>
              <a:t> Изначально появился как сервис, позволяющий делиться со своей аудиторией короткими сообщениями: предполагалось, что это в первую очередь будут новости. Был запущен в 2006 году, сегодня популярен среди молодежи и используется преимущественно в творческих и развлекательных целях.</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606136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Ответы на вопросы.</a:t>
            </a:r>
            <a:endParaRPr lang="ru-RU" dirty="0"/>
          </a:p>
        </p:txBody>
      </p:sp>
      <p:sp>
        <p:nvSpPr>
          <p:cNvPr id="3" name="Объект 2"/>
          <p:cNvSpPr>
            <a:spLocks noGrp="1"/>
          </p:cNvSpPr>
          <p:nvPr>
            <p:ph idx="1"/>
          </p:nvPr>
        </p:nvSpPr>
        <p:spPr/>
        <p:txBody>
          <a:bodyPr>
            <a:normAutofit fontScale="85000" lnSpcReduction="20000"/>
          </a:bodyPr>
          <a:lstStyle/>
          <a:p>
            <a:r>
              <a:rPr lang="ru-RU" dirty="0" smtClean="0"/>
              <a:t>1. </a:t>
            </a:r>
            <a:r>
              <a:rPr lang="ru-RU" dirty="0"/>
              <a:t>Что такое </a:t>
            </a:r>
            <a:r>
              <a:rPr lang="ru-RU" dirty="0" smtClean="0"/>
              <a:t>телекоммуникации?</a:t>
            </a:r>
          </a:p>
          <a:p>
            <a:pPr marL="0" indent="0">
              <a:buNone/>
            </a:pPr>
            <a:r>
              <a:rPr lang="ru-RU" dirty="0"/>
              <a:t>К</a:t>
            </a:r>
            <a:r>
              <a:rPr lang="ru-RU" dirty="0" smtClean="0"/>
              <a:t>омплекс</a:t>
            </a:r>
            <a:r>
              <a:rPr lang="ru-RU" dirty="0"/>
              <a:t> технических средств, предназначенных для передачи информации на расстояние. Информация поступает в самых разнообразных видах: как цифровые сигналы, звуки, печатные слова или изображения</a:t>
            </a:r>
            <a:r>
              <a:rPr lang="ru-RU" dirty="0" smtClean="0"/>
              <a:t>.</a:t>
            </a:r>
          </a:p>
          <a:p>
            <a:r>
              <a:rPr lang="ru-RU" dirty="0" smtClean="0"/>
              <a:t>2. </a:t>
            </a:r>
            <a:r>
              <a:rPr lang="ru-RU" dirty="0"/>
              <a:t>Что представляют собой сервисы коллективного взаимодействия пользователей Интернета</a:t>
            </a:r>
            <a:r>
              <a:rPr lang="ru-RU" dirty="0" smtClean="0"/>
              <a:t>?</a:t>
            </a:r>
          </a:p>
          <a:p>
            <a:pPr marL="0" indent="0">
              <a:buNone/>
            </a:pPr>
            <a:r>
              <a:rPr lang="ru-RU" dirty="0"/>
              <a:t>И</a:t>
            </a:r>
            <a:r>
              <a:rPr lang="ru-RU" dirty="0" smtClean="0"/>
              <a:t>нтерактивные </a:t>
            </a:r>
            <a:r>
              <a:rPr lang="ru-RU" dirty="0"/>
              <a:t>многопользовательские </a:t>
            </a:r>
            <a:r>
              <a:rPr lang="ru-RU" dirty="0" err="1"/>
              <a:t>web</a:t>
            </a:r>
            <a:r>
              <a:rPr lang="ru-RU" dirty="0"/>
              <a:t>-сайты, содержание (контент) которых создаётся самими участниками сети</a:t>
            </a:r>
            <a:r>
              <a:rPr lang="ru-RU" dirty="0" smtClean="0"/>
              <a:t>.</a:t>
            </a:r>
          </a:p>
          <a:p>
            <a:r>
              <a:rPr lang="ru-RU" dirty="0" smtClean="0"/>
              <a:t>3. </a:t>
            </a:r>
            <a:r>
              <a:rPr lang="ru-RU" dirty="0"/>
              <a:t>Какие сервисы коллективного взаимодействия вы знаете?</a:t>
            </a:r>
          </a:p>
          <a:p>
            <a:pPr marL="0" indent="0">
              <a:buNone/>
            </a:pPr>
            <a:r>
              <a:rPr lang="ru-RU" dirty="0"/>
              <a:t>Ф</a:t>
            </a:r>
            <a:r>
              <a:rPr lang="ru-RU" dirty="0" smtClean="0"/>
              <a:t>орум</a:t>
            </a:r>
            <a:r>
              <a:rPr lang="ru-RU" dirty="0"/>
              <a:t>, телеконференция, чат, социальная </a:t>
            </a:r>
            <a:r>
              <a:rPr lang="ru-RU" dirty="0" smtClean="0"/>
              <a:t>сеть.</a:t>
            </a:r>
            <a:endParaRPr lang="ru-RU" dirty="0"/>
          </a:p>
        </p:txBody>
      </p:sp>
      <p:sp>
        <p:nvSpPr>
          <p:cNvPr id="4" name="Прямоугольник 3">
            <a:hlinkClick r:id="rId2"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212390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Источники.</a:t>
            </a:r>
            <a:endParaRPr lang="ru-RU" dirty="0"/>
          </a:p>
        </p:txBody>
      </p:sp>
      <p:sp>
        <p:nvSpPr>
          <p:cNvPr id="3" name="Объект 2"/>
          <p:cNvSpPr>
            <a:spLocks noGrp="1"/>
          </p:cNvSpPr>
          <p:nvPr>
            <p:ph idx="1"/>
          </p:nvPr>
        </p:nvSpPr>
        <p:spPr/>
        <p:txBody>
          <a:bodyPr/>
          <a:lstStyle/>
          <a:p>
            <a:r>
              <a:rPr lang="en-US" dirty="0">
                <a:hlinkClick r:id="rId2"/>
              </a:rPr>
              <a:t>https://polarize.ru/computer/kollektivnye-setevye-servisy-v-internete-chto-soboi</a:t>
            </a:r>
            <a:r>
              <a:rPr lang="en-US" dirty="0" smtClean="0">
                <a:hlinkClick r:id="rId2"/>
              </a:rPr>
              <a:t>/</a:t>
            </a:r>
            <a:endParaRPr lang="ru-RU" dirty="0" smtClean="0"/>
          </a:p>
          <a:p>
            <a:r>
              <a:rPr lang="en-US" dirty="0">
                <a:hlinkClick r:id="rId3"/>
              </a:rPr>
              <a:t>https://blog.ingate.ru/seo-wikipedia/socialnaya-set</a:t>
            </a:r>
            <a:r>
              <a:rPr lang="en-US" dirty="0" smtClean="0">
                <a:hlinkClick r:id="rId3"/>
              </a:rPr>
              <a:t>/</a:t>
            </a:r>
            <a:endParaRPr lang="ru-RU" dirty="0" smtClean="0"/>
          </a:p>
          <a:p>
            <a:r>
              <a:rPr lang="en-US" dirty="0">
                <a:hlinkClick r:id="rId4"/>
              </a:rPr>
              <a:t>https://</a:t>
            </a:r>
            <a:r>
              <a:rPr lang="en-US" dirty="0" smtClean="0">
                <a:hlinkClick r:id="rId4"/>
              </a:rPr>
              <a:t>enter.agpsdo.edu.ru/mod/book/view.php?id=66400</a:t>
            </a:r>
            <a:endParaRPr lang="ru-RU" dirty="0" smtClean="0"/>
          </a:p>
          <a:p>
            <a:endParaRPr lang="ru-RU" dirty="0"/>
          </a:p>
        </p:txBody>
      </p:sp>
      <p:sp>
        <p:nvSpPr>
          <p:cNvPr id="4" name="Прямоугольник 3">
            <a:hlinkClick r:id="rId5" action="ppaction://hlinksldjump"/>
          </p:cNvPr>
          <p:cNvSpPr/>
          <p:nvPr/>
        </p:nvSpPr>
        <p:spPr>
          <a:xfrm>
            <a:off x="10214517" y="5875868"/>
            <a:ext cx="1393903" cy="681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Оглавление</a:t>
            </a:r>
          </a:p>
        </p:txBody>
      </p:sp>
    </p:spTree>
    <p:extLst>
      <p:ext uri="{BB962C8B-B14F-4D97-AF65-F5344CB8AC3E}">
        <p14:creationId xmlns:p14="http://schemas.microsoft.com/office/powerpoint/2010/main" val="397993177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44</TotalTime>
  <Words>685</Words>
  <Application>Microsoft Office PowerPoint</Application>
  <PresentationFormat>Широкоэкранный</PresentationFormat>
  <Paragraphs>62</Paragraphs>
  <Slides>13</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13</vt:i4>
      </vt:variant>
    </vt:vector>
  </HeadingPairs>
  <TitlesOfParts>
    <vt:vector size="16" baseType="lpstr">
      <vt:lpstr>Arial</vt:lpstr>
      <vt:lpstr>Garamond</vt:lpstr>
      <vt:lpstr>Натуральные материалы</vt:lpstr>
      <vt:lpstr>Коллективные сетевые сервисы в Интернете. Социальные сети.</vt:lpstr>
      <vt:lpstr>Оглавление.</vt:lpstr>
      <vt:lpstr>Коллективные сетевые сервисы в Интернете.</vt:lpstr>
      <vt:lpstr>Телеконференции.</vt:lpstr>
      <vt:lpstr>Системы видеоконференций:</vt:lpstr>
      <vt:lpstr>Служба мгновенных сообщений.</vt:lpstr>
      <vt:lpstr>Примеры служб мгновенных сообщений.</vt:lpstr>
      <vt:lpstr>Форум.</vt:lpstr>
      <vt:lpstr>Социальные сети.</vt:lpstr>
      <vt:lpstr> Как появились социальные сети. </vt:lpstr>
      <vt:lpstr> Примеры популярных социальных сетей. </vt:lpstr>
      <vt:lpstr>Ответы на вопросы.</vt:lpstr>
      <vt:lpstr>Источники.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Коллективные сетевые сервисы в Интернете. Социальные сети.</dc:title>
  <dc:creator>Никита</dc:creator>
  <cp:lastModifiedBy>Никита</cp:lastModifiedBy>
  <cp:revision>5</cp:revision>
  <dcterms:created xsi:type="dcterms:W3CDTF">2022-05-29T14:37:48Z</dcterms:created>
  <dcterms:modified xsi:type="dcterms:W3CDTF">2022-05-29T15:21:56Z</dcterms:modified>
</cp:coreProperties>
</file>