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59" r:id="rId8"/>
    <p:sldId id="264" r:id="rId9"/>
    <p:sldId id="262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 varScale="1">
        <p:scale>
          <a:sx n="64" d="100"/>
          <a:sy n="64" d="100"/>
        </p:scale>
        <p:origin x="-148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500702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Презентацию подготовила студентка 151 группы</a:t>
            </a: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Тарунтаева</a:t>
            </a:r>
            <a:r>
              <a:rPr lang="ru-RU" sz="2000" b="1" dirty="0" smtClean="0">
                <a:solidFill>
                  <a:schemeClr val="bg1"/>
                </a:solidFill>
              </a:rPr>
              <a:t> Анастасия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Преподаватель</a:t>
            </a:r>
            <a:r>
              <a:rPr lang="ru-RU" sz="2000" dirty="0" smtClean="0">
                <a:solidFill>
                  <a:schemeClr val="bg1"/>
                </a:solidFill>
              </a:rPr>
              <a:t>: </a:t>
            </a:r>
            <a:r>
              <a:rPr lang="ru-RU" sz="2000" dirty="0" err="1" smtClean="0">
                <a:solidFill>
                  <a:schemeClr val="bg1"/>
                </a:solidFill>
              </a:rPr>
              <a:t>дхн</a:t>
            </a:r>
            <a:r>
              <a:rPr lang="ru-RU" sz="2000" dirty="0" smtClean="0">
                <a:solidFill>
                  <a:schemeClr val="bg1"/>
                </a:solidFill>
              </a:rPr>
              <a:t>, доцент </a:t>
            </a:r>
            <a:r>
              <a:rPr lang="ru-RU" sz="2000" dirty="0" err="1" smtClean="0">
                <a:solidFill>
                  <a:schemeClr val="bg1"/>
                </a:solidFill>
              </a:rPr>
              <a:t>Русанова</a:t>
            </a:r>
            <a:r>
              <a:rPr lang="ru-RU" sz="2000" dirty="0" smtClean="0">
                <a:solidFill>
                  <a:schemeClr val="bg1"/>
                </a:solidFill>
              </a:rPr>
              <a:t> Т.Ю.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Многомерная калибровка. МЛР. РГК.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avatanplus.com/files/resources/original/578b992687c56155f94e3e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928802"/>
            <a:ext cx="5429288" cy="3053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7"/>
            <a:ext cx="8929718" cy="235745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bg1"/>
                </a:solidFill>
              </a:rPr>
              <a:t>КАЛИБРОВКА- </a:t>
            </a:r>
            <a:r>
              <a:rPr lang="ru-RU" dirty="0" smtClean="0">
                <a:solidFill>
                  <a:schemeClr val="bg1"/>
                </a:solidFill>
              </a:rPr>
              <a:t>замена прямого измерения интересующего свойства, измерением другого, </a:t>
            </a:r>
            <a:r>
              <a:rPr lang="ru-RU" dirty="0" err="1" smtClean="0">
                <a:solidFill>
                  <a:schemeClr val="bg1"/>
                </a:solidFill>
              </a:rPr>
              <a:t>коррелирующего</a:t>
            </a:r>
            <a:r>
              <a:rPr lang="ru-RU" dirty="0" smtClean="0">
                <a:solidFill>
                  <a:schemeClr val="bg1"/>
                </a:solidFill>
              </a:rPr>
              <a:t> с ним.</a:t>
            </a:r>
          </a:p>
          <a:p>
            <a:pPr algn="just">
              <a:buNone/>
            </a:pPr>
            <a:endParaRPr lang="ru-RU" b="1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bg1"/>
                </a:solidFill>
              </a:rPr>
              <a:t>КАЛИБРОВКА</a:t>
            </a:r>
            <a:r>
              <a:rPr lang="ru-RU" dirty="0" smtClean="0">
                <a:solidFill>
                  <a:schemeClr val="bg1"/>
                </a:solidFill>
              </a:rPr>
              <a:t>- процесс, который используют для создания модели, связывающей два типа измеренных данных.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rgbClr val="888888"/>
                </a:solidFill>
                <a:effectLst/>
                <a:latin typeface="Arial" pitchFamily="34" charset="0"/>
                <a:cs typeface="Arial" pitchFamily="34" charset="0"/>
              </a:rPr>
              <a:t>Связанные картинки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9000" b="0" i="0" u="none" strike="noStrike" cap="none" normalizeH="0" baseline="0" smtClean="0">
              <a:ln>
                <a:noFill/>
              </a:ln>
              <a:solidFill>
                <a:srgbClr val="0044B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0" i="0" u="none" strike="noStrike" cap="none" normalizeH="0" baseline="0" smtClean="0">
                <a:ln>
                  <a:noFill/>
                </a:ln>
                <a:solidFill>
                  <a:srgbClr val="0044BB"/>
                </a:solidFill>
                <a:effectLst/>
                <a:latin typeface="Arial" pitchFamily="34" charset="0"/>
                <a:cs typeface="Arial" pitchFamily="34" charset="0"/>
              </a:rPr>
              <a:t>            </a:t>
            </a:r>
            <a:endParaRPr kumimoji="0" lang="ru-RU" sz="9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Arial" pitchFamily="34" charset="0"/>
              </a:rPr>
              <a:t>  </a:t>
            </a:r>
            <a:r>
              <a:rPr kumimoji="0" lang="ru-RU" sz="42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Arial" pitchFamily="34" charset="0"/>
              </a:rPr>
              <a:t> </a:t>
            </a:r>
            <a:endParaRPr kumimoji="0" lang="ru-RU" sz="42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2A2A2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https://im0-tub-ru.yandex.net/i?id=e1343ebd2afccc68bee6c778443a4802&amp;n=33&amp;w=234&amp;h=1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9537700"/>
            <a:ext cx="2228850" cy="1428750"/>
          </a:xfrm>
          <a:prstGeom prst="rect">
            <a:avLst/>
          </a:prstGeom>
          <a:noFill/>
        </p:spPr>
      </p:pic>
      <p:pic>
        <p:nvPicPr>
          <p:cNvPr id="1030" name="Picture 6" descr="https://im0-tub-ru.yandex.net/i?id=30f12418b7760d1400c9f95bf24264a1&amp;n=33&amp;w=257&amp;h=1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" y="-9263063"/>
            <a:ext cx="2447925" cy="1428750"/>
          </a:xfrm>
          <a:prstGeom prst="rect">
            <a:avLst/>
          </a:prstGeom>
          <a:noFill/>
        </p:spPr>
      </p:pic>
      <p:pic>
        <p:nvPicPr>
          <p:cNvPr id="1031" name="Picture 7" descr="https://im0-tub-ru.yandex.net/i?id=15972818f9bde18d7157b8d145f4bb75&amp;n=33&amp;w=219&amp;h=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575" y="-7891463"/>
            <a:ext cx="2085975" cy="1428750"/>
          </a:xfrm>
          <a:prstGeom prst="rect">
            <a:avLst/>
          </a:prstGeom>
          <a:noFill/>
        </p:spPr>
      </p:pic>
      <p:pic>
        <p:nvPicPr>
          <p:cNvPr id="1032" name="Picture 8" descr="https://im0-tub-ru.yandex.net/i?id=fce815b5e4fa79408963ec1deece9943&amp;n=33&amp;w=237&amp;h=1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575" y="-6519863"/>
            <a:ext cx="2257425" cy="1428750"/>
          </a:xfrm>
          <a:prstGeom prst="rect">
            <a:avLst/>
          </a:prstGeom>
          <a:noFill/>
        </p:spPr>
      </p:pic>
      <p:pic>
        <p:nvPicPr>
          <p:cNvPr id="1033" name="Picture 9" descr="https://im0-tub-ru.yandex.net/i?id=bb732fd402e3fe71d7bc5de0790d647d&amp;n=33&amp;w=236&amp;h=1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9575" y="-5148263"/>
            <a:ext cx="2247900" cy="1428750"/>
          </a:xfrm>
          <a:prstGeom prst="rect">
            <a:avLst/>
          </a:prstGeom>
          <a:noFill/>
        </p:spPr>
      </p:pic>
      <p:pic>
        <p:nvPicPr>
          <p:cNvPr id="1034" name="Picture 10" descr="https://im0-tub-ru.yandex.net/i?id=611599cd688533e71d8a13e519917007&amp;n=33&amp;w=213&amp;h=1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9575" y="-3776663"/>
            <a:ext cx="2028825" cy="1428750"/>
          </a:xfrm>
          <a:prstGeom prst="rect">
            <a:avLst/>
          </a:prstGeom>
          <a:noFill/>
        </p:spPr>
      </p:pic>
      <p:pic>
        <p:nvPicPr>
          <p:cNvPr id="1040" name="Picture 16" descr="https://im0-tub-ru.yandex.net/i?id=e70aaf4bf2558a39eb863a1187652e12-l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14480" y="2786058"/>
            <a:ext cx="5885614" cy="3416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192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Примеры из различных областей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7650" name="Picture 2" descr="http://topkin.ru/wp-content/uploads/2016/11/chto-takoe-him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3500462" cy="2625347"/>
          </a:xfrm>
          <a:prstGeom prst="rect">
            <a:avLst/>
          </a:prstGeom>
          <a:noFill/>
        </p:spPr>
      </p:pic>
      <p:pic>
        <p:nvPicPr>
          <p:cNvPr id="27652" name="Picture 4" descr="https://topblognews.ru/wp-content/uploads/2016/04/DNA-HD-Wallpaper-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85860"/>
            <a:ext cx="4127995" cy="2551940"/>
          </a:xfrm>
          <a:prstGeom prst="rect">
            <a:avLst/>
          </a:prstGeom>
          <a:noFill/>
        </p:spPr>
      </p:pic>
      <p:pic>
        <p:nvPicPr>
          <p:cNvPr id="27654" name="Picture 6" descr="http://www.berdof.com/wp-content/uploads/2016/11/98899438_5209344_20120314qxasncwh2y7aaxcddexfxy18aye1334752427372.jpg?w=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143380"/>
            <a:ext cx="3848493" cy="2251369"/>
          </a:xfrm>
          <a:prstGeom prst="rect">
            <a:avLst/>
          </a:prstGeom>
          <a:noFill/>
        </p:spPr>
      </p:pic>
      <p:pic>
        <p:nvPicPr>
          <p:cNvPr id="27656" name="Picture 8" descr="http://neparazit.ru/wp-content/uploads/2017/09/Obshhij-analiz-krov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143380"/>
            <a:ext cx="3952839" cy="2500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k-t.ru/studopediasu/baza2/451264474277.files/image0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71480"/>
            <a:ext cx="7215238" cy="4936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b="1" dirty="0" smtClean="0">
                <a:solidFill>
                  <a:schemeClr val="bg1"/>
                </a:solidFill>
              </a:rPr>
              <a:t>Многомерная калибровка</a:t>
            </a:r>
            <a:r>
              <a:rPr lang="ru-RU" dirty="0" smtClean="0">
                <a:solidFill>
                  <a:schemeClr val="bg1"/>
                </a:solidFill>
              </a:rPr>
              <a:t> (</a:t>
            </a:r>
            <a:r>
              <a:rPr lang="ru-RU" dirty="0" err="1" smtClean="0">
                <a:solidFill>
                  <a:schemeClr val="bg1"/>
                </a:solidFill>
              </a:rPr>
              <a:t>multivariate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calibration</a:t>
            </a:r>
            <a:r>
              <a:rPr lang="ru-RU" dirty="0" smtClean="0">
                <a:solidFill>
                  <a:schemeClr val="bg1"/>
                </a:solidFill>
              </a:rPr>
              <a:t>): Процесс создания модели, которая соотносит значения концентрации компонентов или свойств с поглощением набора известных эталонных образцов при более чем одной длине волны или частоте.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7" y="2922943"/>
            <a:ext cx="5356522" cy="37207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solidFill>
                  <a:schemeClr val="bg1"/>
                </a:solidFill>
              </a:rPr>
              <a:t>Для корреляции измеренных спектров набора калибровочных образцов со значениями концентраций стандартных компонентов или свойств набора образцов  - применяют приемы многомерной математики.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Сущность метода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-возможность исследования нескольких компонентов одновременно;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-более точное измерение при сильно коррелирующих  значений;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-возможность «прогнозирования» результатов;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-актуальный способ, позволивший выбраться на другой уровень исследования и обработки информации;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Преимущества многомерной калибровки.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857232"/>
            <a:ext cx="48577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МЕТОДЫ МНОГОМЕРНОЙ КАЛИБРОВКИ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19429279">
            <a:off x="5884086" y="2557493"/>
            <a:ext cx="785818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2633828">
            <a:off x="2619133" y="2551592"/>
            <a:ext cx="785818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57224" y="3571876"/>
            <a:ext cx="3429024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Классический МНК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43438" y="3500438"/>
            <a:ext cx="3286148" cy="142876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Инверсный МНК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е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785926"/>
            <a:ext cx="6878270" cy="39891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Множественная линейная регрессия.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Может не сработать: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 если велика коллинеарность Х в спектры;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 Высокий уровень шума, ошибки в Х;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 Переменных больше, чем образцов;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-Есть линейная зависимость между переменными внутри Х;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 Визуальная интерпретация модели МЛР затруднительна;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Какие недостатки у МЛР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 результате РГК (РСА):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-происходит компрессия данных;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-уменьшается размерность данных;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-уменьшается ошибка;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-РГК - нагрузки Т ортогональны;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-содержат информацию о концентрации компонентов;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Регрессия на главные компоненты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smtClean="0">
                <a:solidFill>
                  <a:schemeClr val="bg1"/>
                </a:solidFill>
              </a:rPr>
              <a:t>Principal Component Regression)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еревод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580302"/>
            <a:ext cx="5811265" cy="385913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chemeClr val="bg1"/>
                </a:solidFill>
              </a:rPr>
              <a:t>C</a:t>
            </a:r>
            <a:r>
              <a:rPr lang="ru-RU" dirty="0" err="1" smtClean="0">
                <a:solidFill>
                  <a:schemeClr val="bg1"/>
                </a:solidFill>
              </a:rPr>
              <a:t>хема</a:t>
            </a:r>
            <a:r>
              <a:rPr lang="ru-RU" dirty="0" smtClean="0">
                <a:solidFill>
                  <a:schemeClr val="bg1"/>
                </a:solidFill>
              </a:rPr>
              <a:t> РГК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-</a:t>
            </a:r>
            <a:r>
              <a:rPr lang="ru-RU" dirty="0" smtClean="0">
                <a:solidFill>
                  <a:schemeClr val="bg1"/>
                </a:solidFill>
              </a:rPr>
              <a:t>интерпретация модели служит для изучения внутренней структуры данных: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-группы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-выбросы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-связь между Х и У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-Инструменты диагностики МГК (РСА) работают в РГК (</a:t>
            </a:r>
            <a:r>
              <a:rPr lang="en-US" dirty="0" smtClean="0">
                <a:solidFill>
                  <a:schemeClr val="bg1"/>
                </a:solidFill>
              </a:rPr>
              <a:t>PCR) </a:t>
            </a:r>
            <a:r>
              <a:rPr lang="ru-RU" dirty="0" smtClean="0">
                <a:solidFill>
                  <a:schemeClr val="bg1"/>
                </a:solidFill>
              </a:rPr>
              <a:t>: (график счетов, график нагрузок…)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Интерпретация </a:t>
            </a:r>
            <a:r>
              <a:rPr lang="ru-RU" dirty="0" err="1" smtClean="0">
                <a:solidFill>
                  <a:schemeClr val="bg1"/>
                </a:solidFill>
              </a:rPr>
              <a:t>РГК-модели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3829048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</a:t>
            </a:r>
            <a:r>
              <a:rPr lang="ru-RU" dirty="0" smtClean="0">
                <a:solidFill>
                  <a:schemeClr val="bg1"/>
                </a:solidFill>
              </a:rPr>
              <a:t>РГК – один из лучших методов многомерной калибровки;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-Имеет преимущества перед МЛР;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-Но не полностью оптимизирован для калибровки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-Не учитывается структура У  и связь между Х  и У;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Особенности РГК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перевод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1643050"/>
            <a:ext cx="4714908" cy="407196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133</TotalTime>
  <Words>253</Words>
  <PresentationFormat>Экран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Многомерная калибровка. МЛР. РГК.</vt:lpstr>
      <vt:lpstr>Слайд 2</vt:lpstr>
      <vt:lpstr>Примеры из различных областей</vt:lpstr>
      <vt:lpstr>Слайд 4</vt:lpstr>
      <vt:lpstr>Слайд 5</vt:lpstr>
      <vt:lpstr>Сущность метода</vt:lpstr>
      <vt:lpstr>Преимущества многомерной калибровки.</vt:lpstr>
      <vt:lpstr>Слайд 8</vt:lpstr>
      <vt:lpstr>Множественная линейная регрессия.</vt:lpstr>
      <vt:lpstr>Какие недостатки у МЛР</vt:lpstr>
      <vt:lpstr>Регрессия на главные компоненты (Principal Component Regression)</vt:lpstr>
      <vt:lpstr>Cхема РГК</vt:lpstr>
      <vt:lpstr>Интерпретация РГК-модели</vt:lpstr>
      <vt:lpstr>Особенности РГК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Многомерная калибровка. МЛР. РГК.</dc:title>
  <dc:creator>User</dc:creator>
  <cp:lastModifiedBy>User</cp:lastModifiedBy>
  <cp:revision>16</cp:revision>
  <dcterms:created xsi:type="dcterms:W3CDTF">2018-10-21T16:44:49Z</dcterms:created>
  <dcterms:modified xsi:type="dcterms:W3CDTF">2018-11-27T14:31:32Z</dcterms:modified>
</cp:coreProperties>
</file>