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3" r:id="rId4"/>
    <p:sldId id="259" r:id="rId5"/>
    <p:sldId id="264" r:id="rId6"/>
    <p:sldId id="265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kern="1200">
        <a:solidFill>
          <a:srgbClr val="003366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rgbClr val="003366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rgbClr val="003366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rgbClr val="003366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rgbClr val="003366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003366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003366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003366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003366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8" autoAdjust="0"/>
    <p:restoredTop sz="94618"/>
  </p:normalViewPr>
  <p:slideViewPr>
    <p:cSldViewPr>
      <p:cViewPr>
        <p:scale>
          <a:sx n="135" d="100"/>
          <a:sy n="135" d="100"/>
        </p:scale>
        <p:origin x="144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C8A86-2C3F-AD4D-BF2F-F58869937FE8}" type="datetimeFigureOut">
              <a:rPr lang="ru-RU" smtClean="0"/>
              <a:t>16.03.19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D95FE-E1D7-C749-AE44-A1CE5EE7F3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574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2DC26-F21D-4B87-BA9B-779BCBB2E30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1443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C44935-3454-4F22-BAC5-E8A5D127DF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2155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7D4EA-99FD-49F1-AF63-5A0251F4D8E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1171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06BC18-25E8-4CED-A7C2-6D193F04567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2299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17AB61-CB9A-482B-A6E0-F38E73B0DB2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92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A2C1B-D57B-4AE2-A861-33962404F0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4736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EAAE9F-7566-469F-9EBF-E969F1D49A3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40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5EB2C-2FC4-4236-9A2E-4C9AEA4D290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9867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CFB4D-06CE-44FA-8796-3210FFF1B25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6474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2A2C9-2541-4CD1-9404-B57CB2FBAB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2290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07A52-AB00-4D32-9779-C7E1CEABE1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334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E086348-49C9-49CE-8AB2-0B48B5DC13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4246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FF0D728E-FAE7-4E16-A881-DEBFC235F98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23528" y="2060848"/>
            <a:ext cx="5760640" cy="1082675"/>
          </a:xfrm>
        </p:spPr>
        <p:txBody>
          <a:bodyPr/>
          <a:lstStyle/>
          <a:p>
            <a:r>
              <a:rPr lang="ru-RU" sz="2800" b="1" dirty="0"/>
              <a:t>ПРЕДМЕТ И ЗАДАЧИ АНАЛИТИЧЕСКОЙ ХИМИИ </a:t>
            </a:r>
            <a:endParaRPr lang="ru-RU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7447"/>
            <a:ext cx="5544740" cy="796925"/>
          </a:xfrm>
        </p:spPr>
        <p:txBody>
          <a:bodyPr/>
          <a:lstStyle/>
          <a:p>
            <a:pPr algn="l"/>
            <a:r>
              <a:rPr lang="ru-RU" sz="2400" b="1" dirty="0" smtClean="0"/>
              <a:t>Основные </a:t>
            </a:r>
            <a:r>
              <a:rPr lang="ru-RU" sz="2400" b="1" dirty="0"/>
              <a:t>понятия и определения </a:t>
            </a:r>
            <a:r>
              <a:rPr lang="ru-RU" sz="2400" b="1" dirty="0" smtClean="0"/>
              <a:t>аналитической химии </a:t>
            </a:r>
            <a:r>
              <a:rPr lang="ru-RU" sz="2400" dirty="0"/>
              <a:t/>
            </a:r>
            <a:br>
              <a:rPr lang="ru-RU" sz="2400" dirty="0"/>
            </a:br>
            <a:endParaRPr lang="ru-RU" altLang="ru-RU" sz="2400" b="1" dirty="0">
              <a:solidFill>
                <a:srgbClr val="003366"/>
              </a:solidFill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628800"/>
            <a:ext cx="86409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Аналитическая химия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(АХ) - наука о методах и средствах химического анализа и установления химического строения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соединений. </a:t>
            </a:r>
            <a:endParaRPr lang="ru-RU" sz="1800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Под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химическим анализом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понимают совокупность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действий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которые имеют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своей целью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получение информации о химическом составе объекта. </a:t>
            </a:r>
            <a:endParaRPr lang="ru-RU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8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Метод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– это правило применения определенных принципов и средств испытания или стратегия получения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оптимальной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информации об объекте исследования на основе данного принципа. </a:t>
            </a: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Принцип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метода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– использование определенных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явлений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для получения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аналитической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информации. Он выражает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взаимодействия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, которым подвергается проба для получения аналитических данных. К принципам относят: физические, химические, биологические, механические явления. </a:t>
            </a:r>
            <a:endParaRPr lang="ru-RU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8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800" dirty="0"/>
              <a:t>На одном и том же принципе могут основываться различные методы анализа. </a:t>
            </a:r>
          </a:p>
          <a:p>
            <a:endParaRPr lang="ru-RU" sz="1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7447"/>
            <a:ext cx="5544740" cy="796925"/>
          </a:xfrm>
        </p:spPr>
        <p:txBody>
          <a:bodyPr/>
          <a:lstStyle/>
          <a:p>
            <a:pPr algn="l"/>
            <a:r>
              <a:rPr lang="ru-RU" sz="2400" b="1" dirty="0" smtClean="0"/>
              <a:t>Основные </a:t>
            </a:r>
            <a:r>
              <a:rPr lang="ru-RU" sz="2400" b="1" dirty="0"/>
              <a:t>понятия и определения </a:t>
            </a:r>
            <a:r>
              <a:rPr lang="ru-RU" sz="2400" b="1" dirty="0" smtClean="0"/>
              <a:t>аналитической химии </a:t>
            </a:r>
            <a:r>
              <a:rPr lang="ru-RU" sz="2400" dirty="0"/>
              <a:t/>
            </a:r>
            <a:br>
              <a:rPr lang="ru-RU" sz="2400" dirty="0"/>
            </a:br>
            <a:endParaRPr lang="ru-RU" altLang="ru-RU" sz="2400" b="1" dirty="0">
              <a:solidFill>
                <a:srgbClr val="003366"/>
              </a:solidFill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628800"/>
            <a:ext cx="86409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Методика анализа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– подробное описание всех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условий и операций проведения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анализа данного объекта с использованием выбранного метода. В описании методики указывается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анализируемый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материал, условия подготовки пробы к испытаниям, диапазон изменения концентраций, способ получения данных для построения калибровочного графика, число параллельных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измерений,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обработка результатов, аппаратура, реактивы. </a:t>
            </a:r>
          </a:p>
          <a:p>
            <a:endParaRPr lang="ru-RU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промышленности методами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аналитической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химии осуществляется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входной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(анализ сырья),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технологический, выходной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(анализ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готовой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продукции), а также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экологический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контроль. Для проведения оценки качества и безопасности пищевых продуктов используются только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</a:rPr>
              <a:t>метрологически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 аттестованные (стандартные) методики, утвержденные или допущенные к применению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</a:rPr>
              <a:t>Росстандартом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19914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9275"/>
            <a:ext cx="5508104" cy="796925"/>
          </a:xfrm>
        </p:spPr>
        <p:txBody>
          <a:bodyPr/>
          <a:lstStyle/>
          <a:p>
            <a:pPr algn="l"/>
            <a:r>
              <a:rPr lang="ru-RU" altLang="ru-RU" sz="2000" b="1" dirty="0" smtClean="0">
                <a:solidFill>
                  <a:srgbClr val="003366"/>
                </a:solidFill>
                <a:latin typeface="Times New Roman" pitchFamily="18" charset="0"/>
              </a:rPr>
              <a:t> </a:t>
            </a:r>
            <a:r>
              <a:rPr lang="ru-RU" sz="2000" b="1" dirty="0"/>
              <a:t>Основные понятия и определения аналитической химии </a:t>
            </a:r>
            <a:r>
              <a:rPr lang="ru-RU" sz="2000" dirty="0"/>
              <a:t/>
            </a:r>
            <a:br>
              <a:rPr lang="ru-RU" sz="2000" dirty="0"/>
            </a:br>
            <a:endParaRPr lang="ru-RU" altLang="ru-RU" sz="2000" b="1" dirty="0">
              <a:solidFill>
                <a:srgbClr val="003366"/>
              </a:solidFill>
              <a:latin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412776"/>
            <a:ext cx="8856984" cy="4968552"/>
          </a:xfrm>
        </p:spPr>
        <p:txBody>
          <a:bodyPr/>
          <a:lstStyle/>
          <a:p>
            <a:r>
              <a:rPr lang="ru-RU" sz="1800" b="1" dirty="0"/>
              <a:t>Образец сравнения </a:t>
            </a:r>
            <a:r>
              <a:rPr lang="ru-RU" sz="1800" dirty="0"/>
              <a:t>- материал (обычно специально </a:t>
            </a:r>
            <a:r>
              <a:rPr lang="ru-RU" sz="1800" dirty="0" smtClean="0"/>
              <a:t>приготовленный), </a:t>
            </a:r>
            <a:r>
              <a:rPr lang="ru-RU" sz="1800" dirty="0"/>
              <a:t>состав которого достаточно надежно известен. Образцы сравнения готовятся </a:t>
            </a:r>
            <a:r>
              <a:rPr lang="ru-RU" sz="1800" dirty="0" smtClean="0"/>
              <a:t>каждый </a:t>
            </a:r>
            <a:r>
              <a:rPr lang="ru-RU" sz="1800" dirty="0"/>
              <a:t>раз заново. </a:t>
            </a:r>
          </a:p>
          <a:p>
            <a:r>
              <a:rPr lang="ru-RU" sz="1800" b="1" dirty="0" smtClean="0"/>
              <a:t>Стандартный </a:t>
            </a:r>
            <a:r>
              <a:rPr lang="ru-RU" sz="1800" b="1" dirty="0"/>
              <a:t>образец </a:t>
            </a:r>
            <a:r>
              <a:rPr lang="ru-RU" sz="1800" dirty="0"/>
              <a:t>- образец сравнения, состав которого официально (юридически) удостоверен. Стандартные образцы не универсальны (не взаимозаменяемы) - существуют стандартные образцы почвы, сплавов и т.д.- даже если речь идет об определении одного и того же элемента. </a:t>
            </a:r>
            <a:endParaRPr lang="ru-RU" sz="1800" dirty="0" smtClean="0"/>
          </a:p>
          <a:p>
            <a:r>
              <a:rPr lang="ru-RU" sz="1800" b="1" dirty="0"/>
              <a:t>Объектом </a:t>
            </a:r>
            <a:r>
              <a:rPr lang="ru-RU" sz="1800" dirty="0"/>
              <a:t>в </a:t>
            </a:r>
            <a:r>
              <a:rPr lang="ru-RU" sz="1800" dirty="0" smtClean="0"/>
              <a:t>аналитической </a:t>
            </a:r>
            <a:r>
              <a:rPr lang="ru-RU" sz="1800" dirty="0"/>
              <a:t>химии называется предмет исследования. </a:t>
            </a:r>
            <a:r>
              <a:rPr lang="ru-RU" sz="1800" dirty="0" smtClean="0"/>
              <a:t>Анализируемый </a:t>
            </a:r>
            <a:r>
              <a:rPr lang="ru-RU" sz="1800" dirty="0"/>
              <a:t>объект (индивидуальное вещество или смесь веществ) может находиться в любом агрегатном состоянии (твердом, жидком, газообразном). Часть объекта, используемая для анализа, называется </a:t>
            </a:r>
            <a:r>
              <a:rPr lang="ru-RU" sz="1800" b="1" dirty="0"/>
              <a:t>образцом, </a:t>
            </a:r>
            <a:r>
              <a:rPr lang="ru-RU" sz="1800" dirty="0"/>
              <a:t>или </a:t>
            </a:r>
            <a:r>
              <a:rPr lang="ru-RU" sz="1800" b="1" dirty="0" smtClean="0"/>
              <a:t>пробой</a:t>
            </a:r>
            <a:r>
              <a:rPr lang="ru-RU" sz="1800" i="1" dirty="0" smtClean="0"/>
              <a:t>. </a:t>
            </a:r>
            <a:endParaRPr lang="ru-RU" sz="1800" dirty="0"/>
          </a:p>
          <a:p>
            <a:r>
              <a:rPr lang="ru-RU" sz="1800" b="1" dirty="0" smtClean="0"/>
              <a:t>Аналитический </a:t>
            </a:r>
            <a:r>
              <a:rPr lang="ru-RU" sz="1800" b="1" dirty="0"/>
              <a:t>сигнал </a:t>
            </a:r>
            <a:r>
              <a:rPr lang="ru-RU" sz="1800" dirty="0"/>
              <a:t>– это визуально (</a:t>
            </a:r>
            <a:r>
              <a:rPr lang="ru-RU" sz="1800" dirty="0" err="1"/>
              <a:t>органолептически</a:t>
            </a:r>
            <a:r>
              <a:rPr lang="ru-RU" sz="1800" dirty="0"/>
              <a:t>) наблюдаемое или инструментально фиксируемое изменение </a:t>
            </a:r>
            <a:r>
              <a:rPr lang="ru-RU" sz="1800" dirty="0" smtClean="0"/>
              <a:t>свойств </a:t>
            </a:r>
            <a:r>
              <a:rPr lang="ru-RU" sz="1800" dirty="0"/>
              <a:t>веществ, вступающих в аналитическую реакцию. </a:t>
            </a:r>
            <a:r>
              <a:rPr lang="ru-RU" sz="1800" dirty="0" smtClean="0"/>
              <a:t>Аналитический </a:t>
            </a:r>
            <a:r>
              <a:rPr lang="ru-RU" sz="1800" dirty="0"/>
              <a:t>сигнал </a:t>
            </a:r>
            <a:r>
              <a:rPr lang="ru-RU" sz="1800" dirty="0" smtClean="0"/>
              <a:t>несет </a:t>
            </a:r>
            <a:r>
              <a:rPr lang="ru-RU" sz="1800" dirty="0"/>
              <a:t>информацию о качественном составе, а его интенсивность – о количественном содержании вещества в объекте. </a:t>
            </a:r>
          </a:p>
          <a:p>
            <a:endParaRPr lang="ru-RU" sz="1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sz="1800" b="1" dirty="0" smtClean="0">
              <a:solidFill>
                <a:srgbClr val="003366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633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7447"/>
            <a:ext cx="5544740" cy="796925"/>
          </a:xfrm>
        </p:spPr>
        <p:txBody>
          <a:bodyPr/>
          <a:lstStyle/>
          <a:p>
            <a:pPr algn="l"/>
            <a:r>
              <a:rPr lang="ru-RU" sz="2400" b="1" dirty="0"/>
              <a:t>Классификация методов анализа </a:t>
            </a:r>
            <a:r>
              <a:rPr lang="ru-RU" sz="2400" dirty="0"/>
              <a:t/>
            </a:r>
            <a:br>
              <a:rPr lang="ru-RU" sz="2400" dirty="0"/>
            </a:br>
            <a:endParaRPr lang="ru-RU" altLang="ru-RU" sz="2400" b="1" dirty="0">
              <a:solidFill>
                <a:srgbClr val="003366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458064"/>
            <a:ext cx="856895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В зависимости от решаемых задач различают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качественный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и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количественный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анализ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Первый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решает вопрос о том, какие компоненты включает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анализируемый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объект,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второй дает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сведения о количественном содержании всех или отдельных компонентов. </a:t>
            </a:r>
            <a:endParaRPr lang="ru-RU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По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природе объекта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неорганический, органический, биологический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анализы. </a:t>
            </a: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По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количеству вещества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, взятому на анализ: макро- (масса пробы 0,1-10 г),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</a:rPr>
              <a:t>полумикро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- (10</a:t>
            </a:r>
            <a:r>
              <a:rPr lang="ru-RU" sz="1800" baseline="30000" dirty="0">
                <a:solidFill>
                  <a:schemeClr val="tx2">
                    <a:lumMod val="50000"/>
                  </a:schemeClr>
                </a:solidFill>
              </a:rPr>
              <a:t>-2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-10</a:t>
            </a:r>
            <a:r>
              <a:rPr lang="ru-RU" sz="1800" baseline="30000" dirty="0">
                <a:solidFill>
                  <a:schemeClr val="tx2">
                    <a:lumMod val="50000"/>
                  </a:schemeClr>
                </a:solidFill>
              </a:rPr>
              <a:t>-1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 г), микро- (10</a:t>
            </a:r>
            <a:r>
              <a:rPr lang="ru-RU" sz="1800" baseline="30000" dirty="0">
                <a:solidFill>
                  <a:schemeClr val="tx2">
                    <a:lumMod val="50000"/>
                  </a:schemeClr>
                </a:solidFill>
              </a:rPr>
              <a:t>-3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-10</a:t>
            </a:r>
            <a:r>
              <a:rPr lang="ru-RU" sz="1800" baseline="30000" dirty="0">
                <a:solidFill>
                  <a:schemeClr val="tx2">
                    <a:lumMod val="50000"/>
                  </a:schemeClr>
                </a:solidFill>
              </a:rPr>
              <a:t>-2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 г),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</a:rPr>
              <a:t>ультрамикро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- (10</a:t>
            </a:r>
            <a:r>
              <a:rPr lang="ru-RU" sz="1800" baseline="30000" dirty="0">
                <a:solidFill>
                  <a:schemeClr val="tx2">
                    <a:lumMod val="50000"/>
                  </a:schemeClr>
                </a:solidFill>
              </a:rPr>
              <a:t>-4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-10</a:t>
            </a:r>
            <a:r>
              <a:rPr lang="ru-RU" sz="1800" baseline="30000" dirty="0">
                <a:solidFill>
                  <a:schemeClr val="tx2">
                    <a:lumMod val="50000"/>
                  </a:schemeClr>
                </a:solidFill>
              </a:rPr>
              <a:t>-5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 г),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</a:rPr>
              <a:t>субмикро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- (10</a:t>
            </a:r>
            <a:r>
              <a:rPr lang="ru-RU" sz="1800" baseline="30000" dirty="0">
                <a:solidFill>
                  <a:schemeClr val="tx2">
                    <a:lumMod val="50000"/>
                  </a:schemeClr>
                </a:solidFill>
              </a:rPr>
              <a:t>-7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- 10</a:t>
            </a:r>
            <a:r>
              <a:rPr lang="ru-RU" sz="1800" baseline="30000" dirty="0">
                <a:solidFill>
                  <a:schemeClr val="tx2">
                    <a:lumMod val="50000"/>
                  </a:schemeClr>
                </a:solidFill>
              </a:rPr>
              <a:t>-6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 г) анализы. </a:t>
            </a:r>
            <a:endParaRPr lang="ru-RU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По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цели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аналитической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операции различают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методы разделения, концентрирования, обнаружения (идентификации) и определения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ru-RU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8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П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о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методам определения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вещества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 делит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все методы анализа на химические, физические и биологические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endParaRPr lang="ru-RU" sz="1800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1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981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-10609" y="548680"/>
            <a:ext cx="5544740" cy="796925"/>
          </a:xfrm>
        </p:spPr>
        <p:txBody>
          <a:bodyPr/>
          <a:lstStyle/>
          <a:p>
            <a:r>
              <a:rPr lang="ru-RU" sz="2400" b="1" dirty="0"/>
              <a:t>Основные стадии анализа объекта 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1458064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Для любого метода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основная схема аналитического определения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выглядит следующим образом: </a:t>
            </a:r>
          </a:p>
          <a:p>
            <a:endParaRPr lang="ru-RU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1. Отбор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и усреднение пробы, взятие навески. </a:t>
            </a:r>
          </a:p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2. Консервация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пробы (анализ биологических и пищевых образцов). </a:t>
            </a:r>
          </a:p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3. </a:t>
            </a:r>
            <a:r>
              <a:rPr lang="ru-RU" sz="1800" dirty="0" err="1" smtClean="0">
                <a:solidFill>
                  <a:schemeClr val="tx2">
                    <a:lumMod val="50000"/>
                  </a:schemeClr>
                </a:solidFill>
              </a:rPr>
              <a:t>Пробоподготовка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(разделение, выделение,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концентрирование определяемого компонента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).</a:t>
            </a:r>
            <a:br>
              <a:rPr lang="ru-RU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4. Получение и измерение аналитического сигнала, интенсивность которого </a:t>
            </a:r>
          </a:p>
          <a:p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зависит от концентрации определяемого вещества в объекте анализа. </a:t>
            </a:r>
            <a:endParaRPr lang="ru-RU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5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Расчет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результатов анализа.</a:t>
            </a:r>
            <a:br>
              <a:rPr lang="ru-RU" sz="1800" dirty="0">
                <a:solidFill>
                  <a:schemeClr val="tx2">
                    <a:lumMod val="50000"/>
                  </a:schemeClr>
                </a:solidFill>
              </a:rPr>
            </a:br>
            <a:endParaRPr lang="ru-RU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800" b="1" u="sng" dirty="0" smtClean="0">
                <a:solidFill>
                  <a:schemeClr val="tx2">
                    <a:lumMod val="50000"/>
                  </a:schemeClr>
                </a:solidFill>
              </a:rPr>
              <a:t>Выбирая </a:t>
            </a:r>
            <a:r>
              <a:rPr lang="ru-RU" sz="1800" b="1" u="sng" dirty="0">
                <a:solidFill>
                  <a:schemeClr val="tx2">
                    <a:lumMod val="50000"/>
                  </a:schemeClr>
                </a:solidFill>
              </a:rPr>
              <a:t>метод анализа, необходимо учитывать: </a:t>
            </a:r>
          </a:p>
          <a:p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ru-RU" sz="1800" i="1" dirty="0">
                <a:solidFill>
                  <a:schemeClr val="tx2">
                    <a:lumMod val="50000"/>
                  </a:schemeClr>
                </a:solidFill>
              </a:rPr>
              <a:t>ожидаемое содержание определяемого компонента в образце; </a:t>
            </a:r>
          </a:p>
          <a:p>
            <a:r>
              <a:rPr lang="ru-RU" sz="1800" i="1" dirty="0">
                <a:solidFill>
                  <a:schemeClr val="tx2">
                    <a:lumMod val="50000"/>
                  </a:schemeClr>
                </a:solidFill>
              </a:rPr>
              <a:t> избирательность и точность методики; </a:t>
            </a:r>
          </a:p>
          <a:p>
            <a:r>
              <a:rPr lang="ru-RU" sz="1800" i="1" dirty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ru-RU" sz="1800" i="1" dirty="0" err="1">
                <a:solidFill>
                  <a:schemeClr val="tx2">
                    <a:lumMod val="50000"/>
                  </a:schemeClr>
                </a:solidFill>
              </a:rPr>
              <a:t>экспрессность</a:t>
            </a:r>
            <a:r>
              <a:rPr lang="ru-RU" sz="1800" i="1" dirty="0">
                <a:solidFill>
                  <a:schemeClr val="tx2">
                    <a:lumMod val="50000"/>
                  </a:schemeClr>
                </a:solidFill>
              </a:rPr>
              <a:t> и стоимость анализа; </a:t>
            </a:r>
          </a:p>
          <a:p>
            <a:r>
              <a:rPr lang="ru-RU" sz="1800" i="1" dirty="0">
                <a:solidFill>
                  <a:schemeClr val="tx2">
                    <a:lumMod val="50000"/>
                  </a:schemeClr>
                </a:solidFill>
              </a:rPr>
              <a:t> автоматизация и др. </a:t>
            </a:r>
            <a:endParaRPr lang="ru-RU" sz="1800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99948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Химия белый">
  <a:themeElements>
    <a:clrScheme name="Химия белый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Химия бел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3200" b="0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3200" b="0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Химия белый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Химия белый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Химия белый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Химия белый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Химия белый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Химия белый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Химия белый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Химия белый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Химия белый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Химия белый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Химия белый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Химия белый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Химия белый</Template>
  <TotalTime>246</TotalTime>
  <Words>550</Words>
  <Application>Microsoft Macintosh PowerPoint</Application>
  <PresentationFormat>Экран (4:3)</PresentationFormat>
  <Paragraphs>43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Calibri</vt:lpstr>
      <vt:lpstr>Times New Roman</vt:lpstr>
      <vt:lpstr>Arial</vt:lpstr>
      <vt:lpstr>Химия белый</vt:lpstr>
      <vt:lpstr>ПРЕДМЕТ И ЗАДАЧИ АНАЛИТИЧЕСКОЙ ХИМИИ </vt:lpstr>
      <vt:lpstr>Основные понятия и определения аналитической химии  </vt:lpstr>
      <vt:lpstr>Основные понятия и определения аналитической химии  </vt:lpstr>
      <vt:lpstr> Основные понятия и определения аналитической химии  </vt:lpstr>
      <vt:lpstr>Классификация методов анализа  </vt:lpstr>
      <vt:lpstr>Основные стадии анализа объекта </vt:lpstr>
    </vt:vector>
  </TitlesOfParts>
  <Company>home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Химия в быту</dc:title>
  <dc:creator>Tarantino</dc:creator>
  <cp:lastModifiedBy>Ярослав Древко</cp:lastModifiedBy>
  <cp:revision>30</cp:revision>
  <dcterms:created xsi:type="dcterms:W3CDTF">2011-05-16T07:50:52Z</dcterms:created>
  <dcterms:modified xsi:type="dcterms:W3CDTF">2019-03-16T07:36:11Z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562460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