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72" r:id="rId5"/>
    <p:sldId id="262" r:id="rId6"/>
    <p:sldId id="256" r:id="rId7"/>
    <p:sldId id="263" r:id="rId8"/>
    <p:sldId id="259" r:id="rId9"/>
    <p:sldId id="270" r:id="rId10"/>
    <p:sldId id="257" r:id="rId11"/>
    <p:sldId id="269" r:id="rId12"/>
    <p:sldId id="271" r:id="rId13"/>
    <p:sldId id="261" r:id="rId14"/>
    <p:sldId id="264" r:id="rId15"/>
    <p:sldId id="260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C5063-3FE4-4F9A-AEE5-AE0CC4B4EEAF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9F5A-255B-4D42-A144-05E6CB30CF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C5063-3FE4-4F9A-AEE5-AE0CC4B4EEAF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9F5A-255B-4D42-A144-05E6CB30CF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C5063-3FE4-4F9A-AEE5-AE0CC4B4EEAF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9F5A-255B-4D42-A144-05E6CB30CF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C5063-3FE4-4F9A-AEE5-AE0CC4B4EEAF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9F5A-255B-4D42-A144-05E6CB30CF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C5063-3FE4-4F9A-AEE5-AE0CC4B4EEAF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9F5A-255B-4D42-A144-05E6CB30CF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C5063-3FE4-4F9A-AEE5-AE0CC4B4EEAF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9F5A-255B-4D42-A144-05E6CB30CF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C5063-3FE4-4F9A-AEE5-AE0CC4B4EEAF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9F5A-255B-4D42-A144-05E6CB30CF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C5063-3FE4-4F9A-AEE5-AE0CC4B4EEAF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9F5A-255B-4D42-A144-05E6CB30CF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C5063-3FE4-4F9A-AEE5-AE0CC4B4EEAF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9F5A-255B-4D42-A144-05E6CB30CF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C5063-3FE4-4F9A-AEE5-AE0CC4B4EEAF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9F5A-255B-4D42-A144-05E6CB30CF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C5063-3FE4-4F9A-AEE5-AE0CC4B4EEAF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9F5A-255B-4D42-A144-05E6CB30CF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C5063-3FE4-4F9A-AEE5-AE0CC4B4EEAF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D9F5A-255B-4D42-A144-05E6CB30CF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0"/>
            <a:ext cx="745232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ПРОГРЕССИИ В НАШЕЙ ЖИЗНИ</a:t>
            </a:r>
            <a:r>
              <a:rPr 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ru-RU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И ТОРГОВЫХ ОТНОШЕНИЯХ</a:t>
            </a:r>
            <a:endParaRPr lang="ru-RU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369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исса бен Дахир (Сасса бен Дахир) – мифический индийский мудрец, которому приписывается изобретение шахмат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2781300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52624" y="1412776"/>
            <a:ext cx="58490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Легенда о шахматной доске</a:t>
            </a:r>
          </a:p>
        </p:txBody>
      </p:sp>
      <p:pic>
        <p:nvPicPr>
          <p:cNvPr id="1028" name="Picture 4" descr="Легенда о шахматной доск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313" y="3284984"/>
            <a:ext cx="5895975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369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317193"/>
            <a:ext cx="89289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– Восемнадцать квинтиллионов четыреста сорок шесть квадриллионов семьсот сорок четыре триллиона семьдесят три биллиона семьсот девять миллионов пятьсот пятьдесят одна тысяча шестьсот </a:t>
            </a:r>
            <a:r>
              <a:rPr lang="ru-RU" sz="3600" b="1" dirty="0" smtClean="0"/>
              <a:t>пятнадцать!</a:t>
            </a:r>
          </a:p>
          <a:p>
            <a:endParaRPr lang="ru-RU" sz="3600" b="1" dirty="0" smtClean="0"/>
          </a:p>
          <a:p>
            <a:r>
              <a:rPr lang="en-US" sz="3600" dirty="0"/>
              <a:t>S = </a:t>
            </a:r>
            <a:r>
              <a:rPr lang="en-US" sz="3600" b="1" dirty="0"/>
              <a:t>18 446 744 073 709 551 615</a:t>
            </a:r>
            <a:r>
              <a:rPr lang="en-US" sz="3600" dirty="0"/>
              <a:t>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916367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129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Если массу пшеницы перевести в объем (1 м3 пшеницы весит около 760 кг), то получится приблизительно 1500 км3, что эквивалентно амбару с размерами 10 км х 10 км х 15 км. </a:t>
            </a:r>
            <a:endParaRPr lang="ru-RU" sz="3200" b="1" dirty="0" smtClean="0"/>
          </a:p>
          <a:p>
            <a:endParaRPr lang="ru-RU" sz="3200" b="1" dirty="0"/>
          </a:p>
          <a:p>
            <a:r>
              <a:rPr lang="ru-RU" sz="3600" b="1" dirty="0" smtClean="0"/>
              <a:t>Это </a:t>
            </a:r>
            <a:r>
              <a:rPr lang="ru-RU" sz="3600" b="1" dirty="0"/>
              <a:t>больше всего объёма горы </a:t>
            </a:r>
            <a:r>
              <a:rPr lang="ru-RU" sz="3600" b="1" dirty="0" smtClean="0"/>
              <a:t>Эверест!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746488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ankoved.com/wp-content/uploads/2013/02/Forex-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196752"/>
            <a:ext cx="4176464" cy="41764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0"/>
            <a:ext cx="74523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ПРОЦЕНТЫ</a:t>
            </a:r>
            <a:endParaRPr lang="ru-RU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5602595"/>
            <a:ext cx="6624736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– </a:t>
            </a:r>
            <a:r>
              <a:rPr lang="ru-RU" sz="2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ЧТО ТАКОЕ ПРОЦЕНТ?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 </a:t>
            </a:r>
          </a:p>
          <a:p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– ПРОЦЕНТ – ЭТО СКИДКА.</a:t>
            </a:r>
            <a:endParaRPr lang="ru-RU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itchFamily="34" charset="0"/>
            </a:endParaRPr>
          </a:p>
          <a:p>
            <a:pPr algn="r"/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(С) САША, 1 КЛАСС.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AppData\Local\Microsoft\Windows\Temporary Internet Files\Content.IE5\7AXWLCC6\igrushki-dlia-malyshei_1_144205772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933056"/>
            <a:ext cx="1080120" cy="108012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332656"/>
            <a:ext cx="84249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Все супермаркеты, магазины и лавки занимаются </a:t>
            </a:r>
            <a:r>
              <a:rPr lang="ru-RU" sz="3200" b="1" dirty="0" smtClean="0">
                <a:latin typeface="Comic Sans MS" pitchFamily="66" charset="0"/>
              </a:rPr>
              <a:t>перепродажей</a:t>
            </a:r>
            <a:r>
              <a:rPr lang="ru-RU" sz="3200" dirty="0" smtClean="0">
                <a:latin typeface="Comic Sans MS" pitchFamily="66" charset="0"/>
              </a:rPr>
              <a:t>, то есть покупают где-то товары по одной цене, а продают по другой</a:t>
            </a:r>
            <a:r>
              <a:rPr lang="ru-RU" sz="2400" dirty="0" smtClean="0">
                <a:latin typeface="Comic Sans MS" pitchFamily="66" charset="0"/>
              </a:rPr>
              <a:t>.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7" name="Picture 2" descr="C:\Users\user\AppData\Local\Microsoft\Windows\Temporary Internet Files\Content.IE5\7AXWLCC6\igrushki-dlia-malyshei_1_144205772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212976"/>
            <a:ext cx="2448272" cy="244827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39552" y="5157192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omic Sans MS" pitchFamily="66" charset="0"/>
              </a:rPr>
              <a:t>200 </a:t>
            </a:r>
            <a:r>
              <a:rPr lang="ru-RU" sz="2400" b="1" dirty="0">
                <a:latin typeface="Comic Sans MS" pitchFamily="66" charset="0"/>
              </a:rPr>
              <a:t>рублей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339938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Купил за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80112" y="2708920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Продал за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80112" y="5805264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omic Sans MS" pitchFamily="66" charset="0"/>
              </a:rPr>
              <a:t>800 </a:t>
            </a:r>
            <a:r>
              <a:rPr lang="ru-RU" sz="2400" b="1" dirty="0">
                <a:latin typeface="Comic Sans MS" pitchFamily="66" charset="0"/>
              </a:rPr>
              <a:t>рублей</a:t>
            </a:r>
          </a:p>
        </p:txBody>
      </p:sp>
      <p:pic>
        <p:nvPicPr>
          <p:cNvPr id="1027" name="Picture 3" descr="C:\Users\user\AppData\Local\Microsoft\Windows\Temporary Internet Files\Content.IE5\A3SLGXB7\Q5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3429000"/>
            <a:ext cx="18288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5" descr="C:\Users\user\AppData\Local\Microsoft\Windows\Temporary Internet Files\Content.IE5\S24CPS23\Сундук_пчеловода_(Forestry)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556792"/>
            <a:ext cx="5832648" cy="3600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411760" y="2751311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Comic Sans MS" pitchFamily="66" charset="0"/>
              </a:rPr>
              <a:t>- зарплата продавцов</a:t>
            </a:r>
            <a:endParaRPr lang="ru-RU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1760" y="3183359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Comic Sans MS" pitchFamily="66" charset="0"/>
              </a:rPr>
              <a:t>- расходы на транспорт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11760" y="3687415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Comic Sans MS" pitchFamily="66" charset="0"/>
              </a:rPr>
              <a:t>- аренда помещения и др.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188640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Прибавка к </a:t>
            </a:r>
            <a:r>
              <a:rPr lang="ru-RU" sz="3200" b="1" dirty="0" smtClean="0">
                <a:latin typeface="Comic Sans MS" pitchFamily="66" charset="0"/>
              </a:rPr>
              <a:t>закупочной цене </a:t>
            </a:r>
            <a:r>
              <a:rPr lang="ru-RU" sz="3200" dirty="0" smtClean="0">
                <a:latin typeface="Comic Sans MS" pitchFamily="66" charset="0"/>
              </a:rPr>
              <a:t>называется</a:t>
            </a:r>
            <a:r>
              <a:rPr lang="ru-RU" sz="3200" b="1" dirty="0" smtClean="0">
                <a:latin typeface="Comic Sans MS" pitchFamily="66" charset="0"/>
              </a:rPr>
              <a:t> </a:t>
            </a:r>
            <a:r>
              <a:rPr lang="ru-RU" sz="3200" dirty="0" smtClean="0">
                <a:latin typeface="Comic Sans MS" pitchFamily="66" charset="0"/>
              </a:rPr>
              <a:t>торговой </a:t>
            </a:r>
            <a:r>
              <a:rPr lang="ru-RU" sz="3200" b="1" dirty="0" smtClean="0">
                <a:latin typeface="Comic Sans MS" pitchFamily="66" charset="0"/>
              </a:rPr>
              <a:t>наценкой</a:t>
            </a:r>
            <a:r>
              <a:rPr lang="ru-RU" sz="3200" dirty="0" smtClean="0">
                <a:latin typeface="Comic Sans MS" pitchFamily="66" charset="0"/>
              </a:rPr>
              <a:t>. 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5085184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Часто </a:t>
            </a:r>
            <a:r>
              <a:rPr lang="ru-RU" sz="3200" dirty="0">
                <a:latin typeface="Comic Sans MS" pitchFamily="66" charset="0"/>
              </a:rPr>
              <a:t>она выражается в </a:t>
            </a:r>
            <a:r>
              <a:rPr lang="ru-RU" sz="3200" b="1" dirty="0">
                <a:latin typeface="Comic Sans MS" pitchFamily="66" charset="0"/>
              </a:rPr>
              <a:t>процентах</a:t>
            </a:r>
            <a:r>
              <a:rPr lang="ru-RU" sz="3200" dirty="0">
                <a:latin typeface="Comic Sans MS" pitchFamily="66" charset="0"/>
              </a:rPr>
              <a:t> и </a:t>
            </a:r>
            <a:r>
              <a:rPr lang="ru-RU" sz="3200" dirty="0" smtClean="0">
                <a:latin typeface="Comic Sans MS" pitchFamily="66" charset="0"/>
              </a:rPr>
              <a:t>показывает, как цена товара </a:t>
            </a:r>
            <a:r>
              <a:rPr lang="ru-RU" sz="3200" b="1" dirty="0" smtClean="0">
                <a:latin typeface="Comic Sans MS" pitchFamily="66" charset="0"/>
              </a:rPr>
              <a:t>увеличилась</a:t>
            </a:r>
            <a:r>
              <a:rPr lang="ru-RU" sz="3200" dirty="0" smtClean="0">
                <a:latin typeface="Comic Sans MS" pitchFamily="66" charset="0"/>
              </a:rPr>
              <a:t> по отношению к закупочной цене. 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23728" y="1700808"/>
            <a:ext cx="456578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НАЦЕНКА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284984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Решение 1</a:t>
            </a:r>
          </a:p>
          <a:p>
            <a:pPr marL="514350" indent="-514350">
              <a:buAutoNum type="arabicParenR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200:100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·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43=86 (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р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) – наценка на мишку.</a:t>
            </a:r>
          </a:p>
          <a:p>
            <a:pPr marL="514350" indent="-514350">
              <a:buAutoNum type="arabicParenR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200 + 86 = 286 (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р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) – стоимость мишки в магазине.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4797152"/>
            <a:ext cx="8964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Решение 2</a:t>
            </a:r>
          </a:p>
          <a:p>
            <a:pPr marL="514350" indent="-514350">
              <a:buAutoNum type="arabicParenR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100 + 43 = 143 (%) – розничная цена мишки в процентах.</a:t>
            </a:r>
          </a:p>
          <a:p>
            <a:pPr marL="514350" indent="-514350">
              <a:buAutoNum type="arabicParenR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200:100·143 = 286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(р) – стоимость мишки в магазине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.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3658387"/>
            <a:ext cx="822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</a:rPr>
              <a:t>200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2574" y="4005540"/>
            <a:ext cx="822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</a:rPr>
              <a:t>200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24061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Магазин «Детская радость» закупил партию плюшевых мишек по 200 рублей и установил на них наценку 43%. Сколько будет стоить плюшевый мишка в этом магазине?</a:t>
            </a:r>
            <a:endParaRPr lang="en-US" sz="2600" b="1" dirty="0">
              <a:solidFill>
                <a:schemeClr val="bg2">
                  <a:lumMod val="1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87824" y="2060848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Закуп. цена – 200 р.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Наценка – 43%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Стоимость мишки - ?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22507" y="5521302"/>
            <a:ext cx="822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</a:rPr>
              <a:t>200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284984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Решение 3</a:t>
            </a:r>
          </a:p>
          <a:p>
            <a:pPr marL="514350" indent="-514350">
              <a:buAutoNum type="arabicParenR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200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·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0,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43=86 (р) – наценка на мишку.</a:t>
            </a:r>
          </a:p>
          <a:p>
            <a:pPr marL="514350" indent="-514350">
              <a:buAutoNum type="arabicParenR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200 + 86 = 286 (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р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) – стоимость мишки в магазине.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4797152"/>
            <a:ext cx="8964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Решение 4 (ПРОГРЕССИВНОЕ)</a:t>
            </a:r>
          </a:p>
          <a:p>
            <a:pPr marL="514350" indent="-514350">
              <a:buAutoNum type="arabicParenR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100 + 43 = 143 (%) – розничная цена мишки в процентах.</a:t>
            </a:r>
          </a:p>
          <a:p>
            <a:pPr marL="514350" indent="-514350">
              <a:buAutoNum type="arabicParenR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200·1,43 = 286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(р) – стоимость мишки в магазине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.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3658387"/>
            <a:ext cx="822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</a:rPr>
              <a:t>200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2574" y="4005540"/>
            <a:ext cx="822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</a:rPr>
              <a:t>200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24061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Магазин «Детская радость» закупил партию плюшевых мишек по 200 рублей и установил на них наценку 43%. Сколько будет стоить плюшевый мишка в этом магазине?</a:t>
            </a:r>
            <a:endParaRPr lang="en-US" sz="2600" b="1" dirty="0">
              <a:solidFill>
                <a:schemeClr val="bg2">
                  <a:lumMod val="1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87824" y="2060848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Закуп. цена – 200 р.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Наценка – 43%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Стоимость мишки - ?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22507" y="5521302"/>
            <a:ext cx="822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</a:rPr>
              <a:t>200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79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12-1024x62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68016"/>
            <a:ext cx="9144000" cy="55899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332656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В ЖИЗНИ БЫВАЕТ И ТАК:</a:t>
            </a:r>
            <a:endParaRPr lang="ru-RU" sz="4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556792"/>
            <a:ext cx="32758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mic Sans MS" pitchFamily="66" charset="0"/>
              </a:rPr>
              <a:t>НАЦЕНКА…</a:t>
            </a:r>
            <a:endParaRPr lang="ru-RU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420888"/>
            <a:ext cx="32758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mic Sans MS" pitchFamily="66" charset="0"/>
              </a:rPr>
              <a:t>НАЦЕНКА…</a:t>
            </a:r>
            <a:endParaRPr lang="ru-RU" sz="2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212976"/>
            <a:ext cx="3275856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mic Sans MS" pitchFamily="66" charset="0"/>
              </a:rPr>
              <a:t>НАЦЕНКА…</a:t>
            </a:r>
            <a:endParaRPr lang="ru-RU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4061"/>
            <a:ext cx="9144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Наушники продаются в магазине за 2197 рублей. Известно, что с производства они попадают сначала на оптовый склад, затем на мелкооптовый склад, и только затем в розничный магазин. Какова цена наушников на производстве, если все посредники устанавливают на них наценку 30%?</a:t>
            </a:r>
            <a:endParaRPr lang="en-US" sz="2600" b="1" dirty="0">
              <a:solidFill>
                <a:schemeClr val="bg2">
                  <a:lumMod val="1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01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4061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Наушники продаются в магазине за 2197 рублей. Известно, что с производства они попадают сначала на оптовый склад, затем на мелкооптовый склад, и только затем в розничный магазин. Какова цена наушников на производстве, если все посредники устанавливают на них наценку 30%?</a:t>
            </a:r>
            <a:endParaRPr lang="en-US" sz="2000" b="1" dirty="0">
              <a:solidFill>
                <a:schemeClr val="bg2">
                  <a:lumMod val="1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37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19534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100" dirty="0" smtClean="0">
                <a:latin typeface="Comic Sans MS" pitchFamily="66" charset="0"/>
              </a:rPr>
              <a:t>Сумма, на которую снижается цена товара,</a:t>
            </a:r>
            <a:r>
              <a:rPr lang="ru-RU" sz="3100" b="1" dirty="0" smtClean="0">
                <a:latin typeface="Comic Sans MS" pitchFamily="66" charset="0"/>
              </a:rPr>
              <a:t> </a:t>
            </a:r>
            <a:r>
              <a:rPr lang="ru-RU" sz="3100" dirty="0" smtClean="0">
                <a:latin typeface="Comic Sans MS" pitchFamily="66" charset="0"/>
              </a:rPr>
              <a:t>называется</a:t>
            </a:r>
            <a:r>
              <a:rPr lang="ru-RU" sz="3100" b="1" dirty="0" smtClean="0">
                <a:latin typeface="Comic Sans MS" pitchFamily="66" charset="0"/>
              </a:rPr>
              <a:t> скидкой</a:t>
            </a:r>
            <a:r>
              <a:rPr lang="ru-RU" sz="3100" dirty="0" smtClean="0">
                <a:latin typeface="Comic Sans MS" pitchFamily="66" charset="0"/>
              </a:rPr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268760"/>
            <a:ext cx="914400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100" dirty="0" smtClean="0">
                <a:latin typeface="Comic Sans MS" pitchFamily="66" charset="0"/>
              </a:rPr>
              <a:t>Часто </a:t>
            </a:r>
            <a:r>
              <a:rPr lang="ru-RU" sz="3100" dirty="0">
                <a:latin typeface="Comic Sans MS" pitchFamily="66" charset="0"/>
              </a:rPr>
              <a:t>она выражается в </a:t>
            </a:r>
            <a:r>
              <a:rPr lang="ru-RU" sz="3100" b="1" dirty="0">
                <a:latin typeface="Comic Sans MS" pitchFamily="66" charset="0"/>
              </a:rPr>
              <a:t>процентах</a:t>
            </a:r>
            <a:r>
              <a:rPr lang="ru-RU" sz="3100" dirty="0">
                <a:latin typeface="Comic Sans MS" pitchFamily="66" charset="0"/>
              </a:rPr>
              <a:t> и </a:t>
            </a:r>
            <a:r>
              <a:rPr lang="ru-RU" sz="3100" dirty="0" smtClean="0">
                <a:latin typeface="Comic Sans MS" pitchFamily="66" charset="0"/>
              </a:rPr>
              <a:t>показывает, как цена товара временно </a:t>
            </a:r>
            <a:r>
              <a:rPr lang="ru-RU" sz="3100" b="1" dirty="0" smtClean="0">
                <a:latin typeface="Comic Sans MS" pitchFamily="66" charset="0"/>
              </a:rPr>
              <a:t>уменьшилась</a:t>
            </a:r>
            <a:r>
              <a:rPr lang="ru-RU" sz="3100" dirty="0" smtClean="0">
                <a:latin typeface="Comic Sans MS" pitchFamily="66" charset="0"/>
              </a:rPr>
              <a:t> по отношению к обычной цене. </a:t>
            </a:r>
            <a:endParaRPr lang="en-US" sz="3100" dirty="0">
              <a:latin typeface="Comic Sans MS" pitchFamily="66" charset="0"/>
            </a:endParaRPr>
          </a:p>
        </p:txBody>
      </p:sp>
      <p:pic>
        <p:nvPicPr>
          <p:cNvPr id="1028" name="Picture 4" descr="https://www.naifl.ru/media/happy_birthday_b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068960"/>
            <a:ext cx="8237715" cy="28803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34251" y="5818038"/>
            <a:ext cx="62587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Разве это правда???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2061" y="260648"/>
            <a:ext cx="80546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Какая же на самом деле </a:t>
            </a:r>
          </a:p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скидка на стиральную машину?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Picture 4" descr="https://www.naifl.ru/media/happy_birthday_big.png"/>
          <p:cNvPicPr>
            <a:picLocks noChangeAspect="1" noChangeArrowheads="1"/>
          </p:cNvPicPr>
          <p:nvPr/>
        </p:nvPicPr>
        <p:blipFill>
          <a:blip r:embed="rId2" cstate="print"/>
          <a:srcRect l="58662"/>
          <a:stretch>
            <a:fillRect/>
          </a:stretch>
        </p:blipFill>
        <p:spPr bwMode="auto">
          <a:xfrm>
            <a:off x="251520" y="1916832"/>
            <a:ext cx="3240360" cy="31757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923928" y="2204864"/>
            <a:ext cx="49685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Найдем процентное отношение чисел 10300 и 14500, затем из 100 вычтем полученное число.</a:t>
            </a:r>
          </a:p>
          <a:p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1) 10300:14500·100 ≈ 71%</a:t>
            </a:r>
          </a:p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2) 100 – 71 = 29%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5517232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Таким образом, скидка на стиральную машину </a:t>
            </a:r>
            <a:r>
              <a:rPr lang="ru-RU" sz="3200" b="1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составляет приближённо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29%.</a:t>
            </a: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0" y="1124744"/>
            <a:ext cx="9144000" cy="626469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schemeClr val="accent6">
                    <a:lumMod val="75000"/>
                  </a:schemeClr>
                </a:solidFill>
              </a:rPr>
              <a:t>29 и 50 </a:t>
            </a:r>
          </a:p>
          <a:p>
            <a:pPr algn="ctr"/>
            <a:r>
              <a:rPr lang="ru-RU" sz="9600" b="1" dirty="0" smtClean="0">
                <a:solidFill>
                  <a:schemeClr val="accent6">
                    <a:lumMod val="75000"/>
                  </a:schemeClr>
                </a:solidFill>
              </a:rPr>
              <a:t>Вот это разница!</a:t>
            </a:r>
            <a:endParaRPr lang="ru-RU" sz="9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glodealer.com/sites/default/files/sale/5-2/skidki-Chelyabinsk-14232045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924944"/>
            <a:ext cx="2837163" cy="3677353"/>
          </a:xfrm>
          <a:prstGeom prst="rect">
            <a:avLst/>
          </a:prstGeom>
          <a:noFill/>
        </p:spPr>
      </p:pic>
      <p:pic>
        <p:nvPicPr>
          <p:cNvPr id="2056" name="Picture 8" descr="http://glodealer.com/sites/default/files/sale/0-12/skidki-Yakutsk-1418567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005064"/>
            <a:ext cx="5292080" cy="2241352"/>
          </a:xfrm>
          <a:prstGeom prst="rect">
            <a:avLst/>
          </a:prstGeom>
          <a:noFill/>
        </p:spPr>
      </p:pic>
      <p:pic>
        <p:nvPicPr>
          <p:cNvPr id="2054" name="Picture 6" descr="https://www.rasprodaga.ru/pictures/actions/group-sticker/21762/418163762_or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88640"/>
            <a:ext cx="2857500" cy="2857500"/>
          </a:xfrm>
          <a:prstGeom prst="rect">
            <a:avLst/>
          </a:prstGeom>
          <a:noFill/>
        </p:spPr>
      </p:pic>
      <p:pic>
        <p:nvPicPr>
          <p:cNvPr id="2050" name="Picture 2" descr="http://glodealer.com/sites/default/files/sale/2-12/skidki-Ufa-14495736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88640"/>
            <a:ext cx="5472608" cy="2495551"/>
          </a:xfrm>
          <a:prstGeom prst="rect">
            <a:avLst/>
          </a:prstGeom>
          <a:noFill/>
        </p:spPr>
      </p:pic>
      <p:pic>
        <p:nvPicPr>
          <p:cNvPr id="2052" name="Picture 4" descr="https://dostavka.okraina.ru/upload/resize_cache/iblock/216/700_700_1/21677edf42441f48243befea3cba769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2060848"/>
            <a:ext cx="7392821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091645"/>
            <a:ext cx="88569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1. Срисуйте с доски </a:t>
            </a:r>
            <a:r>
              <a:rPr lang="ru-RU" sz="3200" b="1" dirty="0" smtClean="0"/>
              <a:t>ценник любого из </a:t>
            </a:r>
            <a:r>
              <a:rPr lang="ru-RU" sz="3200" b="1" dirty="0"/>
              <a:t>магазинов </a:t>
            </a:r>
            <a:r>
              <a:rPr lang="ru-RU" sz="3200" b="1" dirty="0" smtClean="0"/>
              <a:t>(кроме своего) и </a:t>
            </a:r>
            <a:r>
              <a:rPr lang="ru-RU" sz="3200" b="1" dirty="0"/>
              <a:t>определите, какую наценку </a:t>
            </a:r>
            <a:r>
              <a:rPr lang="ru-RU" sz="3200" b="1" dirty="0" smtClean="0"/>
              <a:t>(в %) установили </a:t>
            </a:r>
            <a:r>
              <a:rPr lang="ru-RU" sz="3200" b="1" dirty="0"/>
              <a:t>на носки до акции при условии, что закупочная цена 100 рублей за пару.</a:t>
            </a:r>
          </a:p>
          <a:p>
            <a:r>
              <a:rPr lang="ru-RU" sz="3200" b="1" dirty="0"/>
              <a:t>2. Решите задачу:</a:t>
            </a:r>
            <a:br>
              <a:rPr lang="ru-RU" sz="3200" b="1" dirty="0"/>
            </a:br>
            <a:r>
              <a:rPr lang="ru-RU" sz="3200" b="1" dirty="0"/>
              <a:t>В хозяйственном магазине популярный товар продают с наценкой 120%. Какую наибольшую «красивую» скидку может сделать магазин на этот товар, если минимальная наценка составляет 32%.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95993" y="231009"/>
            <a:ext cx="56800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/>
              <a:t>Домашнее задание</a:t>
            </a:r>
          </a:p>
        </p:txBody>
      </p:sp>
    </p:spTree>
    <p:extLst>
      <p:ext uri="{BB962C8B-B14F-4D97-AF65-F5344CB8AC3E}">
        <p14:creationId xmlns:p14="http://schemas.microsoft.com/office/powerpoint/2010/main" val="395199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</TotalTime>
  <Words>585</Words>
  <Application>Microsoft Office PowerPoint</Application>
  <PresentationFormat>Экран (4:3)</PresentationFormat>
  <Paragraphs>70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RePack by Diakov</cp:lastModifiedBy>
  <cp:revision>78</cp:revision>
  <dcterms:created xsi:type="dcterms:W3CDTF">2017-06-05T15:03:54Z</dcterms:created>
  <dcterms:modified xsi:type="dcterms:W3CDTF">2020-12-25T04:34:19Z</dcterms:modified>
</cp:coreProperties>
</file>