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9" r:id="rId3"/>
    <p:sldId id="260" r:id="rId4"/>
    <p:sldId id="261" r:id="rId5"/>
    <p:sldId id="263" r:id="rId6"/>
    <p:sldId id="273" r:id="rId7"/>
    <p:sldId id="264" r:id="rId8"/>
    <p:sldId id="27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F1FF9B"/>
    <a:srgbClr val="FFE0A3"/>
    <a:srgbClr val="FF3399"/>
    <a:srgbClr val="CC3399"/>
    <a:srgbClr val="70AC2E"/>
    <a:srgbClr val="C19FFF"/>
    <a:srgbClr val="CAB4EA"/>
    <a:srgbClr val="D3B5E9"/>
    <a:srgbClr val="D68B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12134" y="4954635"/>
            <a:ext cx="2987069" cy="918361"/>
          </a:xfrm>
        </p:spPr>
        <p:txBody>
          <a:bodyPr vert="horz" lIns="91440" tIns="45720" rIns="91440" bIns="45720" rtlCol="0" anchor="ctr"/>
          <a:lstStyle>
            <a:lvl1pPr algn="r">
              <a:defRPr lang="en-US" sz="42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09594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016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773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43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16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459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455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16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092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083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642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308367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479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8065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4702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590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0220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646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877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744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467265" y="2360065"/>
            <a:ext cx="7772400" cy="763525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STOPP/START </a:t>
            </a:r>
            <a:r>
              <a:rPr lang="kk-KZ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критерийлері</a:t>
            </a:r>
            <a:endParaRPr lang="en-US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76015" y="4803344"/>
            <a:ext cx="6400800" cy="916230"/>
          </a:xfrm>
        </p:spPr>
        <p:txBody>
          <a:bodyPr>
            <a:normAutofit fontScale="62500" lnSpcReduction="20000"/>
          </a:bodyPr>
          <a:lstStyle/>
          <a:p>
            <a:r>
              <a:rPr lang="ru-RU" sz="35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Орындаған</a:t>
            </a:r>
            <a:r>
              <a:rPr lang="ru-RU" sz="35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5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Айтбанов</a:t>
            </a:r>
            <a:r>
              <a:rPr lang="ru-RU" sz="35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</a:t>
            </a:r>
          </a:p>
          <a:p>
            <a:r>
              <a:rPr lang="ru-RU" sz="35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Тобы</a:t>
            </a:r>
            <a:r>
              <a:rPr lang="ru-RU" sz="35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723</a:t>
            </a:r>
          </a:p>
          <a:p>
            <a:endParaRPr lang="ru-RU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739540" y="6439318"/>
            <a:ext cx="3054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>
                <a:solidFill>
                  <a:srgbClr val="008080"/>
                </a:solidFill>
                <a:latin typeface="Times New Roman" pitchFamily="18" charset="0"/>
                <a:cs typeface="Times New Roman" pitchFamily="18" charset="0"/>
              </a:rPr>
              <a:t>Ақтөбе 2021 ж</a:t>
            </a:r>
            <a:r>
              <a:rPr lang="kk-KZ" b="1" dirty="0">
                <a:solidFill>
                  <a:srgbClr val="008080"/>
                </a:solidFill>
                <a:latin typeface="Constantia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008080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54375" y="527605"/>
            <a:ext cx="7321605" cy="549738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созылмалы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аурулармен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ауыратын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егде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kk-KZ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әне кәрілік жастағы пациенттерге тән қолайсыз жағымсыз реакциялардың ең жиі даму себебі-полипрагмазия болып табылады.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Жағымсыз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реакциялар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пациенттердің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сүру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едәуір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төмендетіп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госпитализация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өлім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көрсеткіші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жиілігінің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артуына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келеді.Осындай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реакциялардың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дамуын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тобындағы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пациенттердің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сүру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жақсарту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2008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Ирландияда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kk-KZ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ОРР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/ST</a:t>
            </a:r>
            <a:r>
              <a:rPr lang="kk-KZ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RT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критерийлері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дайындалды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57600" lvl="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965" y="374900"/>
            <a:ext cx="7329840" cy="565008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препараттардың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эффективтілігін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қауіпсіздігін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жаңартулар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STOPP/START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65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STOPP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критерийлерін,22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қамтыды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қаралғаннан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2015 ж.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114-ке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STOPP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34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383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бъект 14"/>
          <p:cNvSpPr>
            <a:spLocks noGrp="1"/>
          </p:cNvSpPr>
          <p:nvPr>
            <p:ph sz="half" idx="1"/>
          </p:nvPr>
        </p:nvSpPr>
        <p:spPr>
          <a:xfrm>
            <a:off x="448965" y="1291130"/>
            <a:ext cx="3512215" cy="4886560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</a:t>
            </a:r>
            <a:r>
              <a:rPr lang="kk-KZ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критерий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(Screening Tool of Older Persons’ Prescriptions) 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егде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жастағы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адамдарда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қолдануға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берілмейтін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препараттар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егде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жастағы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дәрілік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заттарды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қолданумен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пайдасынан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едәуір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асатын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клиникалық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6" name="Объект 15"/>
          <p:cNvSpPr>
            <a:spLocks noGrp="1"/>
          </p:cNvSpPr>
          <p:nvPr>
            <p:ph sz="half" idx="2"/>
          </p:nvPr>
        </p:nvSpPr>
        <p:spPr>
          <a:xfrm>
            <a:off x="4266590" y="1291130"/>
            <a:ext cx="3436015" cy="4886560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kk-KZ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критерий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(Screening Tool to Alert doctors to Right, i.e. appropriate, indicated Treatment)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егде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жастағы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науқастар</a:t>
            </a:r>
            <a:r>
              <a:rPr lang="kk-KZ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ды емдеуде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пайдалы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дәрі-дәрмектер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6672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01670" y="374900"/>
            <a:ext cx="8229600" cy="45811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Костно-мышечная система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43555" y="1443834"/>
            <a:ext cx="7940660" cy="4733855"/>
          </a:xfrm>
        </p:spPr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НПВП при умеренной (160/100-179/109 мм рт. ст.) и тяжелой (&gt;180/110 мм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артериальной гипертонии (риск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нарастания артериальной гипертонии)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STOPP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НПВП с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варфарином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(риск развития желудочно-кишечного кровотечения)</a:t>
            </a:r>
          </a:p>
          <a:p>
            <a:pPr marL="0" lvl="0" indent="0">
              <a:buNone/>
            </a:pP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STOPP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НПВП при хронической почечной недостаточности – СКФ 20-50 мл/мин (риск ухудшения почечной функции)</a:t>
            </a:r>
          </a:p>
          <a:p>
            <a:pPr marL="0" lvl="0" indent="0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Селективные ингибиторы ЦОГ-2 при сопутствующем сердечно-сосудистом заболевании (риск развития инфаркта миокарда и инсульта)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НПВП совместно с кортикостероидами без ингибиторов протонной помпы (риск развития язвенной болезни)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STOPP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Пероральные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бисфосфонаты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пациентов с заболеваниями верхних отделов желудочно-кишечного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тракта,такими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как дисфагия, эзофагит, гастрит, дуоденит, язвенная болезнь, кровотечение (риск обострения эзофагита,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язвы пищевода, стриктуры пищевода)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Длительный прием кортикостероидов (более 3-х месяцев) как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монотерапия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ревматоидном артрите или остеоартрите (риск развития системных побочных эффектов)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2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7469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966" y="985720"/>
            <a:ext cx="7787954" cy="5497379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Базисные противовоспалительные препараты более 12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пациентов с активным ревматоидным артритом</a:t>
            </a:r>
          </a:p>
          <a:p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Бисфосфонаты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пациентов, получающих поддерживающую терапию пероральными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глюкокортикостероидами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START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Кальций и витамин Д у пациентов с остеопорозом (доказанным инструментальными методами, а также при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наличии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остеопоротического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перелома в анамнезе или приобретенного дорсального кифоза)</a:t>
            </a:r>
          </a:p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START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Препараты, предотвращающие резорбцию костной ткани, и анаболические стероиды (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бисфосфонаты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терипаратид,стронция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ранелат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деносумаб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у пациентов с остеопорозом, если нет противопоказаний или в анамнезе имеются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остеопоротические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переломы</a:t>
            </a:r>
          </a:p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START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 Д у пожилых пациентов с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остеопенией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с падениями в анамнезе, которые выходят из дома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Ингибиторы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ксантиноксидазы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аллоуринол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фебуксостат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у пациентов с рецидивирующими эпизодами подагры в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анамнезе</a:t>
            </a:r>
          </a:p>
        </p:txBody>
      </p:sp>
    </p:spTree>
    <p:extLst>
      <p:ext uri="{BB962C8B-B14F-4D97-AF65-F5344CB8AC3E}">
        <p14:creationId xmlns:p14="http://schemas.microsoft.com/office/powerpoint/2010/main" val="862515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0605" y="222195"/>
            <a:ext cx="8229600" cy="45811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Мочеполовая система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54" y="1291130"/>
            <a:ext cx="7787955" cy="5039265"/>
          </a:xfrm>
        </p:spPr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ЛС с антихолинергической активностью при хроническом простатите (риск задержки мочи)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STOPP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ЛС с антихолинергической активностью при деменции (риск усиления дезориентации, возбуждения)</a:t>
            </a:r>
          </a:p>
          <a:p>
            <a:pPr marL="0" lv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ЛС с антихолинергической активностью при хронической глаукоме (риск обострения глаукомы)</a:t>
            </a:r>
          </a:p>
          <a:p>
            <a:pPr marL="0" lv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ЛС с антихолинергической активностью при хроническом запоре (риск усиления запоров)</a:t>
            </a: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Адреноблокаторы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мужчин с частым недержанием мочи, т.е. один или несколько эпизодов недержания мочи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ежедневно (риск увеличения частоты недержания мочи)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STOPP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Адреноблокаторы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длительно стоящем мочевом катетере (более 2-х месяцев)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STOPP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Селективные a-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адреноблокаторы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симптоматической ортостатической гипотензии и синкопе при мочеиспускании (риск повторных синкопе)</a:t>
            </a: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Дигоксин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дозе более 125 мг/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длительно у пациентов с СКФ&lt;30мл/мин/1,73м2 (риск интоксикации, если не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контролируется уровень в плазме)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Колхицин у пациентов с СКФ &lt;10 мл/мин/1,73 м2 (повышается токсичность препарата)</a:t>
            </a:r>
          </a:p>
          <a:p>
            <a:pPr marL="0" lv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Метформин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пациентов с СКФ &lt;30 мл/мин/1,73 м2 (риск развития молочнокислого ацидоза)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0357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965" y="985720"/>
            <a:ext cx="7635250" cy="5497379"/>
          </a:xfrm>
          <a:solidFill>
            <a:schemeClr val="bg1"/>
          </a:solidFill>
        </p:spPr>
        <p:txBody>
          <a:bodyPr>
            <a:normAutofit/>
          </a:bodyPr>
          <a:lstStyle/>
          <a:p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START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a1-Адреноблокаторы при простатите, когда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простатэктомия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представляется необходимой</a:t>
            </a:r>
          </a:p>
          <a:p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Ингибиторы 5a-редуктазы при простатите, когда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простатэктомия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представляется необходимой</a:t>
            </a:r>
          </a:p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START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Вагинальные эстрогены или пессарий с эстрогеном при симптоматическом атрофическом вагините</a:t>
            </a:r>
          </a:p>
          <a:p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Ингибиторы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фосфодиэстеразы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типа при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эректильной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дисфункции</a:t>
            </a:r>
          </a:p>
        </p:txBody>
      </p:sp>
    </p:spTree>
    <p:extLst>
      <p:ext uri="{BB962C8B-B14F-4D97-AF65-F5344CB8AC3E}">
        <p14:creationId xmlns:p14="http://schemas.microsoft.com/office/powerpoint/2010/main" val="2768951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95" y="374900"/>
            <a:ext cx="8229600" cy="45811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Желудочно-кишечный тракт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965" y="1291130"/>
            <a:ext cx="8246072" cy="5872281"/>
          </a:xfrm>
          <a:solidFill>
            <a:schemeClr val="bg1"/>
          </a:solidFill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endParaRPr lang="kk-KZ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 </a:t>
            </a:r>
            <a:r>
              <a:rPr lang="ru-RU" sz="2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Дифеноксилат</a:t>
            </a:r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лоперамид</a:t>
            </a:r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кодеина фосфат для лечения диареи неустановленного генеза(риск поздней диагностики и ухудшения состояния)</a:t>
            </a:r>
            <a:endParaRPr lang="en-US" sz="2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</a:t>
            </a:r>
            <a:r>
              <a:rPr lang="en-US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Дифеноксилат</a:t>
            </a:r>
            <a:r>
              <a:rPr lang="ru-RU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лоперамид</a:t>
            </a:r>
            <a:r>
              <a:rPr lang="ru-RU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кодеина фосфат для лечения тяжелого гастроэнтерита, т.е. при наличии диареи с кровью, высокой лихорадки или тяжелой интоксикации (риск обострения или более длительного течения инфекции)</a:t>
            </a:r>
          </a:p>
          <a:p>
            <a:pPr marL="0" lvl="0" indent="0">
              <a:buNone/>
            </a:pPr>
            <a:r>
              <a:rPr lang="en-US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</a:t>
            </a:r>
            <a:r>
              <a:rPr lang="en-US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Прохлорперазин</a:t>
            </a:r>
            <a:r>
              <a:rPr lang="ru-RU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метоклопрамид при паркинсонизме (риск обострения паркинсонизма</a:t>
            </a:r>
            <a:r>
              <a:rPr lang="kk-KZ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</a:t>
            </a:r>
            <a:r>
              <a:rPr lang="en-US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Ингибиторы протонной помпы при язвенной болезни в полной терапевтической дозе более 8 недель (раннее прекращение терапии или уменьшение дозы до поддерживающей, профилактика язвенной болезни, эзофагита и ГЭРБ)</a:t>
            </a:r>
            <a:endParaRPr lang="en-US" sz="2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</a:t>
            </a:r>
            <a:r>
              <a:rPr lang="en-US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Антихолинергические спазмолитические средства при хроническом запоре (риск усиления запоров)</a:t>
            </a:r>
            <a:endParaRPr lang="en-US" sz="2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STOPP </a:t>
            </a:r>
            <a:r>
              <a:rPr lang="ru-RU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Пероральные железосодержащие препараты в дозе более 200 мг/</a:t>
            </a:r>
            <a:r>
              <a:rPr lang="ru-RU" sz="2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фумарат</a:t>
            </a:r>
            <a:r>
              <a:rPr lang="ru-RU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железа в дозе более 600 мг/</a:t>
            </a:r>
            <a:r>
              <a:rPr lang="ru-RU" sz="2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сульфат железа в дозе более 600 мг/</a:t>
            </a:r>
            <a:r>
              <a:rPr lang="ru-RU" sz="2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глюконат железа в дозе более 1800 мг/</a:t>
            </a:r>
            <a:r>
              <a:rPr lang="ru-RU" sz="2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нет доказательств улучшения всасывания железа при превышении этих доз)</a:t>
            </a:r>
            <a:endParaRPr lang="en-US" sz="2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2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START </a:t>
            </a:r>
            <a:r>
              <a:rPr lang="ru-RU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Ингибиторы протонной помпы при тяжелой </a:t>
            </a:r>
            <a:r>
              <a:rPr lang="ru-RU" sz="2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гастроэзофагеальной</a:t>
            </a:r>
            <a:r>
              <a:rPr lang="ru-RU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рефлюксной</a:t>
            </a:r>
            <a:r>
              <a:rPr lang="ru-RU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болезни и пептической стриктуре</a:t>
            </a:r>
            <a:r>
              <a:rPr lang="en-US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пищевода, требующей дилатации</a:t>
            </a:r>
          </a:p>
          <a:p>
            <a:pPr marL="0" lvl="0" indent="0">
              <a:buNone/>
            </a:pPr>
            <a:r>
              <a:rPr lang="en-US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 </a:t>
            </a:r>
            <a:r>
              <a:rPr lang="en-US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 пищевых волокон при хроническом </a:t>
            </a:r>
            <a:r>
              <a:rPr lang="ru-RU" sz="2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дивертикулезе</a:t>
            </a:r>
            <a:r>
              <a:rPr lang="ru-RU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запором</a:t>
            </a:r>
            <a:endParaRPr lang="en-US" sz="2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3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747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3065" y="374900"/>
            <a:ext cx="8229600" cy="45811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Эндокринная система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965" y="985720"/>
            <a:ext cx="8246070" cy="5497380"/>
          </a:xfr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en-US" sz="1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</a:t>
            </a:r>
            <a:r>
              <a:rPr lang="en-US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Глибенкламид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хлорпропамид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сахарном диабете 2 типа (риск гипогликемии при совместном назначении)</a:t>
            </a:r>
          </a:p>
          <a:p>
            <a:pPr marL="0" lvl="0" indent="0">
              <a:buNone/>
            </a:pPr>
            <a:r>
              <a:rPr lang="en-US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 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Бета-адреноблокаторы при сахарном диабете 2 типа и частых эпизодах гипогликемии, т.е. более 1 эпизода в месяц</a:t>
            </a:r>
            <a:r>
              <a:rPr lang="en-US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(риск маскировки гипогликемических симптомов)</a:t>
            </a:r>
            <a:endParaRPr lang="en-US" sz="1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 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Эстрогены при раке молочной железы или венозной тромбоэмболии в анамнезе (увеличение риска рецидива)</a:t>
            </a:r>
            <a:endParaRPr lang="en-US" sz="1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 </a:t>
            </a:r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Тиазолидиндионы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розиглитазон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пиоглитазон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при сердечной недостаточности (риск декомпенсации сердечной</a:t>
            </a:r>
            <a:r>
              <a:rPr lang="en-US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недостаточности)</a:t>
            </a:r>
            <a:endParaRPr lang="en-US" sz="1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  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Препараты </a:t>
            </a:r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сульфонилмочевины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длительного действия (</a:t>
            </a:r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глибенкламид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хлорпропамид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глимепирид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при сахарном</a:t>
            </a:r>
            <a:r>
              <a:rPr lang="en-US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диабете 2 типа (повышается риск длительной гипогликемии)</a:t>
            </a:r>
            <a:endParaRPr lang="en-US" sz="1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en-US" sz="1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Ингибиторы АПФ и блокаторы </a:t>
            </a:r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ангиотензиновых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рецепторов при диабетической нефропатии (протеинурия</a:t>
            </a:r>
            <a:r>
              <a:rPr lang="en-US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микроальбуминурия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&gt;30 мг/</a:t>
            </a:r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± </a:t>
            </a:r>
            <a:endParaRPr lang="en-US" sz="1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СКФ &lt;50 мл/мин/1,73 м2</a:t>
            </a:r>
          </a:p>
          <a:p>
            <a:pPr marL="0" lvl="0" indent="0">
              <a:buNone/>
            </a:pPr>
            <a:r>
              <a:rPr lang="en-US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Статины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сахарном диабете при наличии одного и более факторов сердечно-сосудистого риска</a:t>
            </a:r>
          </a:p>
          <a:p>
            <a:pPr marL="0" lvl="0" indent="0">
              <a:buNone/>
            </a:pPr>
            <a:r>
              <a:rPr lang="en-US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Метформин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сахарном диабете 2 типа ± метаболическом синдроме (при отсутствии сниженной почечной</a:t>
            </a:r>
            <a:r>
              <a:rPr lang="en-US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– СКФ&lt;50 мл/мин/1,73 м2)</a:t>
            </a:r>
            <a:endParaRPr lang="ru-RU" sz="17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6454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0360" y="374900"/>
            <a:ext cx="8229600" cy="45811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Сердечно-сосудистая система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964" y="985720"/>
            <a:ext cx="8398775" cy="5497379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endParaRPr lang="kk-KZ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Дигоксин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дозе более 125 мг/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длительно у пациентов со сниженной почечной функцией –СКФ&lt;50 мл/мин/1,73 м2 (увеличение риска интоксикации препаратом)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Тиазидные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диуретики у пациентов с подагрой в анамнезе (могут привести к обострению подагры)</a:t>
            </a: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Петлевые диуретики для лечения артериальной гипертонии при сопутствующем недержании мочи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(могут усилить недержание)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Ингибиторы АПФ или блокаторы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ангиотензиновых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рецепторов у пациентов с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гиперкалиемией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STOPP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Бета-адреноблокаторы в комбинации с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верапамилом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(риск развития сердечной блокады)</a:t>
            </a:r>
          </a:p>
          <a:p>
            <a:pPr marL="0" lvl="0" indent="0"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STOPP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Некардиоселективные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b-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адреноблокаторы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ХОБЛ (риск развития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бронхоспазма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Блокаторы кальциевых каналов при хроническом запоре (могут усилить запор)</a:t>
            </a:r>
          </a:p>
        </p:txBody>
      </p:sp>
    </p:spTree>
    <p:extLst>
      <p:ext uri="{BB962C8B-B14F-4D97-AF65-F5344CB8AC3E}">
        <p14:creationId xmlns:p14="http://schemas.microsoft.com/office/powerpoint/2010/main" val="3138673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965" y="985720"/>
            <a:ext cx="8551480" cy="5497379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endParaRPr lang="kk-KZ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Варфарин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фибрилляции предсердий</a:t>
            </a: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Ацетилсалициловая кислота при хронической фибрилляции предсердий, если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варфарин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противопоказан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START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Клопидогрел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пациентов с ишемическим инсультом или заболеванием периферических сосудов в анамнезе</a:t>
            </a: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Антигипертензивная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терапия при систолическом АД более 160 мм рт. ст.</a:t>
            </a: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Статины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поражении коронарных, мозговых или периферических артерий в анамнезе при ожидаемой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продолжительности жизни более 5 лет</a:t>
            </a: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Ингибиторы АПФ при хронической сердечной недостаточности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Ингибиторы АПФ после острого инфаркта миокарда</a:t>
            </a: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Бета-адреноблокаторы при стабильной стенокардии</a:t>
            </a:r>
          </a:p>
          <a:p>
            <a:pPr lvl="0"/>
            <a:endParaRPr lang="ru-RU" sz="1800" dirty="0">
              <a:solidFill>
                <a:prstClr val="black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7899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0360" y="374900"/>
            <a:ext cx="8229600" cy="45811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Центральная нервная система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964" y="985720"/>
            <a:ext cx="8398776" cy="5650085"/>
          </a:xfr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en-US" sz="1800" dirty="0">
                <a:solidFill>
                  <a:prstClr val="black"/>
                </a:solidFill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Трициклические антидепрессанты при деменции (риск ухудшения когнитивной функции)</a:t>
            </a: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STOPP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Трициклические антидепрессанты при глаукоме (могут ухудшить глаукому)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Бензодиазепины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прием в течение длительного времени (более 1 месяца) длительно действующих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бензодиазепинов,таких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как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хлордиазепоксид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флуразепам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нитразепам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бензодиазепинов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длительнодействующими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метаболитами,таких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как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диазепам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(риск развития длительной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седации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дезориентации, нарушения равновесия, падений)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Антипсихотические средства длительно при паркинсонизме (могут ухудшить экстрапирамидные симптомы)</a:t>
            </a: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Длительное применение опиатов у пациентов с повторяющимися падениями (риск развития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сонливости,постуральной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гипотензии, головокружений)</a:t>
            </a: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Длительное применение (более 1 недели) блокаторов Н1-гистаминовых рецепторов первого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поколения,таких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как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хлорфенамин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прометазин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(риск развития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седации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антихолинергических побочных эффектов)</a:t>
            </a: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сильнодействующих опиатов для терапии первой линии при умеренной боли</a:t>
            </a:r>
          </a:p>
        </p:txBody>
      </p:sp>
    </p:spTree>
    <p:extLst>
      <p:ext uri="{BB962C8B-B14F-4D97-AF65-F5344CB8AC3E}">
        <p14:creationId xmlns:p14="http://schemas.microsoft.com/office/powerpoint/2010/main" val="3099535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964" y="985720"/>
            <a:ext cx="8398776" cy="5497379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Леводопа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болезни Паркинсона с явными функциональными нарушениями и инвалидностью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Антидепрессанты при среднетяжелом депрессивном синдроме, продолжающегося ≥3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Ингибиторы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ацетилхолинэстеразы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донепезил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ривастигмин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галантамин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для лечения легкой и среднетяжелой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болезни Альцгеймера и деменции при болезни телец Леви (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ривастигмин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Селективные ингибиторы обратного захвата серотонина (или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прегабалин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когда первые противопоказаны)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выраженной тревоге у пациентов, способных к самообслуживанию</a:t>
            </a:r>
          </a:p>
          <a:p>
            <a:pPr marL="0" lvl="0" indent="0"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START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Агонисты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дофаминовых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рецепторов при синдроме беспокойных ног, когда исключены дефицит железа и тяжелая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почечная недостаточность</a:t>
            </a:r>
          </a:p>
          <a:p>
            <a:pPr marL="0" lvl="0" indent="0"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START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Мемантин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среднетяжелой болезни Альцгеймера</a:t>
            </a: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Мощные опиаты при умеренной боли, когда парацетамол, НПВП или менее активные опиаты неэффективны</a:t>
            </a: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Слабительные средства у пациентов, которые регулярно принимают опиаты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8882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5770" y="374900"/>
            <a:ext cx="8229600" cy="45811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Дыхательная система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964" y="985720"/>
            <a:ext cx="8398775" cy="5497379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endParaRPr lang="kk-KZ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Теофиллин для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монотерапии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ХОБЛ (существует более безопасная и эффективная альтернатива, риск нежелательных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лекарственных реакций из-за узкого терапевтического индекса)</a:t>
            </a: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Ингаляционный прием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ипратропиума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бромида при глаукоме (может вызвать обострение глаукомы)</a:t>
            </a:r>
          </a:p>
          <a:p>
            <a:pPr marL="0" lvl="0" indent="0"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STOPP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Блокаторы Н1-гистаминовых рецепторов первого поколения (обладают седативным эффектом, могут ухудшить чувствительность). Прекратить прием, если у пациента отмечались падения в течение последних трех месяцев</a:t>
            </a: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Антихолинергические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бронходилататоры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(например,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ипратропий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тиотропий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при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узкоугольной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глаукоме (могут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ухудшить глаукому) и обструкции мочевого пузыря (могут вызвать задержку мочи)</a:t>
            </a:r>
          </a:p>
          <a:p>
            <a:pPr marL="0" lvl="0" indent="0"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STOPP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Неселективные b-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адреноблокаторы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(пероральные или местные при глаукоме) при бронхиальной астме в анамнезе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(повышенный риск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бронхоспазм</a:t>
            </a:r>
            <a:r>
              <a:rPr lang="ru-RU" sz="1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Бензодиазепины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острой или хронической дыхательной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ностаточности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т.е. рО2&lt;8,0кПа ± рСО2&gt;6,5 кПа(риск нарастания дыхательной недостаточности)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1830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965" y="985720"/>
            <a:ext cx="8551480" cy="5497379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endParaRPr lang="kk-KZ" sz="2000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kk-KZ" sz="2000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Регулярный прием ингаляционных b2-адреномиметиков и антихолинергических препаратов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бронхиальной астме или ХОБЛ легкой и средней степени тяжести</a:t>
            </a:r>
          </a:p>
          <a:p>
            <a:pPr marL="0" lvl="0" indent="0"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START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 пациентов с ХОБЛ легкой и средней степени тяжести один раз в год и ХОБЛ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тяжелой и очень тяжелой степени (ОФВ1&lt;50%) как минимум два раза в год</a:t>
            </a: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Регулярный прием ингаляционных кортикостероидов при средне-тяжелой бронхиальной астме или ХОБЛ, когда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ОФВ1 &lt;50% от должного и повторяются обострения, требующие лечения пероральными кортикостероидами</a:t>
            </a: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Домашняя непрерывная оксигенотерапия при хронической гипоксемии (рО2&lt;8,0 кПа или SaO2&lt;89%)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09626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366</TotalTime>
  <Words>1789</Words>
  <Application>Microsoft Office PowerPoint</Application>
  <PresentationFormat>Экран (4:3)</PresentationFormat>
  <Paragraphs>112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Constantia</vt:lpstr>
      <vt:lpstr>Impact</vt:lpstr>
      <vt:lpstr>Times New Roman</vt:lpstr>
      <vt:lpstr>Главное мероприятие</vt:lpstr>
      <vt:lpstr>STOPP/START  критерийлері</vt:lpstr>
      <vt:lpstr>Презентация PowerPoint</vt:lpstr>
      <vt:lpstr>Презентация PowerPoint</vt:lpstr>
      <vt:lpstr>Презентация PowerPoint</vt:lpstr>
      <vt:lpstr>Костно-мышечная система</vt:lpstr>
      <vt:lpstr>Презентация PowerPoint</vt:lpstr>
      <vt:lpstr>Мочеполовая система</vt:lpstr>
      <vt:lpstr>Презентация PowerPoint</vt:lpstr>
      <vt:lpstr>Желудочно-кишечный тракт</vt:lpstr>
      <vt:lpstr>Эндокринная система</vt:lpstr>
      <vt:lpstr>Сердечно-сосудистая система</vt:lpstr>
      <vt:lpstr>Презентация PowerPoint</vt:lpstr>
      <vt:lpstr>Центральная нервная система</vt:lpstr>
      <vt:lpstr>Презентация PowerPoint</vt:lpstr>
      <vt:lpstr>Дыхательная система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4</cp:lastModifiedBy>
  <cp:revision>54</cp:revision>
  <dcterms:created xsi:type="dcterms:W3CDTF">2013-08-21T19:17:07Z</dcterms:created>
  <dcterms:modified xsi:type="dcterms:W3CDTF">2021-12-23T03:35:06Z</dcterms:modified>
</cp:coreProperties>
</file>