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58" r:id="rId3"/>
    <p:sldId id="259" r:id="rId4"/>
    <p:sldId id="260" r:id="rId5"/>
    <p:sldId id="261" r:id="rId6"/>
    <p:sldId id="262" r:id="rId7"/>
    <p:sldId id="263" r:id="rId8"/>
    <p:sldId id="264" r:id="rId9"/>
    <p:sldId id="285"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6"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7C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4" d="100"/>
          <a:sy n="44" d="100"/>
        </p:scale>
        <p:origin x="22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321A2-DC85-4599-8438-BCAB4B108A83}" type="datetimeFigureOut">
              <a:rPr lang="ru-RU" smtClean="0"/>
              <a:t>02.05.2020</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DE214-626F-425A-B0D6-07EC427FF3E4}" type="slidenum">
              <a:rPr lang="ru-RU" smtClean="0"/>
              <a:t>‹#›</a:t>
            </a:fld>
            <a:endParaRPr lang="ru-RU" dirty="0"/>
          </a:p>
        </p:txBody>
      </p:sp>
    </p:spTree>
    <p:extLst>
      <p:ext uri="{BB962C8B-B14F-4D97-AF65-F5344CB8AC3E}">
        <p14:creationId xmlns:p14="http://schemas.microsoft.com/office/powerpoint/2010/main" val="511850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25DE214-626F-425A-B0D6-07EC427FF3E4}" type="slidenum">
              <a:rPr lang="ru-RU" smtClean="0"/>
              <a:t>17</a:t>
            </a:fld>
            <a:endParaRPr lang="ru-RU" dirty="0"/>
          </a:p>
        </p:txBody>
      </p:sp>
    </p:spTree>
    <p:extLst>
      <p:ext uri="{BB962C8B-B14F-4D97-AF65-F5344CB8AC3E}">
        <p14:creationId xmlns:p14="http://schemas.microsoft.com/office/powerpoint/2010/main" val="117009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B2E25E47-20BF-4531-B564-129FE3BD36A8}" type="datetimeFigureOut">
              <a:rPr lang="ru-RU" smtClean="0"/>
              <a:t>01.05.2020</a:t>
            </a:fld>
            <a:endParaRPr lang="ru-RU"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ru-RU"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90ED5D4E-8E18-498C-8391-79A559F06A03}" type="slidenum">
              <a:rPr lang="ru-RU" smtClean="0"/>
              <a:t>‹#›</a:t>
            </a:fld>
            <a:endParaRPr lang="ru-RU"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37166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1345973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2558412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1600639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2438171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362333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1101211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356678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290498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2492624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838277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75979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578523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466836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1523450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2494743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E25E47-20BF-4531-B564-129FE3BD36A8}" type="datetimeFigureOut">
              <a:rPr lang="ru-RU" smtClean="0"/>
              <a:t>01.05.2020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0ED5D4E-8E18-498C-8391-79A559F06A03}" type="slidenum">
              <a:rPr lang="ru-RU" smtClean="0"/>
              <a:t>‹#›</a:t>
            </a:fld>
            <a:endParaRPr lang="ru-RU" dirty="0"/>
          </a:p>
        </p:txBody>
      </p:sp>
    </p:spTree>
    <p:extLst>
      <p:ext uri="{BB962C8B-B14F-4D97-AF65-F5344CB8AC3E}">
        <p14:creationId xmlns:p14="http://schemas.microsoft.com/office/powerpoint/2010/main" val="2563405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B2E25E47-20BF-4531-B564-129FE3BD36A8}" type="datetimeFigureOut">
              <a:rPr lang="ru-RU" smtClean="0"/>
              <a:t>01.05.2020</a:t>
            </a:fld>
            <a:endParaRPr lang="ru-RU"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ru-RU"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90ED5D4E-8E18-498C-8391-79A559F06A03}" type="slidenum">
              <a:rPr lang="ru-RU" smtClean="0"/>
              <a:t>‹#›</a:t>
            </a:fld>
            <a:endParaRPr lang="ru-RU" dirty="0"/>
          </a:p>
        </p:txBody>
      </p:sp>
    </p:spTree>
    <p:extLst>
      <p:ext uri="{BB962C8B-B14F-4D97-AF65-F5344CB8AC3E}">
        <p14:creationId xmlns:p14="http://schemas.microsoft.com/office/powerpoint/2010/main" val="286205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8344" y="311727"/>
            <a:ext cx="10493828" cy="1371600"/>
          </a:xfrm>
        </p:spPr>
        <p:txBody>
          <a:bodyPr>
            <a:noAutofit/>
          </a:bodyPr>
          <a:lstStyle/>
          <a:p>
            <a:pPr algn="ctr"/>
            <a:r>
              <a:rPr lang="ru-RU" sz="4000" b="1" cap="none" dirty="0" smtClean="0">
                <a:solidFill>
                  <a:srgbClr val="002060"/>
                </a:solidFill>
                <a:latin typeface="Arial Narrow" panose="020B0606020202030204" pitchFamily="34" charset="0"/>
              </a:rPr>
              <a:t>КГКП «Дворец развития и творчества детей и молодёжи» акимата города Рудного</a:t>
            </a:r>
            <a:endParaRPr lang="ru-RU" sz="4000" b="1" cap="none" dirty="0">
              <a:solidFill>
                <a:srgbClr val="002060"/>
              </a:solidFill>
              <a:latin typeface="Arial Narrow" panose="020B0606020202030204" pitchFamily="34" charset="0"/>
            </a:endParaRPr>
          </a:p>
        </p:txBody>
      </p:sp>
      <p:sp>
        <p:nvSpPr>
          <p:cNvPr id="3" name="Подзаголовок 2"/>
          <p:cNvSpPr>
            <a:spLocks noGrp="1"/>
          </p:cNvSpPr>
          <p:nvPr>
            <p:ph type="subTitle" idx="1"/>
          </p:nvPr>
        </p:nvSpPr>
        <p:spPr>
          <a:xfrm>
            <a:off x="4785192" y="2220686"/>
            <a:ext cx="6056981" cy="3826823"/>
          </a:xfrm>
        </p:spPr>
        <p:txBody>
          <a:bodyPr>
            <a:noAutofit/>
          </a:bodyPr>
          <a:lstStyle/>
          <a:p>
            <a:r>
              <a:rPr lang="ru-RU" sz="4000" b="1" dirty="0" smtClean="0">
                <a:solidFill>
                  <a:srgbClr val="C00000"/>
                </a:solidFill>
                <a:latin typeface="Arial Black" panose="020B0A04020102020204" pitchFamily="34" charset="0"/>
              </a:rPr>
              <a:t>ВОЕННО-ПАТРИОТИЧЕСКОЕ ОБЪЕДИНЕНИЕ </a:t>
            </a:r>
            <a:r>
              <a:rPr lang="ru-RU" sz="4000" b="1" dirty="0" smtClean="0">
                <a:solidFill>
                  <a:srgbClr val="00B0F0"/>
                </a:solidFill>
                <a:latin typeface="Arial Black" panose="020B0A04020102020204" pitchFamily="34" charset="0"/>
              </a:rPr>
              <a:t>«оКЕАН»</a:t>
            </a:r>
            <a:endParaRPr lang="ru-RU" sz="4000" b="1" dirty="0">
              <a:solidFill>
                <a:srgbClr val="00B0F0"/>
              </a:solidFill>
              <a:latin typeface="Arial Black" panose="020B0A04020102020204" pitchFamily="34"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44" y="1288473"/>
            <a:ext cx="4436848" cy="5569527"/>
          </a:xfrm>
          <a:prstGeom prst="rect">
            <a:avLst/>
          </a:prstGeom>
        </p:spPr>
      </p:pic>
    </p:spTree>
    <p:extLst>
      <p:ext uri="{BB962C8B-B14F-4D97-AF65-F5344CB8AC3E}">
        <p14:creationId xmlns:p14="http://schemas.microsoft.com/office/powerpoint/2010/main" val="3959451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9086" y="394855"/>
            <a:ext cx="10297885" cy="1288472"/>
          </a:xfrm>
        </p:spPr>
        <p:txBody>
          <a:bodyPr>
            <a:normAutofit/>
          </a:bodyPr>
          <a:lstStyle/>
          <a:p>
            <a:pPr algn="ctr"/>
            <a:r>
              <a:rPr lang="ru-RU" sz="4000" b="1" cap="none" dirty="0" smtClean="0">
                <a:solidFill>
                  <a:srgbClr val="C00000"/>
                </a:solidFill>
                <a:latin typeface="Arial" panose="020B0604020202020204" pitchFamily="34" charset="0"/>
                <a:cs typeface="Arial" panose="020B0604020202020204" pitchFamily="34" charset="0"/>
              </a:rPr>
              <a:t>Руководитель ВПО «Океан» </a:t>
            </a:r>
            <a:br>
              <a:rPr lang="ru-RU" sz="4000" b="1" cap="none" dirty="0" smtClean="0">
                <a:solidFill>
                  <a:srgbClr val="C00000"/>
                </a:solidFill>
                <a:latin typeface="Arial" panose="020B0604020202020204" pitchFamily="34" charset="0"/>
                <a:cs typeface="Arial" panose="020B0604020202020204" pitchFamily="34" charset="0"/>
              </a:rPr>
            </a:br>
            <a:r>
              <a:rPr lang="ru-RU" sz="4000" b="1" i="1" cap="none" dirty="0" smtClean="0">
                <a:solidFill>
                  <a:srgbClr val="C00000"/>
                </a:solidFill>
                <a:latin typeface="Arial" panose="020B0604020202020204" pitchFamily="34" charset="0"/>
                <a:cs typeface="Arial" panose="020B0604020202020204" pitchFamily="34" charset="0"/>
              </a:rPr>
              <a:t>ИСАЕВА </a:t>
            </a:r>
            <a:r>
              <a:rPr lang="ru-RU" sz="4000" b="1" i="1" cap="none" dirty="0">
                <a:solidFill>
                  <a:srgbClr val="C00000"/>
                </a:solidFill>
                <a:latin typeface="Arial" panose="020B0604020202020204" pitchFamily="34" charset="0"/>
                <a:cs typeface="Arial" panose="020B0604020202020204" pitchFamily="34" charset="0"/>
              </a:rPr>
              <a:t>Т</a:t>
            </a:r>
            <a:r>
              <a:rPr lang="ru-RU" sz="4000" b="1" i="1" cap="none" dirty="0" smtClean="0">
                <a:solidFill>
                  <a:srgbClr val="C00000"/>
                </a:solidFill>
                <a:latin typeface="Arial" panose="020B0604020202020204" pitchFamily="34" charset="0"/>
                <a:cs typeface="Arial" panose="020B0604020202020204" pitchFamily="34" charset="0"/>
              </a:rPr>
              <a:t>атьяна </a:t>
            </a:r>
            <a:r>
              <a:rPr lang="ru-RU" sz="4000" b="1" i="1" cap="none" dirty="0">
                <a:solidFill>
                  <a:srgbClr val="C00000"/>
                </a:solidFill>
                <a:latin typeface="Arial" panose="020B0604020202020204" pitchFamily="34" charset="0"/>
                <a:cs typeface="Arial" panose="020B0604020202020204" pitchFamily="34" charset="0"/>
              </a:rPr>
              <a:t>Я</a:t>
            </a:r>
            <a:r>
              <a:rPr lang="ru-RU" sz="4000" b="1" i="1" cap="none" dirty="0" smtClean="0">
                <a:solidFill>
                  <a:srgbClr val="C00000"/>
                </a:solidFill>
                <a:latin typeface="Arial" panose="020B0604020202020204" pitchFamily="34" charset="0"/>
                <a:cs typeface="Arial" panose="020B0604020202020204" pitchFamily="34" charset="0"/>
              </a:rPr>
              <a:t>ковлевна</a:t>
            </a:r>
            <a:endParaRPr lang="ru-RU" sz="4000" b="1" i="1" cap="none" dirty="0">
              <a:solidFill>
                <a:srgbClr val="C00000"/>
              </a:solidFill>
              <a:latin typeface="Arial" panose="020B0604020202020204" pitchFamily="34" charset="0"/>
              <a:cs typeface="Arial" panose="020B0604020202020204" pitchFamily="34" charset="0"/>
            </a:endParaRPr>
          </a:p>
        </p:txBody>
      </p:sp>
      <p:sp>
        <p:nvSpPr>
          <p:cNvPr id="3" name="Текст 2"/>
          <p:cNvSpPr>
            <a:spLocks noGrp="1"/>
          </p:cNvSpPr>
          <p:nvPr>
            <p:ph type="body" idx="1"/>
          </p:nvPr>
        </p:nvSpPr>
        <p:spPr>
          <a:xfrm>
            <a:off x="1141410" y="2265217"/>
            <a:ext cx="10247025" cy="4073237"/>
          </a:xfrm>
        </p:spPr>
        <p:txBody>
          <a:bodyPr>
            <a:normAutofit/>
          </a:bodyPr>
          <a:lstStyle/>
          <a:p>
            <a:pPr algn="ctr"/>
            <a:r>
              <a:rPr lang="ru-RU" sz="5400" b="1" dirty="0" smtClean="0">
                <a:solidFill>
                  <a:schemeClr val="accent3">
                    <a:lumMod val="50000"/>
                  </a:schemeClr>
                </a:solidFill>
                <a:latin typeface="Arial Black" panose="020B0A04020102020204" pitchFamily="34" charset="0"/>
              </a:rPr>
              <a:t>Строевая </a:t>
            </a:r>
          </a:p>
          <a:p>
            <a:pPr algn="ctr"/>
            <a:r>
              <a:rPr lang="ru-RU" sz="5400" b="1" dirty="0" smtClean="0">
                <a:solidFill>
                  <a:schemeClr val="accent3">
                    <a:lumMod val="50000"/>
                  </a:schemeClr>
                </a:solidFill>
                <a:latin typeface="Arial Black" panose="020B0A04020102020204" pitchFamily="34" charset="0"/>
              </a:rPr>
              <a:t>подготовка</a:t>
            </a:r>
            <a:endParaRPr lang="ru-RU" sz="5400" b="1" dirty="0" smtClean="0">
              <a:solidFill>
                <a:schemeClr val="accent3">
                  <a:lumMod val="50000"/>
                </a:schemeClr>
              </a:solidFill>
              <a:latin typeface="Arial Black" panose="020B0A04020102020204" pitchFamily="34" charset="0"/>
            </a:endParaRPr>
          </a:p>
          <a:p>
            <a:pPr algn="ctr"/>
            <a:r>
              <a:rPr lang="ru-RU" sz="3200" b="1" i="1" dirty="0" smtClean="0">
                <a:solidFill>
                  <a:schemeClr val="accent4">
                    <a:lumMod val="50000"/>
                  </a:schemeClr>
                </a:solidFill>
                <a:latin typeface="Arial" panose="020B0604020202020204" pitchFamily="34" charset="0"/>
                <a:cs typeface="Arial" panose="020B0604020202020204" pitchFamily="34" charset="0"/>
              </a:rPr>
              <a:t>Для группы </a:t>
            </a:r>
            <a:r>
              <a:rPr lang="ru-RU" sz="3200" b="1" i="1" dirty="0" smtClean="0">
                <a:solidFill>
                  <a:schemeClr val="accent4">
                    <a:lumMod val="50000"/>
                  </a:schemeClr>
                </a:solidFill>
                <a:latin typeface="Arial" panose="020B0604020202020204" pitchFamily="34" charset="0"/>
                <a:cs typeface="Arial" panose="020B0604020202020204" pitchFamily="34" charset="0"/>
              </a:rPr>
              <a:t>2-го </a:t>
            </a:r>
            <a:r>
              <a:rPr lang="ru-RU" sz="3200" b="1" i="1" dirty="0" smtClean="0">
                <a:solidFill>
                  <a:schemeClr val="accent4">
                    <a:lumMod val="50000"/>
                  </a:schemeClr>
                </a:solidFill>
                <a:latin typeface="Arial" panose="020B0604020202020204" pitchFamily="34" charset="0"/>
                <a:cs typeface="Arial" panose="020B0604020202020204" pitchFamily="34" charset="0"/>
              </a:rPr>
              <a:t>года обучения</a:t>
            </a:r>
            <a:endParaRPr lang="ru-RU" sz="3200" b="1" i="1" dirty="0">
              <a:solidFill>
                <a:schemeClr val="accent4">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9591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0971" y="685801"/>
            <a:ext cx="9839537" cy="1382486"/>
          </a:xfrm>
        </p:spPr>
        <p:txBody>
          <a:bodyPr>
            <a:normAutofit/>
          </a:bodyPr>
          <a:lstStyle/>
          <a:p>
            <a:r>
              <a:rPr lang="ru-RU" sz="6600" b="1" dirty="0" smtClean="0">
                <a:latin typeface="Arial Black" panose="020B0A04020102020204" pitchFamily="34" charset="0"/>
              </a:rPr>
              <a:t>Тема:</a:t>
            </a:r>
            <a:endParaRPr lang="ru-RU" sz="6600" b="1" dirty="0">
              <a:latin typeface="Arial Black" panose="020B0A04020102020204" pitchFamily="34" charset="0"/>
            </a:endParaRPr>
          </a:p>
        </p:txBody>
      </p:sp>
      <p:sp>
        <p:nvSpPr>
          <p:cNvPr id="3" name="Текст 2"/>
          <p:cNvSpPr>
            <a:spLocks noGrp="1"/>
          </p:cNvSpPr>
          <p:nvPr>
            <p:ph type="body" idx="1"/>
          </p:nvPr>
        </p:nvSpPr>
        <p:spPr>
          <a:xfrm>
            <a:off x="1240971" y="2068287"/>
            <a:ext cx="9839537" cy="3313594"/>
          </a:xfrm>
        </p:spPr>
        <p:txBody>
          <a:bodyPr>
            <a:normAutofit/>
          </a:bodyPr>
          <a:lstStyle/>
          <a:p>
            <a:r>
              <a:rPr lang="ru-RU" sz="7200" b="1" i="1" dirty="0" smtClean="0">
                <a:solidFill>
                  <a:schemeClr val="accent3">
                    <a:lumMod val="50000"/>
                  </a:schemeClr>
                </a:solidFill>
              </a:rPr>
              <a:t>Строй </a:t>
            </a:r>
          </a:p>
          <a:p>
            <a:r>
              <a:rPr lang="ru-RU" sz="7200" b="1" i="1" dirty="0" smtClean="0">
                <a:solidFill>
                  <a:schemeClr val="accent3">
                    <a:lumMod val="50000"/>
                  </a:schemeClr>
                </a:solidFill>
              </a:rPr>
              <a:t>и управление им</a:t>
            </a:r>
            <a:endParaRPr lang="ru-RU" sz="7200" b="1" i="1" dirty="0">
              <a:solidFill>
                <a:schemeClr val="accent3">
                  <a:lumMod val="50000"/>
                </a:schemeClr>
              </a:solidFill>
            </a:endParaRPr>
          </a:p>
        </p:txBody>
      </p:sp>
    </p:spTree>
    <p:extLst>
      <p:ext uri="{BB962C8B-B14F-4D97-AF65-F5344CB8AC3E}">
        <p14:creationId xmlns:p14="http://schemas.microsoft.com/office/powerpoint/2010/main" val="8416802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113" y="685800"/>
            <a:ext cx="9950569" cy="5497286"/>
          </a:xfrm>
        </p:spPr>
        <p:txBody>
          <a:bodyPr>
            <a:normAutofit fontScale="90000"/>
          </a:bodyPr>
          <a:lstStyle/>
          <a:p>
            <a:r>
              <a:rPr lang="ru-RU" i="1" u="sng" dirty="0"/>
              <a:t>ЦЕЛЬ:</a:t>
            </a:r>
            <a:r>
              <a:rPr lang="ru-RU" dirty="0"/>
              <a:t> </a:t>
            </a:r>
            <a:r>
              <a:rPr lang="ru-RU" dirty="0" smtClean="0"/>
              <a:t/>
            </a:r>
            <a:br>
              <a:rPr lang="ru-RU" dirty="0" smtClean="0"/>
            </a:br>
            <a:r>
              <a:rPr lang="ru-RU" sz="4400" b="1" cap="none" dirty="0" smtClean="0">
                <a:solidFill>
                  <a:schemeClr val="accent3">
                    <a:lumMod val="50000"/>
                  </a:schemeClr>
                </a:solidFill>
                <a:latin typeface="Arial Narrow" panose="020B0606020202030204" pitchFamily="34" charset="0"/>
              </a:rPr>
              <a:t>Изучить общие положения строевого устава ВС РК и научиться выполнять обязанности военнослужащего перед построением и в строю. Воспитывать дисциплинированность и ответственность за выполнение команд и приказов. </a:t>
            </a:r>
            <a:r>
              <a:rPr lang="ru-RU" sz="4900" b="1" cap="none" dirty="0" smtClean="0">
                <a:solidFill>
                  <a:schemeClr val="accent3">
                    <a:lumMod val="50000"/>
                  </a:schemeClr>
                </a:solidFill>
                <a:latin typeface="Arial Narrow" panose="020B0606020202030204" pitchFamily="34" charset="0"/>
              </a:rPr>
              <a:t/>
            </a:r>
            <a:br>
              <a:rPr lang="ru-RU" sz="4900" b="1" cap="none" dirty="0" smtClean="0">
                <a:solidFill>
                  <a:schemeClr val="accent3">
                    <a:lumMod val="50000"/>
                  </a:schemeClr>
                </a:solidFill>
                <a:latin typeface="Arial Narrow" panose="020B0606020202030204" pitchFamily="34" charset="0"/>
              </a:rPr>
            </a:br>
            <a:endParaRPr lang="ru-RU" sz="4900" b="1" dirty="0">
              <a:solidFill>
                <a:schemeClr val="accent3">
                  <a:lumMod val="50000"/>
                </a:schemeClr>
              </a:solidFill>
              <a:latin typeface="Arial Narrow" panose="020B0606020202030204" pitchFamily="34" charset="0"/>
            </a:endParaRPr>
          </a:p>
        </p:txBody>
      </p:sp>
    </p:spTree>
    <p:extLst>
      <p:ext uri="{BB962C8B-B14F-4D97-AF65-F5344CB8AC3E}">
        <p14:creationId xmlns:p14="http://schemas.microsoft.com/office/powerpoint/2010/main" val="4217763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7943" y="685800"/>
            <a:ext cx="10124740" cy="5344886"/>
          </a:xfrm>
        </p:spPr>
        <p:txBody>
          <a:bodyPr>
            <a:noAutofit/>
          </a:bodyPr>
          <a:lstStyle/>
          <a:p>
            <a:pPr>
              <a:lnSpc>
                <a:spcPct val="100000"/>
              </a:lnSpc>
            </a:pPr>
            <a:r>
              <a:rPr lang="ru-RU" sz="3600" dirty="0"/>
              <a:t>Строевая подготовка </a:t>
            </a:r>
            <a:r>
              <a:rPr lang="ru-RU" sz="3600" dirty="0">
                <a:solidFill>
                  <a:schemeClr val="accent3">
                    <a:lumMod val="50000"/>
                  </a:schemeClr>
                </a:solidFill>
              </a:rPr>
              <a:t>– один из важнейших предметов воинского обучения и воспитания. Она предполагает выработку у военнослужащих строевой выправки, подтянутости, аккуратности, дисциплинированности, умелого и быстрого выполнения одиночных строевых приемов и слаженных действий в составе подразделения. </a:t>
            </a:r>
            <a:br>
              <a:rPr lang="ru-RU" sz="3600" dirty="0">
                <a:solidFill>
                  <a:schemeClr val="accent3">
                    <a:lumMod val="50000"/>
                  </a:schemeClr>
                </a:solidFill>
              </a:rPr>
            </a:br>
            <a:endParaRPr lang="ru-RU" sz="3600" dirty="0">
              <a:solidFill>
                <a:schemeClr val="accent3">
                  <a:lumMod val="50000"/>
                </a:schemeClr>
              </a:solidFill>
            </a:endParaRPr>
          </a:p>
        </p:txBody>
      </p:sp>
    </p:spTree>
    <p:extLst>
      <p:ext uri="{BB962C8B-B14F-4D97-AF65-F5344CB8AC3E}">
        <p14:creationId xmlns:p14="http://schemas.microsoft.com/office/powerpoint/2010/main" val="1748942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1"/>
            <a:ext cx="10394707" cy="881742"/>
          </a:xfrm>
        </p:spPr>
        <p:txBody>
          <a:bodyPr/>
          <a:lstStyle/>
          <a:p>
            <a:pPr algn="ctr"/>
            <a:r>
              <a:rPr lang="ru-RU" b="1" dirty="0"/>
              <a:t>Строй и </a:t>
            </a:r>
            <a:r>
              <a:rPr lang="ru-RU" b="1" dirty="0" smtClean="0"/>
              <a:t>элементы</a:t>
            </a:r>
            <a:endParaRPr lang="ru-RU" dirty="0"/>
          </a:p>
        </p:txBody>
      </p:sp>
      <p:sp>
        <p:nvSpPr>
          <p:cNvPr id="3" name="Текст 2"/>
          <p:cNvSpPr>
            <a:spLocks noGrp="1"/>
          </p:cNvSpPr>
          <p:nvPr>
            <p:ph type="body" idx="1"/>
          </p:nvPr>
        </p:nvSpPr>
        <p:spPr>
          <a:xfrm>
            <a:off x="1153886" y="1763486"/>
            <a:ext cx="9926622" cy="4005943"/>
          </a:xfrm>
        </p:spPr>
        <p:txBody>
          <a:bodyPr>
            <a:noAutofit/>
          </a:bodyPr>
          <a:lstStyle/>
          <a:p>
            <a:r>
              <a:rPr lang="ru-RU" sz="3000" b="1" dirty="0">
                <a:solidFill>
                  <a:schemeClr val="accent3">
                    <a:lumMod val="50000"/>
                  </a:schemeClr>
                </a:solidFill>
              </a:rPr>
              <a:t>Строй</a:t>
            </a:r>
            <a:r>
              <a:rPr lang="ru-RU" sz="3000" b="1" dirty="0"/>
              <a:t> </a:t>
            </a:r>
            <a:r>
              <a:rPr lang="ru-RU" sz="3000" dirty="0">
                <a:solidFill>
                  <a:schemeClr val="accent3">
                    <a:lumMod val="75000"/>
                  </a:schemeClr>
                </a:solidFill>
              </a:rPr>
              <a:t>- установленное уставом размещение военнослужащих, подразделений и частей для их совместных действий в пешем порядке и на машинах</a:t>
            </a:r>
            <a:r>
              <a:rPr lang="ru-RU" sz="3000" dirty="0" smtClean="0">
                <a:solidFill>
                  <a:schemeClr val="accent3">
                    <a:lumMod val="75000"/>
                  </a:schemeClr>
                </a:solidFill>
              </a:rPr>
              <a:t>.</a:t>
            </a:r>
            <a:endParaRPr lang="ru-RU" sz="3000" dirty="0">
              <a:solidFill>
                <a:schemeClr val="accent3">
                  <a:lumMod val="75000"/>
                </a:schemeClr>
              </a:solidFill>
            </a:endParaRPr>
          </a:p>
          <a:p>
            <a:r>
              <a:rPr lang="ru-RU" sz="3000" b="1" dirty="0">
                <a:solidFill>
                  <a:schemeClr val="accent3">
                    <a:lumMod val="50000"/>
                  </a:schemeClr>
                </a:solidFill>
              </a:rPr>
              <a:t>Шеренга</a:t>
            </a:r>
            <a:r>
              <a:rPr lang="ru-RU" sz="3000" b="1" dirty="0"/>
              <a:t> </a:t>
            </a:r>
            <a:r>
              <a:rPr lang="ru-RU" sz="3000" dirty="0">
                <a:solidFill>
                  <a:schemeClr val="accent3">
                    <a:lumMod val="75000"/>
                  </a:schemeClr>
                </a:solidFill>
              </a:rPr>
              <a:t>- строй, в котором военнослужащие размещены один возле другого на одной линии на установленных интервалах.</a:t>
            </a:r>
          </a:p>
          <a:p>
            <a:endParaRPr lang="ru-RU" sz="3000" dirty="0"/>
          </a:p>
        </p:txBody>
      </p:sp>
    </p:spTree>
    <p:extLst>
      <p:ext uri="{BB962C8B-B14F-4D97-AF65-F5344CB8AC3E}">
        <p14:creationId xmlns:p14="http://schemas.microsoft.com/office/powerpoint/2010/main" val="1547360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132114" y="936170"/>
            <a:ext cx="9948394" cy="4550229"/>
          </a:xfrm>
        </p:spPr>
        <p:txBody>
          <a:bodyPr>
            <a:normAutofit/>
          </a:bodyPr>
          <a:lstStyle/>
          <a:p>
            <a:r>
              <a:rPr lang="ru-RU" sz="3200" b="1" dirty="0">
                <a:solidFill>
                  <a:schemeClr val="accent3">
                    <a:lumMod val="50000"/>
                  </a:schemeClr>
                </a:solidFill>
              </a:rPr>
              <a:t>Линия машин </a:t>
            </a:r>
            <a:r>
              <a:rPr lang="ru-RU" sz="3200" dirty="0">
                <a:solidFill>
                  <a:schemeClr val="accent3">
                    <a:lumMod val="75000"/>
                  </a:schemeClr>
                </a:solidFill>
              </a:rPr>
              <a:t>- строй, в котором машины размещены одна возле другой на одной линии. </a:t>
            </a:r>
          </a:p>
          <a:p>
            <a:r>
              <a:rPr lang="ru-RU" sz="3200" b="1" dirty="0">
                <a:solidFill>
                  <a:schemeClr val="accent3">
                    <a:lumMod val="50000"/>
                  </a:schemeClr>
                </a:solidFill>
              </a:rPr>
              <a:t>Фланг</a:t>
            </a:r>
            <a:r>
              <a:rPr lang="ru-RU" sz="3200" b="1" dirty="0">
                <a:solidFill>
                  <a:schemeClr val="accent3">
                    <a:lumMod val="75000"/>
                  </a:schemeClr>
                </a:solidFill>
              </a:rPr>
              <a:t> </a:t>
            </a:r>
            <a:r>
              <a:rPr lang="ru-RU" sz="3200" dirty="0">
                <a:solidFill>
                  <a:schemeClr val="accent3">
                    <a:lumMod val="75000"/>
                  </a:schemeClr>
                </a:solidFill>
              </a:rPr>
              <a:t>- правая (левая) оконечность строя. При поворотах строя названия флангов не изменяются.</a:t>
            </a:r>
          </a:p>
          <a:p>
            <a:r>
              <a:rPr lang="ru-RU" sz="3200" b="1" dirty="0">
                <a:solidFill>
                  <a:schemeClr val="accent3">
                    <a:lumMod val="50000"/>
                  </a:schemeClr>
                </a:solidFill>
              </a:rPr>
              <a:t>Фронт</a:t>
            </a:r>
            <a:r>
              <a:rPr lang="ru-RU" sz="3200" b="1" dirty="0">
                <a:solidFill>
                  <a:schemeClr val="accent3">
                    <a:lumMod val="75000"/>
                  </a:schemeClr>
                </a:solidFill>
              </a:rPr>
              <a:t> </a:t>
            </a:r>
            <a:r>
              <a:rPr lang="ru-RU" sz="3200" dirty="0">
                <a:solidFill>
                  <a:schemeClr val="accent3">
                    <a:lumMod val="75000"/>
                  </a:schemeClr>
                </a:solidFill>
              </a:rPr>
              <a:t>- сторона строя, в которую военнослужащие обращены лицом (машины - лобовой частью).</a:t>
            </a:r>
          </a:p>
        </p:txBody>
      </p:sp>
    </p:spTree>
    <p:extLst>
      <p:ext uri="{BB962C8B-B14F-4D97-AF65-F5344CB8AC3E}">
        <p14:creationId xmlns:p14="http://schemas.microsoft.com/office/powerpoint/2010/main" val="2500327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35430" y="674913"/>
            <a:ext cx="10755084" cy="2416629"/>
          </a:xfrm>
        </p:spPr>
        <p:txBody>
          <a:bodyPr>
            <a:noAutofit/>
          </a:bodyPr>
          <a:lstStyle/>
          <a:p>
            <a:r>
              <a:rPr lang="ru-RU" sz="4000" b="1" dirty="0">
                <a:solidFill>
                  <a:schemeClr val="accent3">
                    <a:lumMod val="50000"/>
                  </a:schemeClr>
                </a:solidFill>
              </a:rPr>
              <a:t>Тыльная сторона строя </a:t>
            </a:r>
            <a:r>
              <a:rPr lang="ru-RU" sz="4000" dirty="0">
                <a:solidFill>
                  <a:schemeClr val="accent3">
                    <a:lumMod val="75000"/>
                  </a:schemeClr>
                </a:solidFill>
              </a:rPr>
              <a:t>- сторона, противоположная фронту</a:t>
            </a:r>
            <a:r>
              <a:rPr lang="ru-RU" sz="4000" dirty="0" smtClean="0">
                <a:solidFill>
                  <a:schemeClr val="accent3">
                    <a:lumMod val="75000"/>
                  </a:schemeClr>
                </a:solidFill>
              </a:rPr>
              <a:t>.</a:t>
            </a:r>
          </a:p>
          <a:p>
            <a:endParaRPr lang="ru-RU" sz="1600" dirty="0">
              <a:solidFill>
                <a:schemeClr val="accent3">
                  <a:lumMod val="75000"/>
                </a:schemeClr>
              </a:solidFill>
            </a:endParaRPr>
          </a:p>
          <a:p>
            <a:pPr algn="r"/>
            <a:r>
              <a:rPr lang="ru-RU" sz="4000" b="1" dirty="0" smtClean="0">
                <a:solidFill>
                  <a:schemeClr val="accent3">
                    <a:lumMod val="50000"/>
                  </a:schemeClr>
                </a:solidFill>
              </a:rPr>
              <a:t>                                 Интервал</a:t>
            </a:r>
            <a:r>
              <a:rPr lang="ru-RU" sz="4000" b="1" dirty="0" smtClean="0">
                <a:solidFill>
                  <a:schemeClr val="accent3">
                    <a:lumMod val="75000"/>
                  </a:schemeClr>
                </a:solidFill>
              </a:rPr>
              <a:t> </a:t>
            </a:r>
            <a:r>
              <a:rPr lang="ru-RU" sz="4000" dirty="0">
                <a:solidFill>
                  <a:schemeClr val="accent3">
                    <a:lumMod val="75000"/>
                  </a:schemeClr>
                </a:solidFill>
              </a:rPr>
              <a:t>- расстояние по фронту </a:t>
            </a:r>
            <a:r>
              <a:rPr lang="ru-RU" sz="4000" dirty="0" smtClean="0">
                <a:solidFill>
                  <a:schemeClr val="accent3">
                    <a:lumMod val="75000"/>
                  </a:schemeClr>
                </a:solidFill>
              </a:rPr>
              <a:t>                        между </a:t>
            </a:r>
            <a:r>
              <a:rPr lang="ru-RU" sz="4000" dirty="0">
                <a:solidFill>
                  <a:schemeClr val="accent3">
                    <a:lumMod val="75000"/>
                  </a:schemeClr>
                </a:solidFill>
              </a:rPr>
              <a:t>военнослужащими (машинами), подразделениями и частями.</a:t>
            </a:r>
          </a:p>
          <a:p>
            <a:endParaRPr lang="ru-RU" sz="3000" dirty="0">
              <a:solidFill>
                <a:schemeClr val="accent3">
                  <a:lumMod val="75000"/>
                </a:schemeClr>
              </a:solidFill>
            </a:endParaRPr>
          </a:p>
        </p:txBody>
      </p:sp>
    </p:spTree>
    <p:extLst>
      <p:ext uri="{BB962C8B-B14F-4D97-AF65-F5344CB8AC3E}">
        <p14:creationId xmlns:p14="http://schemas.microsoft.com/office/powerpoint/2010/main" val="6435278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870857"/>
            <a:ext cx="5780313" cy="2351314"/>
          </a:xfrm>
        </p:spPr>
        <p:txBody>
          <a:bodyPr>
            <a:normAutofit fontScale="90000"/>
          </a:bodyPr>
          <a:lstStyle/>
          <a:p>
            <a:r>
              <a:rPr lang="ru-RU" sz="3600" b="1" dirty="0">
                <a:solidFill>
                  <a:schemeClr val="accent3">
                    <a:lumMod val="50000"/>
                  </a:schemeClr>
                </a:solidFill>
              </a:rPr>
              <a:t>Дистанция</a:t>
            </a:r>
            <a:r>
              <a:rPr lang="ru-RU" sz="3600" b="1" dirty="0">
                <a:solidFill>
                  <a:schemeClr val="accent3">
                    <a:lumMod val="75000"/>
                  </a:schemeClr>
                </a:solidFill>
              </a:rPr>
              <a:t> </a:t>
            </a:r>
            <a:r>
              <a:rPr lang="ru-RU" sz="3600" dirty="0">
                <a:solidFill>
                  <a:schemeClr val="accent3">
                    <a:lumMod val="75000"/>
                  </a:schemeClr>
                </a:solidFill>
              </a:rPr>
              <a:t>- расстояние в глубину между военнослужащими (машинами), подразделениями и частями.</a:t>
            </a:r>
            <a:r>
              <a:rPr lang="ru-RU" sz="3600" dirty="0"/>
              <a:t/>
            </a:r>
            <a:br>
              <a:rPr lang="ru-RU" sz="3600" dirty="0"/>
            </a:br>
            <a:endParaRPr lang="ru-RU" sz="3600" dirty="0"/>
          </a:p>
        </p:txBody>
      </p:sp>
      <p:sp>
        <p:nvSpPr>
          <p:cNvPr id="3" name="Текст 2"/>
          <p:cNvSpPr>
            <a:spLocks noGrp="1"/>
          </p:cNvSpPr>
          <p:nvPr>
            <p:ph type="body" idx="1"/>
          </p:nvPr>
        </p:nvSpPr>
        <p:spPr>
          <a:xfrm>
            <a:off x="7663543" y="2046514"/>
            <a:ext cx="3416965" cy="3335367"/>
          </a:xfrm>
        </p:spPr>
        <p:txBody>
          <a:bodyPr>
            <a:normAutofit/>
          </a:bodyPr>
          <a:lstStyle/>
          <a:p>
            <a:r>
              <a:rPr lang="ru-RU" sz="3600" b="1" dirty="0">
                <a:solidFill>
                  <a:schemeClr val="accent3">
                    <a:lumMod val="75000"/>
                  </a:schemeClr>
                </a:solidFill>
              </a:rPr>
              <a:t> </a:t>
            </a:r>
            <a:r>
              <a:rPr lang="ru-RU" sz="3600" b="1" dirty="0">
                <a:solidFill>
                  <a:schemeClr val="accent3">
                    <a:lumMod val="50000"/>
                  </a:schemeClr>
                </a:solidFill>
              </a:rPr>
              <a:t>Ширина строя </a:t>
            </a:r>
            <a:r>
              <a:rPr lang="ru-RU" sz="3600" dirty="0">
                <a:solidFill>
                  <a:schemeClr val="accent3">
                    <a:lumMod val="75000"/>
                  </a:schemeClr>
                </a:solidFill>
              </a:rPr>
              <a:t>- расстояние между флангами.</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859" y="2682224"/>
            <a:ext cx="6102068" cy="2960914"/>
          </a:xfrm>
          <a:prstGeom prst="rect">
            <a:avLst/>
          </a:prstGeom>
        </p:spPr>
      </p:pic>
    </p:spTree>
    <p:extLst>
      <p:ext uri="{BB962C8B-B14F-4D97-AF65-F5344CB8AC3E}">
        <p14:creationId xmlns:p14="http://schemas.microsoft.com/office/powerpoint/2010/main" val="35381027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023257" y="892629"/>
            <a:ext cx="9862457" cy="4223657"/>
          </a:xfrm>
        </p:spPr>
        <p:txBody>
          <a:bodyPr>
            <a:normAutofit/>
          </a:bodyPr>
          <a:lstStyle/>
          <a:p>
            <a:r>
              <a:rPr lang="ru-RU" sz="3200" b="1" dirty="0">
                <a:solidFill>
                  <a:schemeClr val="accent3">
                    <a:lumMod val="50000"/>
                  </a:schemeClr>
                </a:solidFill>
              </a:rPr>
              <a:t>Глубина строя </a:t>
            </a:r>
            <a:r>
              <a:rPr lang="ru-RU" sz="3200" dirty="0">
                <a:solidFill>
                  <a:schemeClr val="accent3">
                    <a:lumMod val="75000"/>
                  </a:schemeClr>
                </a:solidFill>
              </a:rPr>
              <a:t>- расстояние от первой шеренги (впереди стоящего военнослужащего) до последней шеренги (позади стоящего военнослужащего), а при действиях на машинах </a:t>
            </a:r>
            <a:r>
              <a:rPr lang="ru-RU" sz="3200" dirty="0" smtClean="0">
                <a:solidFill>
                  <a:schemeClr val="accent3">
                    <a:lumMod val="75000"/>
                  </a:schemeClr>
                </a:solidFill>
              </a:rPr>
              <a:t>– расстояние </a:t>
            </a:r>
            <a:r>
              <a:rPr lang="ru-RU" sz="3200" dirty="0">
                <a:solidFill>
                  <a:schemeClr val="accent3">
                    <a:lumMod val="75000"/>
                  </a:schemeClr>
                </a:solidFill>
              </a:rPr>
              <a:t>от первой линии машин (впереди стоящей машины) до последней линии машин (</a:t>
            </a:r>
            <a:r>
              <a:rPr lang="ru-RU" sz="3200" dirty="0" smtClean="0">
                <a:solidFill>
                  <a:schemeClr val="accent3">
                    <a:lumMod val="75000"/>
                  </a:schemeClr>
                </a:solidFill>
              </a:rPr>
              <a:t>позади стоящей </a:t>
            </a:r>
            <a:r>
              <a:rPr lang="ru-RU" sz="3200" dirty="0">
                <a:solidFill>
                  <a:schemeClr val="accent3">
                    <a:lumMod val="75000"/>
                  </a:schemeClr>
                </a:solidFill>
              </a:rPr>
              <a:t>машины).</a:t>
            </a:r>
            <a:endParaRPr lang="ru-RU" sz="3200" dirty="0">
              <a:solidFill>
                <a:schemeClr val="accent3">
                  <a:lumMod val="75000"/>
                </a:schemeClr>
              </a:solidFill>
            </a:endParaRPr>
          </a:p>
        </p:txBody>
      </p:sp>
    </p:spTree>
    <p:extLst>
      <p:ext uri="{BB962C8B-B14F-4D97-AF65-F5344CB8AC3E}">
        <p14:creationId xmlns:p14="http://schemas.microsoft.com/office/powerpoint/2010/main" val="9801771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22514" y="544286"/>
            <a:ext cx="6291944" cy="5225143"/>
          </a:xfrm>
        </p:spPr>
        <p:txBody>
          <a:bodyPr>
            <a:normAutofit fontScale="85000" lnSpcReduction="10000"/>
          </a:bodyPr>
          <a:lstStyle/>
          <a:p>
            <a:r>
              <a:rPr lang="ru-RU" sz="3200" dirty="0">
                <a:solidFill>
                  <a:schemeClr val="accent3">
                    <a:lumMod val="50000"/>
                  </a:schemeClr>
                </a:solidFill>
              </a:rPr>
              <a:t>Двухшереножный строй </a:t>
            </a:r>
            <a:r>
              <a:rPr lang="ru-RU" sz="3200" dirty="0">
                <a:solidFill>
                  <a:schemeClr val="accent3">
                    <a:lumMod val="75000"/>
                  </a:schemeClr>
                </a:solidFill>
              </a:rPr>
              <a:t>- построение, </a:t>
            </a:r>
            <a:endParaRPr lang="ru-RU" sz="3200" dirty="0" smtClean="0">
              <a:solidFill>
                <a:schemeClr val="accent3">
                  <a:lumMod val="75000"/>
                </a:schemeClr>
              </a:solidFill>
            </a:endParaRPr>
          </a:p>
          <a:p>
            <a:r>
              <a:rPr lang="ru-RU" sz="3200" dirty="0" smtClean="0">
                <a:solidFill>
                  <a:schemeClr val="accent3">
                    <a:lumMod val="75000"/>
                  </a:schemeClr>
                </a:solidFill>
              </a:rPr>
              <a:t>в </a:t>
            </a:r>
            <a:r>
              <a:rPr lang="ru-RU" sz="3200" dirty="0">
                <a:solidFill>
                  <a:schemeClr val="accent3">
                    <a:lumMod val="75000"/>
                  </a:schemeClr>
                </a:solidFill>
              </a:rPr>
              <a:t>котором,</a:t>
            </a:r>
            <a:r>
              <a:rPr lang="ru-RU" sz="3200" b="1" dirty="0">
                <a:solidFill>
                  <a:schemeClr val="accent3">
                    <a:lumMod val="75000"/>
                  </a:schemeClr>
                </a:solidFill>
              </a:rPr>
              <a:t> </a:t>
            </a:r>
            <a:r>
              <a:rPr lang="ru-RU" sz="3200" dirty="0">
                <a:solidFill>
                  <a:schemeClr val="accent3">
                    <a:lumMod val="75000"/>
                  </a:schemeClr>
                </a:solidFill>
              </a:rPr>
              <a:t>военнослужащие одной</a:t>
            </a:r>
            <a:r>
              <a:rPr lang="ru-RU" sz="3200" b="1" dirty="0">
                <a:solidFill>
                  <a:schemeClr val="accent3">
                    <a:lumMod val="75000"/>
                  </a:schemeClr>
                </a:solidFill>
              </a:rPr>
              <a:t> </a:t>
            </a:r>
            <a:r>
              <a:rPr lang="ru-RU" sz="3200" dirty="0">
                <a:solidFill>
                  <a:schemeClr val="accent3">
                    <a:lumMod val="75000"/>
                  </a:schemeClr>
                </a:solidFill>
              </a:rPr>
              <a:t>шеренги стоят в затылок военнослужащим другой шеренги на дистанции одного шага (вытянутой руки, наложенной ладонью на плечо впереди стоящего военнослужащего). Шеренги называются нерпой и второй. При повороте строя названия шеренг </a:t>
            </a:r>
            <a:endParaRPr lang="ru-RU" sz="3200" dirty="0" smtClean="0">
              <a:solidFill>
                <a:schemeClr val="accent3">
                  <a:lumMod val="75000"/>
                </a:schemeClr>
              </a:solidFill>
            </a:endParaRPr>
          </a:p>
          <a:p>
            <a:r>
              <a:rPr lang="ru-RU" sz="3200" dirty="0" smtClean="0">
                <a:solidFill>
                  <a:schemeClr val="accent3">
                    <a:lumMod val="75000"/>
                  </a:schemeClr>
                </a:solidFill>
              </a:rPr>
              <a:t>не </a:t>
            </a:r>
            <a:r>
              <a:rPr lang="ru-RU" sz="3200" dirty="0">
                <a:solidFill>
                  <a:schemeClr val="accent3">
                    <a:lumMod val="75000"/>
                  </a:schemeClr>
                </a:solidFill>
              </a:rPr>
              <a:t>изменяются.</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3964" y="1110342"/>
            <a:ext cx="4948972" cy="3222172"/>
          </a:xfrm>
          <a:prstGeom prst="rect">
            <a:avLst/>
          </a:prstGeom>
        </p:spPr>
      </p:pic>
    </p:spTree>
    <p:extLst>
      <p:ext uri="{BB962C8B-B14F-4D97-AF65-F5344CB8AC3E}">
        <p14:creationId xmlns:p14="http://schemas.microsoft.com/office/powerpoint/2010/main" val="4165181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240971" y="827313"/>
            <a:ext cx="9839537" cy="4702629"/>
          </a:xfrm>
        </p:spPr>
        <p:txBody>
          <a:bodyPr>
            <a:normAutofit/>
          </a:bodyPr>
          <a:lstStyle/>
          <a:p>
            <a:r>
              <a:rPr lang="ru-RU" sz="3600" b="1" dirty="0">
                <a:solidFill>
                  <a:schemeClr val="accent3">
                    <a:lumMod val="50000"/>
                  </a:schemeClr>
                </a:solidFill>
              </a:rPr>
              <a:t>Ряд </a:t>
            </a:r>
            <a:r>
              <a:rPr lang="ru-RU" sz="3600" dirty="0">
                <a:solidFill>
                  <a:schemeClr val="accent3">
                    <a:lumMod val="75000"/>
                  </a:schemeClr>
                </a:solidFill>
              </a:rPr>
              <a:t>- двое военнослужащих, стоящих в двухшереножном строю в затылок один другому. </a:t>
            </a:r>
            <a:endParaRPr lang="ru-RU" sz="3600" dirty="0" smtClean="0">
              <a:solidFill>
                <a:schemeClr val="accent3">
                  <a:lumMod val="75000"/>
                </a:schemeClr>
              </a:solidFill>
            </a:endParaRPr>
          </a:p>
          <a:p>
            <a:r>
              <a:rPr lang="ru-RU" sz="3600" dirty="0" smtClean="0">
                <a:solidFill>
                  <a:schemeClr val="accent3">
                    <a:lumMod val="75000"/>
                  </a:schemeClr>
                </a:solidFill>
              </a:rPr>
              <a:t>Если </a:t>
            </a:r>
            <a:r>
              <a:rPr lang="ru-RU" sz="3600" dirty="0">
                <a:solidFill>
                  <a:schemeClr val="accent3">
                    <a:lumMod val="75000"/>
                  </a:schemeClr>
                </a:solidFill>
              </a:rPr>
              <a:t>за военнослужащим первой шеренги не стоит в затылок военнослужащий второй шеренги, то такой ряд называется </a:t>
            </a:r>
            <a:r>
              <a:rPr lang="ru-RU" sz="3600" i="1" dirty="0">
                <a:solidFill>
                  <a:schemeClr val="accent3">
                    <a:lumMod val="50000"/>
                  </a:schemeClr>
                </a:solidFill>
              </a:rPr>
              <a:t>неполным</a:t>
            </a:r>
            <a:r>
              <a:rPr lang="ru-RU" sz="3600" dirty="0">
                <a:solidFill>
                  <a:schemeClr val="accent3">
                    <a:lumMod val="75000"/>
                  </a:schemeClr>
                </a:solidFill>
              </a:rPr>
              <a:t>.</a:t>
            </a:r>
          </a:p>
        </p:txBody>
      </p:sp>
    </p:spTree>
    <p:extLst>
      <p:ext uri="{BB962C8B-B14F-4D97-AF65-F5344CB8AC3E}">
        <p14:creationId xmlns:p14="http://schemas.microsoft.com/office/powerpoint/2010/main" val="1662147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617029" y="696686"/>
            <a:ext cx="5834742" cy="5007428"/>
          </a:xfrm>
        </p:spPr>
        <p:txBody>
          <a:bodyPr>
            <a:normAutofit fontScale="77500" lnSpcReduction="20000"/>
          </a:bodyPr>
          <a:lstStyle/>
          <a:p>
            <a:r>
              <a:rPr lang="ru-RU" sz="3200" dirty="0">
                <a:solidFill>
                  <a:schemeClr val="accent3">
                    <a:lumMod val="50000"/>
                  </a:schemeClr>
                </a:solidFill>
              </a:rPr>
              <a:t>Колонна</a:t>
            </a:r>
            <a:r>
              <a:rPr lang="ru-RU" sz="3200" b="1" dirty="0">
                <a:solidFill>
                  <a:schemeClr val="accent3">
                    <a:lumMod val="75000"/>
                  </a:schemeClr>
                </a:solidFill>
              </a:rPr>
              <a:t> </a:t>
            </a:r>
            <a:r>
              <a:rPr lang="ru-RU" sz="3200" dirty="0">
                <a:solidFill>
                  <a:schemeClr val="accent3">
                    <a:lumMod val="75000"/>
                  </a:schemeClr>
                </a:solidFill>
              </a:rPr>
              <a:t>- строй, в котором военнослужащие стоят </a:t>
            </a:r>
            <a:endParaRPr lang="ru-RU" sz="3200" dirty="0" smtClean="0">
              <a:solidFill>
                <a:schemeClr val="accent3">
                  <a:lumMod val="75000"/>
                </a:schemeClr>
              </a:solidFill>
            </a:endParaRPr>
          </a:p>
          <a:p>
            <a:r>
              <a:rPr lang="ru-RU" sz="3200" dirty="0" smtClean="0">
                <a:solidFill>
                  <a:schemeClr val="accent3">
                    <a:lumMod val="75000"/>
                  </a:schemeClr>
                </a:solidFill>
              </a:rPr>
              <a:t>в </a:t>
            </a:r>
            <a:r>
              <a:rPr lang="ru-RU" sz="3200" dirty="0">
                <a:solidFill>
                  <a:schemeClr val="accent3">
                    <a:lumMod val="75000"/>
                  </a:schemeClr>
                </a:solidFill>
              </a:rPr>
              <a:t>затылок друг к другу, а подразделения (машины) </a:t>
            </a:r>
            <a:r>
              <a:rPr lang="ru-RU" sz="3200" dirty="0" smtClean="0">
                <a:solidFill>
                  <a:schemeClr val="accent3">
                    <a:lumMod val="75000"/>
                  </a:schemeClr>
                </a:solidFill>
              </a:rPr>
              <a:t>– одно </a:t>
            </a:r>
            <a:r>
              <a:rPr lang="ru-RU" sz="3200" dirty="0">
                <a:solidFill>
                  <a:schemeClr val="accent3">
                    <a:lumMod val="75000"/>
                  </a:schemeClr>
                </a:solidFill>
              </a:rPr>
              <a:t>за другим на дистанциях установленных </a:t>
            </a:r>
          </a:p>
          <a:p>
            <a:r>
              <a:rPr lang="ru-RU" sz="3200" dirty="0">
                <a:solidFill>
                  <a:schemeClr val="accent3">
                    <a:lumMod val="75000"/>
                  </a:schemeClr>
                </a:solidFill>
              </a:rPr>
              <a:t>уставом или командиром. Колонны могут быть по одному, по два, по три, по четыре и более. Колонны используются, для построения подразделений и частей в развернутый или походный строй.</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741" y="478971"/>
            <a:ext cx="4767943" cy="4767943"/>
          </a:xfrm>
          <a:prstGeom prst="rect">
            <a:avLst/>
          </a:prstGeom>
        </p:spPr>
      </p:pic>
    </p:spTree>
    <p:extLst>
      <p:ext uri="{BB962C8B-B14F-4D97-AF65-F5344CB8AC3E}">
        <p14:creationId xmlns:p14="http://schemas.microsoft.com/office/powerpoint/2010/main" val="1116069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001486" y="566057"/>
            <a:ext cx="10079022" cy="4593772"/>
          </a:xfrm>
        </p:spPr>
        <p:txBody>
          <a:bodyPr>
            <a:noAutofit/>
          </a:bodyPr>
          <a:lstStyle/>
          <a:p>
            <a:r>
              <a:rPr lang="ru-RU" sz="3200" dirty="0">
                <a:solidFill>
                  <a:schemeClr val="accent3">
                    <a:lumMod val="50000"/>
                  </a:schemeClr>
                </a:solidFill>
              </a:rPr>
              <a:t>Развернутый строй </a:t>
            </a:r>
            <a:r>
              <a:rPr lang="ru-RU" sz="3200" dirty="0" smtClean="0">
                <a:solidFill>
                  <a:schemeClr val="accent3">
                    <a:lumMod val="75000"/>
                  </a:schemeClr>
                </a:solidFill>
              </a:rPr>
              <a:t>– </a:t>
            </a:r>
            <a:r>
              <a:rPr lang="ru-RU" sz="3200" dirty="0">
                <a:solidFill>
                  <a:schemeClr val="accent3">
                    <a:lumMod val="75000"/>
                  </a:schemeClr>
                </a:solidFill>
              </a:rPr>
              <a:t>построение, в котором подразделения построены на одной линии </a:t>
            </a:r>
            <a:r>
              <a:rPr lang="ru-RU" sz="3200" dirty="0" smtClean="0">
                <a:solidFill>
                  <a:schemeClr val="accent3">
                    <a:lumMod val="75000"/>
                  </a:schemeClr>
                </a:solidFill>
              </a:rPr>
              <a:t>по </a:t>
            </a:r>
            <a:r>
              <a:rPr lang="ru-RU" sz="3200" dirty="0">
                <a:solidFill>
                  <a:schemeClr val="accent3">
                    <a:lumMod val="75000"/>
                  </a:schemeClr>
                </a:solidFill>
              </a:rPr>
              <a:t>фронту в одношереножном или двухшереножном строю (в линию машин) или в линию колонн на интервалах, установленных уставом или командиром.</a:t>
            </a:r>
          </a:p>
          <a:p>
            <a:r>
              <a:rPr lang="ru-RU" sz="3200" dirty="0">
                <a:solidFill>
                  <a:schemeClr val="accent3">
                    <a:lumMod val="75000"/>
                  </a:schemeClr>
                </a:solidFill>
              </a:rPr>
              <a:t>Развернутый строй используется при проведении проверок, расчетов, смотров парадов, а также в других необходимых случаях.</a:t>
            </a:r>
          </a:p>
        </p:txBody>
      </p:sp>
    </p:spTree>
    <p:extLst>
      <p:ext uri="{BB962C8B-B14F-4D97-AF65-F5344CB8AC3E}">
        <p14:creationId xmlns:p14="http://schemas.microsoft.com/office/powerpoint/2010/main" val="1626792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023257" y="609600"/>
            <a:ext cx="10057251" cy="4772281"/>
          </a:xfrm>
        </p:spPr>
        <p:txBody>
          <a:bodyPr>
            <a:noAutofit/>
          </a:bodyPr>
          <a:lstStyle/>
          <a:p>
            <a:r>
              <a:rPr lang="ru-RU" sz="3200" dirty="0">
                <a:solidFill>
                  <a:schemeClr val="accent3">
                    <a:lumMod val="50000"/>
                  </a:schemeClr>
                </a:solidFill>
              </a:rPr>
              <a:t>Походный строй </a:t>
            </a:r>
            <a:r>
              <a:rPr lang="ru-RU" sz="3200" dirty="0" smtClean="0">
                <a:solidFill>
                  <a:schemeClr val="accent3">
                    <a:lumMod val="75000"/>
                  </a:schemeClr>
                </a:solidFill>
              </a:rPr>
              <a:t>– </a:t>
            </a:r>
            <a:r>
              <a:rPr lang="ru-RU" sz="3200" dirty="0">
                <a:solidFill>
                  <a:schemeClr val="accent3">
                    <a:lumMod val="75000"/>
                  </a:schemeClr>
                </a:solidFill>
              </a:rPr>
              <a:t>построение, в котором подразделение построено в колонну или подразделения в колоннах стоят одно за другим на дистанциях, установленных уставом или командиром. Походный строй используется при совершении подразделениями марша, прохождении торжественным маршем, с песней, а также в других необходимых случаях.</a:t>
            </a:r>
          </a:p>
        </p:txBody>
      </p:sp>
    </p:spTree>
    <p:extLst>
      <p:ext uri="{BB962C8B-B14F-4D97-AF65-F5344CB8AC3E}">
        <p14:creationId xmlns:p14="http://schemas.microsoft.com/office/powerpoint/2010/main" val="3765051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4229" y="936171"/>
            <a:ext cx="8818454" cy="4419600"/>
          </a:xfrm>
        </p:spPr>
        <p:txBody>
          <a:bodyPr>
            <a:normAutofit fontScale="90000"/>
          </a:bodyPr>
          <a:lstStyle/>
          <a:p>
            <a:r>
              <a:rPr lang="ru-RU" dirty="0">
                <a:solidFill>
                  <a:srgbClr val="00B050"/>
                </a:solidFill>
              </a:rPr>
              <a:t>Военнослужащий (подразделение, машина), движущийся в колонне головным называется</a:t>
            </a:r>
            <a:r>
              <a:rPr lang="ru-RU" b="1" dirty="0">
                <a:solidFill>
                  <a:srgbClr val="00B050"/>
                </a:solidFill>
              </a:rPr>
              <a:t> </a:t>
            </a:r>
            <a:r>
              <a:rPr lang="ru-RU" b="1" dirty="0">
                <a:solidFill>
                  <a:schemeClr val="accent3">
                    <a:lumMod val="50000"/>
                  </a:schemeClr>
                </a:solidFill>
              </a:rPr>
              <a:t>направляющий.</a:t>
            </a:r>
            <a:r>
              <a:rPr lang="ru-RU" dirty="0">
                <a:solidFill>
                  <a:srgbClr val="00B050"/>
                </a:solidFill>
              </a:rPr>
              <a:t/>
            </a:r>
            <a:br>
              <a:rPr lang="ru-RU" dirty="0">
                <a:solidFill>
                  <a:srgbClr val="00B050"/>
                </a:solidFill>
              </a:rPr>
            </a:br>
            <a:endParaRPr lang="ru-RU" dirty="0">
              <a:solidFill>
                <a:srgbClr val="00B050"/>
              </a:solidFill>
            </a:endParaRPr>
          </a:p>
        </p:txBody>
      </p:sp>
    </p:spTree>
    <p:extLst>
      <p:ext uri="{BB962C8B-B14F-4D97-AF65-F5344CB8AC3E}">
        <p14:creationId xmlns:p14="http://schemas.microsoft.com/office/powerpoint/2010/main" val="1522042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9085" y="685799"/>
            <a:ext cx="10233597" cy="4626430"/>
          </a:xfrm>
        </p:spPr>
        <p:txBody>
          <a:bodyPr>
            <a:noAutofit/>
          </a:bodyPr>
          <a:lstStyle/>
          <a:p>
            <a:r>
              <a:rPr lang="ru-RU" sz="2600" dirty="0">
                <a:solidFill>
                  <a:schemeClr val="accent3">
                    <a:lumMod val="75000"/>
                  </a:schemeClr>
                </a:solidFill>
              </a:rPr>
              <a:t>Управление строем осуществляется командами и приказаниями, которые подаются командным голосом, сигналами и личным </a:t>
            </a:r>
            <a:r>
              <a:rPr lang="ru-RU" sz="2600" dirty="0" smtClean="0">
                <a:solidFill>
                  <a:schemeClr val="accent3">
                    <a:lumMod val="75000"/>
                  </a:schemeClr>
                </a:solidFill>
              </a:rPr>
              <a:t/>
            </a:r>
            <a:br>
              <a:rPr lang="ru-RU" sz="2600" dirty="0" smtClean="0">
                <a:solidFill>
                  <a:schemeClr val="accent3">
                    <a:lumMod val="75000"/>
                  </a:schemeClr>
                </a:solidFill>
              </a:rPr>
            </a:br>
            <a:r>
              <a:rPr lang="ru-RU" sz="2600" dirty="0" smtClean="0">
                <a:solidFill>
                  <a:schemeClr val="accent3">
                    <a:lumMod val="75000"/>
                  </a:schemeClr>
                </a:solidFill>
              </a:rPr>
              <a:t>примером</a:t>
            </a:r>
            <a:r>
              <a:rPr lang="ru-RU" sz="2600" dirty="0">
                <a:solidFill>
                  <a:schemeClr val="accent3">
                    <a:lumMod val="75000"/>
                  </a:schemeClr>
                </a:solidFill>
              </a:rPr>
              <a:t>, а также передаются с помощью технических и подвижных средств. Команды и приказания могут передаваться, по колонне через командиров подразделений (старших машин) и назначенных наблюдателей. Управление машиной осуществляемся командами и приказаниями, подаваемыми голосом или с помощью средств внутренней связи.</a:t>
            </a:r>
            <a:br>
              <a:rPr lang="ru-RU" sz="2600" dirty="0">
                <a:solidFill>
                  <a:schemeClr val="accent3">
                    <a:lumMod val="75000"/>
                  </a:schemeClr>
                </a:solidFill>
              </a:rPr>
            </a:br>
            <a:r>
              <a:rPr lang="ru-RU" sz="2600" dirty="0">
                <a:solidFill>
                  <a:schemeClr val="accent3">
                    <a:lumMod val="75000"/>
                  </a:schemeClr>
                </a:solidFill>
              </a:rPr>
              <a:t>В строю старший командир находится там откуда ему удобнее командовать. Остальные командиры подают команды, оставаясь на местах, определенных уставом или старшим командиром.</a:t>
            </a:r>
            <a:br>
              <a:rPr lang="ru-RU" sz="2600" dirty="0">
                <a:solidFill>
                  <a:schemeClr val="accent3">
                    <a:lumMod val="75000"/>
                  </a:schemeClr>
                </a:solidFill>
              </a:rPr>
            </a:br>
            <a:endParaRPr lang="ru-RU" sz="2600" dirty="0">
              <a:solidFill>
                <a:schemeClr val="accent3">
                  <a:lumMod val="75000"/>
                </a:schemeClr>
              </a:solidFill>
            </a:endParaRPr>
          </a:p>
        </p:txBody>
      </p:sp>
    </p:spTree>
    <p:extLst>
      <p:ext uri="{BB962C8B-B14F-4D97-AF65-F5344CB8AC3E}">
        <p14:creationId xmlns:p14="http://schemas.microsoft.com/office/powerpoint/2010/main" val="301408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0571" y="685799"/>
            <a:ext cx="8229600" cy="4147457"/>
          </a:xfrm>
        </p:spPr>
        <p:txBody>
          <a:bodyPr>
            <a:normAutofit/>
          </a:bodyPr>
          <a:lstStyle/>
          <a:p>
            <a:pPr algn="ctr"/>
            <a:r>
              <a:rPr lang="ru-RU" sz="7200" dirty="0"/>
              <a:t>Команда бывает </a:t>
            </a:r>
            <a:r>
              <a:rPr lang="ru-RU" sz="7200" dirty="0">
                <a:solidFill>
                  <a:schemeClr val="accent3">
                    <a:lumMod val="75000"/>
                  </a:schemeClr>
                </a:solidFill>
              </a:rPr>
              <a:t>предварительной и исполнительной</a:t>
            </a:r>
            <a:endParaRPr lang="ru-RU" sz="7200" dirty="0">
              <a:solidFill>
                <a:schemeClr val="accent3">
                  <a:lumMod val="75000"/>
                </a:schemeClr>
              </a:solidFill>
            </a:endParaRPr>
          </a:p>
        </p:txBody>
      </p:sp>
    </p:spTree>
    <p:extLst>
      <p:ext uri="{BB962C8B-B14F-4D97-AF65-F5344CB8AC3E}">
        <p14:creationId xmlns:p14="http://schemas.microsoft.com/office/powerpoint/2010/main" val="9941553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5543" y="685800"/>
            <a:ext cx="10277140" cy="4735286"/>
          </a:xfrm>
        </p:spPr>
        <p:txBody>
          <a:bodyPr>
            <a:noAutofit/>
          </a:bodyPr>
          <a:lstStyle/>
          <a:p>
            <a:pPr>
              <a:lnSpc>
                <a:spcPct val="100000"/>
              </a:lnSpc>
            </a:pPr>
            <a:r>
              <a:rPr lang="ru-RU" sz="3600" dirty="0"/>
              <a:t>Предварительная команда </a:t>
            </a:r>
            <a:r>
              <a:rPr lang="ru-RU" sz="3600" dirty="0">
                <a:solidFill>
                  <a:schemeClr val="accent3">
                    <a:lumMod val="75000"/>
                  </a:schemeClr>
                </a:solidFill>
              </a:rPr>
              <a:t>подается отчетливо, громко и протяжно, чтобы находящиеся в строю поняли, каких действий от них требует командир.</a:t>
            </a:r>
            <a:br>
              <a:rPr lang="ru-RU" sz="3600" dirty="0">
                <a:solidFill>
                  <a:schemeClr val="accent3">
                    <a:lumMod val="75000"/>
                  </a:schemeClr>
                </a:solidFill>
              </a:rPr>
            </a:br>
            <a:r>
              <a:rPr lang="ru-RU" sz="3600" dirty="0">
                <a:solidFill>
                  <a:schemeClr val="accent3">
                    <a:lumMod val="75000"/>
                  </a:schemeClr>
                </a:solidFill>
              </a:rPr>
              <a:t>По предварительной команде военнослужащие, находящиеся в строю, принимают строевую стойку, в движении переходят па строевой шаг, </a:t>
            </a:r>
            <a:r>
              <a:rPr lang="ru-RU" sz="3600" dirty="0" smtClean="0">
                <a:solidFill>
                  <a:schemeClr val="accent3">
                    <a:lumMod val="75000"/>
                  </a:schemeClr>
                </a:solidFill>
              </a:rPr>
              <a:t/>
            </a:r>
            <a:br>
              <a:rPr lang="ru-RU" sz="3600" dirty="0" smtClean="0">
                <a:solidFill>
                  <a:schemeClr val="accent3">
                    <a:lumMod val="75000"/>
                  </a:schemeClr>
                </a:solidFill>
              </a:rPr>
            </a:br>
            <a:r>
              <a:rPr lang="ru-RU" sz="3600" dirty="0" smtClean="0">
                <a:solidFill>
                  <a:schemeClr val="accent3">
                    <a:lumMod val="75000"/>
                  </a:schemeClr>
                </a:solidFill>
              </a:rPr>
              <a:t>а </a:t>
            </a:r>
            <a:r>
              <a:rPr lang="ru-RU" sz="3600" dirty="0">
                <a:solidFill>
                  <a:schemeClr val="accent3">
                    <a:lumMod val="75000"/>
                  </a:schemeClr>
                </a:solidFill>
              </a:rPr>
              <a:t>вне строя поворачиваются в сторону начальника и принимают строевую стойку.</a:t>
            </a:r>
            <a:br>
              <a:rPr lang="ru-RU" sz="3600" dirty="0">
                <a:solidFill>
                  <a:schemeClr val="accent3">
                    <a:lumMod val="75000"/>
                  </a:schemeClr>
                </a:solidFill>
              </a:rPr>
            </a:br>
            <a:endParaRPr lang="ru-RU" sz="3600" dirty="0">
              <a:solidFill>
                <a:schemeClr val="accent3">
                  <a:lumMod val="75000"/>
                </a:schemeClr>
              </a:solidFill>
            </a:endParaRPr>
          </a:p>
        </p:txBody>
      </p:sp>
    </p:spTree>
    <p:extLst>
      <p:ext uri="{BB962C8B-B14F-4D97-AF65-F5344CB8AC3E}">
        <p14:creationId xmlns:p14="http://schemas.microsoft.com/office/powerpoint/2010/main" val="4186816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113" y="685800"/>
            <a:ext cx="9950569" cy="4430486"/>
          </a:xfrm>
        </p:spPr>
        <p:txBody>
          <a:bodyPr>
            <a:normAutofit fontScale="90000"/>
          </a:bodyPr>
          <a:lstStyle/>
          <a:p>
            <a:r>
              <a:rPr lang="ru-RU" dirty="0">
                <a:solidFill>
                  <a:schemeClr val="accent3">
                    <a:lumMod val="75000"/>
                  </a:schemeClr>
                </a:solidFill>
              </a:rPr>
              <a:t>При выполнении предварительной команды с оружием при необходимости указывается наименование оружия. Например: </a:t>
            </a:r>
            <a:r>
              <a:rPr lang="ru-RU" b="1" dirty="0">
                <a:solidFill>
                  <a:schemeClr val="accent3">
                    <a:lumMod val="50000"/>
                  </a:schemeClr>
                </a:solidFill>
              </a:rPr>
              <a:t>«Автоматы — на грудь!»; «Пулеметы — на ремень!»</a:t>
            </a:r>
            <a:r>
              <a:rPr lang="ru-RU" dirty="0">
                <a:solidFill>
                  <a:schemeClr val="accent3">
                    <a:lumMod val="75000"/>
                  </a:schemeClr>
                </a:solidFill>
              </a:rPr>
              <a:t> и т. д.</a:t>
            </a:r>
            <a:br>
              <a:rPr lang="ru-RU" dirty="0">
                <a:solidFill>
                  <a:schemeClr val="accent3">
                    <a:lumMod val="75000"/>
                  </a:schemeClr>
                </a:solidFill>
              </a:rPr>
            </a:br>
            <a:endParaRPr lang="ru-RU" sz="2800" dirty="0">
              <a:solidFill>
                <a:schemeClr val="accent3">
                  <a:lumMod val="75000"/>
                </a:schemeClr>
              </a:solidFill>
            </a:endParaRPr>
          </a:p>
        </p:txBody>
      </p:sp>
    </p:spTree>
    <p:extLst>
      <p:ext uri="{BB962C8B-B14F-4D97-AF65-F5344CB8AC3E}">
        <p14:creationId xmlns:p14="http://schemas.microsoft.com/office/powerpoint/2010/main" val="9006766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3257" y="957943"/>
            <a:ext cx="10059426" cy="4245428"/>
          </a:xfrm>
        </p:spPr>
        <p:txBody>
          <a:bodyPr>
            <a:noAutofit/>
          </a:bodyPr>
          <a:lstStyle/>
          <a:p>
            <a:pPr>
              <a:lnSpc>
                <a:spcPct val="100000"/>
              </a:lnSpc>
            </a:pPr>
            <a:r>
              <a:rPr lang="ru-RU" sz="4800" dirty="0"/>
              <a:t>Исполнительная команда </a:t>
            </a:r>
            <a:r>
              <a:rPr lang="ru-RU" sz="4800" dirty="0">
                <a:solidFill>
                  <a:schemeClr val="accent3">
                    <a:lumMod val="75000"/>
                  </a:schemeClr>
                </a:solidFill>
              </a:rPr>
              <a:t>подаётся после паузы, громко, отрывисто и чётко. По исполнительной команде производится немедленное и точное её выполнение. </a:t>
            </a:r>
            <a:br>
              <a:rPr lang="ru-RU" sz="4800" dirty="0">
                <a:solidFill>
                  <a:schemeClr val="accent3">
                    <a:lumMod val="75000"/>
                  </a:schemeClr>
                </a:solidFill>
              </a:rPr>
            </a:br>
            <a:endParaRPr lang="ru-RU" sz="4800" dirty="0">
              <a:solidFill>
                <a:schemeClr val="accent3">
                  <a:lumMod val="75000"/>
                </a:schemeClr>
              </a:solidFill>
            </a:endParaRPr>
          </a:p>
        </p:txBody>
      </p:sp>
    </p:spTree>
    <p:extLst>
      <p:ext uri="{BB962C8B-B14F-4D97-AF65-F5344CB8AC3E}">
        <p14:creationId xmlns:p14="http://schemas.microsoft.com/office/powerpoint/2010/main" val="30264449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5029" y="685799"/>
            <a:ext cx="10037654" cy="4844143"/>
          </a:xfrm>
        </p:spPr>
        <p:txBody>
          <a:bodyPr>
            <a:normAutofit fontScale="90000"/>
          </a:bodyPr>
          <a:lstStyle/>
          <a:p>
            <a:r>
              <a:rPr lang="ru-RU" sz="4400" dirty="0">
                <a:solidFill>
                  <a:schemeClr val="accent3">
                    <a:lumMod val="75000"/>
                  </a:schemeClr>
                </a:solidFill>
              </a:rPr>
              <a:t>Для привлечения внимания подразделения или отдельного военнослужащего в исполнительной команде при необходимости называются подразделения или звание и фамилия военнослужащего. </a:t>
            </a:r>
            <a:r>
              <a:rPr lang="ru-RU" sz="4400" dirty="0" smtClean="0">
                <a:solidFill>
                  <a:schemeClr val="accent3">
                    <a:lumMod val="75000"/>
                  </a:schemeClr>
                </a:solidFill>
              </a:rPr>
              <a:t/>
            </a:r>
            <a:br>
              <a:rPr lang="ru-RU" sz="4400" dirty="0" smtClean="0">
                <a:solidFill>
                  <a:schemeClr val="accent3">
                    <a:lumMod val="75000"/>
                  </a:schemeClr>
                </a:solidFill>
              </a:rPr>
            </a:br>
            <a:r>
              <a:rPr lang="ru-RU" sz="4400" dirty="0" smtClean="0">
                <a:solidFill>
                  <a:schemeClr val="accent3">
                    <a:lumMod val="75000"/>
                  </a:schemeClr>
                </a:solidFill>
              </a:rPr>
              <a:t>Например</a:t>
            </a:r>
            <a:r>
              <a:rPr lang="ru-RU" sz="4400" dirty="0">
                <a:solidFill>
                  <a:schemeClr val="accent3">
                    <a:lumMod val="75000"/>
                  </a:schemeClr>
                </a:solidFill>
              </a:rPr>
              <a:t>: </a:t>
            </a:r>
            <a:r>
              <a:rPr lang="ru-RU" sz="4400" b="1" dirty="0">
                <a:solidFill>
                  <a:schemeClr val="accent3">
                    <a:lumMod val="50000"/>
                  </a:schemeClr>
                </a:solidFill>
              </a:rPr>
              <a:t>«</a:t>
            </a:r>
            <a:r>
              <a:rPr lang="ru-RU" sz="4400" b="1" dirty="0" smtClean="0">
                <a:solidFill>
                  <a:schemeClr val="accent3">
                    <a:lumMod val="50000"/>
                  </a:schemeClr>
                </a:solidFill>
              </a:rPr>
              <a:t>Взвод (3-й </a:t>
            </a:r>
            <a:r>
              <a:rPr lang="ru-RU" sz="4400" b="1" dirty="0">
                <a:solidFill>
                  <a:schemeClr val="accent3">
                    <a:lumMod val="50000"/>
                  </a:schemeClr>
                </a:solidFill>
              </a:rPr>
              <a:t>взвод) – стой!»; «Рядовой Алимов, кру-гом!» ".</a:t>
            </a:r>
            <a:r>
              <a:rPr lang="ru-RU" dirty="0">
                <a:solidFill>
                  <a:schemeClr val="accent3">
                    <a:lumMod val="50000"/>
                  </a:schemeClr>
                </a:solidFill>
              </a:rPr>
              <a:t/>
            </a:r>
            <a:br>
              <a:rPr lang="ru-RU" dirty="0">
                <a:solidFill>
                  <a:schemeClr val="accent3">
                    <a:lumMod val="50000"/>
                  </a:schemeClr>
                </a:solidFill>
              </a:rPr>
            </a:br>
            <a:endParaRPr lang="ru-RU" dirty="0">
              <a:solidFill>
                <a:schemeClr val="accent3">
                  <a:lumMod val="50000"/>
                </a:schemeClr>
              </a:solidFill>
            </a:endParaRPr>
          </a:p>
        </p:txBody>
      </p:sp>
    </p:spTree>
    <p:extLst>
      <p:ext uri="{BB962C8B-B14F-4D97-AF65-F5344CB8AC3E}">
        <p14:creationId xmlns:p14="http://schemas.microsoft.com/office/powerpoint/2010/main" val="5900212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4408714"/>
          </a:xfrm>
        </p:spPr>
        <p:txBody>
          <a:bodyPr>
            <a:noAutofit/>
          </a:bodyPr>
          <a:lstStyle/>
          <a:p>
            <a:r>
              <a:rPr lang="ru-RU" sz="2800" dirty="0" smtClean="0">
                <a:solidFill>
                  <a:srgbClr val="6A7C55"/>
                </a:solidFill>
              </a:rPr>
              <a:t>Голос </a:t>
            </a:r>
            <a:r>
              <a:rPr lang="ru-RU" sz="2800" dirty="0">
                <a:solidFill>
                  <a:srgbClr val="6A7C55"/>
                </a:solidFill>
              </a:rPr>
              <a:t>при подаче команд должен соразмеряться с шириной и глубиной строя, а доклад произносится четко, без резкого повышения голоса. Чтобы отменить или прекратить выполнение приема, подается команда «Отставить!» По этой команде принимается положение, которое было до выполнения приема.</a:t>
            </a:r>
            <a:br>
              <a:rPr lang="ru-RU" sz="2800" dirty="0">
                <a:solidFill>
                  <a:srgbClr val="6A7C55"/>
                </a:solidFill>
              </a:rPr>
            </a:br>
            <a:r>
              <a:rPr lang="ru-RU" sz="2800" dirty="0" smtClean="0">
                <a:solidFill>
                  <a:srgbClr val="6A7C55"/>
                </a:solidFill>
              </a:rPr>
              <a:t>При </a:t>
            </a:r>
            <a:r>
              <a:rPr lang="ru-RU" sz="2800" dirty="0">
                <a:solidFill>
                  <a:srgbClr val="6A7C55"/>
                </a:solidFill>
              </a:rPr>
              <a:t>обучении допускается выполнение указанных в уставе строевых приемов с помощью подготовительных упражнений. Например: </a:t>
            </a:r>
            <a:r>
              <a:rPr lang="ru-RU" sz="2800" b="1" dirty="0">
                <a:solidFill>
                  <a:schemeClr val="accent3">
                    <a:lumMod val="50000"/>
                  </a:schemeClr>
                </a:solidFill>
              </a:rPr>
              <a:t>«Автомат на грудь, по разделениям: делай - раз, делай - два, делай - три»; </a:t>
            </a:r>
            <a:r>
              <a:rPr lang="ru-RU" sz="2800" b="1" dirty="0" smtClean="0">
                <a:solidFill>
                  <a:schemeClr val="accent3">
                    <a:lumMod val="50000"/>
                  </a:schemeClr>
                </a:solidFill>
              </a:rPr>
              <a:t/>
            </a:r>
            <a:br>
              <a:rPr lang="ru-RU" sz="2800" b="1" dirty="0" smtClean="0">
                <a:solidFill>
                  <a:schemeClr val="accent3">
                    <a:lumMod val="50000"/>
                  </a:schemeClr>
                </a:solidFill>
              </a:rPr>
            </a:br>
            <a:r>
              <a:rPr lang="ru-RU" sz="2800" b="1" dirty="0" smtClean="0">
                <a:solidFill>
                  <a:schemeClr val="accent3">
                    <a:lumMod val="50000"/>
                  </a:schemeClr>
                </a:solidFill>
              </a:rPr>
              <a:t>«</a:t>
            </a:r>
            <a:r>
              <a:rPr lang="ru-RU" sz="2800" b="1" dirty="0">
                <a:solidFill>
                  <a:schemeClr val="accent3">
                    <a:lumMod val="50000"/>
                  </a:schemeClr>
                </a:solidFill>
              </a:rPr>
              <a:t>Направо, по разделениям: делай - раз, делай - два».</a:t>
            </a:r>
            <a:r>
              <a:rPr lang="ru-RU" sz="2800" dirty="0">
                <a:solidFill>
                  <a:schemeClr val="accent3">
                    <a:lumMod val="50000"/>
                  </a:schemeClr>
                </a:solidFill>
              </a:rPr>
              <a:t> </a:t>
            </a:r>
            <a:r>
              <a:rPr lang="ru-RU" sz="2800" dirty="0" smtClean="0">
                <a:solidFill>
                  <a:schemeClr val="accent3">
                    <a:lumMod val="50000"/>
                  </a:schemeClr>
                </a:solidFill>
              </a:rPr>
              <a:t> </a:t>
            </a:r>
            <a:endParaRPr lang="ru-RU" sz="2800" dirty="0">
              <a:solidFill>
                <a:schemeClr val="accent3">
                  <a:lumMod val="50000"/>
                </a:schemeClr>
              </a:solidFill>
            </a:endParaRPr>
          </a:p>
        </p:txBody>
      </p:sp>
    </p:spTree>
    <p:extLst>
      <p:ext uri="{BB962C8B-B14F-4D97-AF65-F5344CB8AC3E}">
        <p14:creationId xmlns:p14="http://schemas.microsoft.com/office/powerpoint/2010/main" val="19791908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4038600"/>
          </a:xfrm>
        </p:spPr>
        <p:txBody>
          <a:bodyPr>
            <a:normAutofit/>
          </a:bodyPr>
          <a:lstStyle/>
          <a:p>
            <a:pPr algn="ctr"/>
            <a:r>
              <a:rPr lang="ru-RU" dirty="0"/>
              <a:t> </a:t>
            </a:r>
            <a:r>
              <a:rPr lang="ru-RU" b="1" dirty="0"/>
              <a:t>Обязанности военнослужащего перед построением и в </a:t>
            </a:r>
            <a:r>
              <a:rPr lang="ru-RU" b="1" dirty="0" smtClean="0"/>
              <a:t>строю</a:t>
            </a:r>
            <a:endParaRPr lang="ru-RU" dirty="0"/>
          </a:p>
        </p:txBody>
      </p:sp>
    </p:spTree>
    <p:extLst>
      <p:ext uri="{BB962C8B-B14F-4D97-AF65-F5344CB8AC3E}">
        <p14:creationId xmlns:p14="http://schemas.microsoft.com/office/powerpoint/2010/main" val="39226579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2629" y="685800"/>
            <a:ext cx="10190054" cy="4691743"/>
          </a:xfrm>
        </p:spPr>
        <p:txBody>
          <a:bodyPr>
            <a:noAutofit/>
          </a:bodyPr>
          <a:lstStyle/>
          <a:p>
            <a:r>
              <a:rPr lang="ru-RU" sz="2800" dirty="0">
                <a:solidFill>
                  <a:srgbClr val="C00000"/>
                </a:solidFill>
              </a:rPr>
              <a:t>Военнослужащий обязан:</a:t>
            </a:r>
            <a:br>
              <a:rPr lang="ru-RU" sz="2800" dirty="0">
                <a:solidFill>
                  <a:srgbClr val="C00000"/>
                </a:solidFill>
              </a:rPr>
            </a:br>
            <a:r>
              <a:rPr lang="ru-RU" sz="2400" dirty="0">
                <a:solidFill>
                  <a:schemeClr val="accent3">
                    <a:lumMod val="75000"/>
                  </a:schemeClr>
                </a:solidFill>
              </a:rPr>
              <a:t>* проверить исправность своего оружия, закрепленных за ним вооружения и военной техники, боеприпасов, средств индивидуальной защиты, шанцевого инструмента, обмундирования и снаряжения;</a:t>
            </a:r>
            <a:br>
              <a:rPr lang="ru-RU" sz="2400" dirty="0">
                <a:solidFill>
                  <a:schemeClr val="accent3">
                    <a:lumMod val="75000"/>
                  </a:schemeClr>
                </a:solidFill>
              </a:rPr>
            </a:br>
            <a:r>
              <a:rPr lang="ru-RU" sz="2400" dirty="0">
                <a:solidFill>
                  <a:schemeClr val="accent3">
                    <a:lumMod val="75000"/>
                  </a:schemeClr>
                </a:solidFill>
              </a:rPr>
              <a:t>* аккуратно заправить обмундирование, правильно надеть и подогнать снаряжение, помочь товарищу устранить замеченные изъяны; </a:t>
            </a:r>
            <a:br>
              <a:rPr lang="ru-RU" sz="2400" dirty="0">
                <a:solidFill>
                  <a:schemeClr val="accent3">
                    <a:lumMod val="75000"/>
                  </a:schemeClr>
                </a:solidFill>
              </a:rPr>
            </a:br>
            <a:r>
              <a:rPr lang="ru-RU" sz="2400" dirty="0">
                <a:solidFill>
                  <a:schemeClr val="accent3">
                    <a:lumMod val="75000"/>
                  </a:schemeClr>
                </a:solidFill>
              </a:rPr>
              <a:t>* знать свое место в строю, уметь быстро, без суеты занять его; в движении сохранять равнение, установленные интервал и дистанцию; соблюдать требования безопасности; не выходить из строя . (машины) без разрешения;     </a:t>
            </a:r>
            <a:br>
              <a:rPr lang="ru-RU" sz="2400" dirty="0">
                <a:solidFill>
                  <a:schemeClr val="accent3">
                    <a:lumMod val="75000"/>
                  </a:schemeClr>
                </a:solidFill>
              </a:rPr>
            </a:br>
            <a:r>
              <a:rPr lang="ru-RU" sz="2400" dirty="0">
                <a:solidFill>
                  <a:schemeClr val="accent3">
                    <a:lumMod val="75000"/>
                  </a:schemeClr>
                </a:solidFill>
              </a:rPr>
              <a:t>* в строю без разрешения не разговаривать и не курить; быть внимательным к приказаниям и командам своего командира, быстро и точно их выполнять, не мешая другим;</a:t>
            </a:r>
            <a:br>
              <a:rPr lang="ru-RU" sz="2400" dirty="0">
                <a:solidFill>
                  <a:schemeClr val="accent3">
                    <a:lumMod val="75000"/>
                  </a:schemeClr>
                </a:solidFill>
              </a:rPr>
            </a:br>
            <a:r>
              <a:rPr lang="ru-RU" sz="2400" dirty="0">
                <a:solidFill>
                  <a:schemeClr val="accent3">
                    <a:lumMod val="75000"/>
                  </a:schemeClr>
                </a:solidFill>
              </a:rPr>
              <a:t>*  передавать приказания, команды без искажений, громко и </a:t>
            </a:r>
            <a:r>
              <a:rPr lang="ru-RU" sz="2400" dirty="0" smtClean="0">
                <a:solidFill>
                  <a:schemeClr val="accent3">
                    <a:lumMod val="75000"/>
                  </a:schemeClr>
                </a:solidFill>
              </a:rPr>
              <a:t>четко</a:t>
            </a:r>
            <a:r>
              <a:rPr lang="ru-RU" sz="2400" dirty="0">
                <a:solidFill>
                  <a:schemeClr val="accent3">
                    <a:lumMod val="75000"/>
                  </a:schemeClr>
                </a:solidFill>
              </a:rPr>
              <a:t>.</a:t>
            </a:r>
            <a:r>
              <a:rPr lang="ru-RU" sz="2400" dirty="0">
                <a:solidFill>
                  <a:schemeClr val="accent3">
                    <a:lumMod val="75000"/>
                  </a:schemeClr>
                </a:solidFill>
              </a:rPr>
              <a:t/>
            </a:r>
            <a:br>
              <a:rPr lang="ru-RU" sz="2400" dirty="0">
                <a:solidFill>
                  <a:schemeClr val="accent3">
                    <a:lumMod val="75000"/>
                  </a:schemeClr>
                </a:solidFill>
              </a:rPr>
            </a:br>
            <a:endParaRPr lang="ru-RU" sz="2400" dirty="0">
              <a:solidFill>
                <a:schemeClr val="accent3">
                  <a:lumMod val="75000"/>
                </a:schemeClr>
              </a:solidFill>
            </a:endParaRPr>
          </a:p>
        </p:txBody>
      </p:sp>
    </p:spTree>
    <p:extLst>
      <p:ext uri="{BB962C8B-B14F-4D97-AF65-F5344CB8AC3E}">
        <p14:creationId xmlns:p14="http://schemas.microsoft.com/office/powerpoint/2010/main" val="6835583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6057" y="272142"/>
            <a:ext cx="3862972" cy="5802087"/>
          </a:xfrm>
        </p:spPr>
        <p:txBody>
          <a:bodyPr>
            <a:normAutofit/>
          </a:bodyPr>
          <a:lstStyle/>
          <a:p>
            <a:r>
              <a:rPr lang="ru-RU" sz="4400" dirty="0">
                <a:solidFill>
                  <a:schemeClr val="accent3">
                    <a:lumMod val="75000"/>
                  </a:schemeClr>
                </a:solidFill>
              </a:rPr>
              <a:t>Воинское приветствие выполняется </a:t>
            </a:r>
            <a:r>
              <a:rPr lang="ru-RU" sz="4400" dirty="0" smtClean="0">
                <a:solidFill>
                  <a:schemeClr val="accent3">
                    <a:lumMod val="75000"/>
                  </a:schemeClr>
                </a:solidFill>
              </a:rPr>
              <a:t>чётко </a:t>
            </a:r>
            <a:r>
              <a:rPr lang="ru-RU" sz="4400" dirty="0">
                <a:solidFill>
                  <a:schemeClr val="accent3">
                    <a:lumMod val="75000"/>
                  </a:schemeClr>
                </a:solidFill>
              </a:rPr>
              <a:t>и </a:t>
            </a:r>
            <a:r>
              <a:rPr lang="ru-RU" sz="4400" dirty="0" smtClean="0">
                <a:solidFill>
                  <a:schemeClr val="accent3">
                    <a:lumMod val="75000"/>
                  </a:schemeClr>
                </a:solidFill>
              </a:rPr>
              <a:t>молодцевато</a:t>
            </a:r>
            <a:r>
              <a:rPr lang="ru-RU" dirty="0"/>
              <a:t/>
            </a:r>
            <a:br>
              <a:rPr lang="ru-RU" dirty="0"/>
            </a:b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3091" y="866775"/>
            <a:ext cx="7203995" cy="3944712"/>
          </a:xfrm>
          <a:prstGeom prst="rect">
            <a:avLst/>
          </a:prstGeom>
        </p:spPr>
      </p:pic>
    </p:spTree>
    <p:extLst>
      <p:ext uri="{BB962C8B-B14F-4D97-AF65-F5344CB8AC3E}">
        <p14:creationId xmlns:p14="http://schemas.microsoft.com/office/powerpoint/2010/main" val="9515390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76800" y="696686"/>
            <a:ext cx="6400800" cy="4637314"/>
          </a:xfrm>
        </p:spPr>
        <p:txBody>
          <a:bodyPr>
            <a:noAutofit/>
          </a:bodyPr>
          <a:lstStyle/>
          <a:p>
            <a:r>
              <a:rPr lang="ru-RU" sz="2400" dirty="0">
                <a:solidFill>
                  <a:schemeClr val="accent3">
                    <a:lumMod val="75000"/>
                  </a:schemeClr>
                </a:solidFill>
              </a:rPr>
              <a:t>Для этого на месте, вне строя, без головного убора, за три-четыре шага до начальника (старшего) надо повернуться в его сторону, принять строевую стойку и смотреть ему в лицо, поворачивая вслед за ним голову. Если головной убор надет, то, кроме того, приложить к нему правую руку так, чтобы пальцы были вместе, ладонь прямая, средний палец касался нижнего края головного убора (у козырька), а локоть был на линии и высоте </a:t>
            </a:r>
            <a:r>
              <a:rPr lang="ru-RU" sz="2400" dirty="0" smtClean="0">
                <a:solidFill>
                  <a:schemeClr val="accent3">
                    <a:lumMod val="75000"/>
                  </a:schemeClr>
                </a:solidFill>
              </a:rPr>
              <a:t>плеча. </a:t>
            </a:r>
            <a:r>
              <a:rPr lang="ru-RU" sz="2400" dirty="0">
                <a:solidFill>
                  <a:schemeClr val="accent3">
                    <a:lumMod val="75000"/>
                  </a:schemeClr>
                </a:solidFill>
              </a:rPr>
              <a:t>При повороте головы в сторону начальника (старшего) положение руки у головного убора не </a:t>
            </a:r>
            <a:r>
              <a:rPr lang="ru-RU" sz="2400" dirty="0" smtClean="0">
                <a:solidFill>
                  <a:schemeClr val="accent3">
                    <a:lumMod val="75000"/>
                  </a:schemeClr>
                </a:solidFill>
              </a:rPr>
              <a:t>изменяется.</a:t>
            </a:r>
            <a:r>
              <a:rPr lang="ru-RU" sz="2400" dirty="0"/>
              <a:t/>
            </a:r>
            <a:br>
              <a:rPr lang="ru-RU" sz="2400" dirty="0"/>
            </a:br>
            <a:endParaRPr lang="ru-RU" sz="24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797" y="359909"/>
            <a:ext cx="3967066" cy="4974091"/>
          </a:xfrm>
          <a:prstGeom prst="rect">
            <a:avLst/>
          </a:prstGeom>
        </p:spPr>
      </p:pic>
    </p:spTree>
    <p:extLst>
      <p:ext uri="{BB962C8B-B14F-4D97-AF65-F5344CB8AC3E}">
        <p14:creationId xmlns:p14="http://schemas.microsoft.com/office/powerpoint/2010/main" val="26078840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9829" y="685801"/>
            <a:ext cx="9732853" cy="4430486"/>
          </a:xfrm>
        </p:spPr>
        <p:txBody>
          <a:bodyPr>
            <a:normAutofit fontScale="90000"/>
          </a:bodyPr>
          <a:lstStyle/>
          <a:p>
            <a:r>
              <a:rPr lang="ru-RU" sz="4400" dirty="0" smtClean="0">
                <a:solidFill>
                  <a:schemeClr val="accent3">
                    <a:lumMod val="75000"/>
                  </a:schemeClr>
                </a:solidFill>
              </a:rPr>
              <a:t>Когда </a:t>
            </a:r>
            <a:r>
              <a:rPr lang="ru-RU" sz="4400" dirty="0">
                <a:solidFill>
                  <a:schemeClr val="accent3">
                    <a:lumMod val="75000"/>
                  </a:schemeClr>
                </a:solidFill>
              </a:rPr>
              <a:t>начальник (старший) минует выполняющего воинское приветствие, голову поставить прямо и одновременно </a:t>
            </a:r>
            <a:r>
              <a:rPr lang="ru-RU" sz="4400" dirty="0" smtClean="0">
                <a:solidFill>
                  <a:schemeClr val="accent3">
                    <a:lumMod val="75000"/>
                  </a:schemeClr>
                </a:solidFill>
              </a:rPr>
              <a:t/>
            </a:r>
            <a:br>
              <a:rPr lang="ru-RU" sz="4400" dirty="0" smtClean="0">
                <a:solidFill>
                  <a:schemeClr val="accent3">
                    <a:lumMod val="75000"/>
                  </a:schemeClr>
                </a:solidFill>
              </a:rPr>
            </a:br>
            <a:r>
              <a:rPr lang="ru-RU" sz="4400" dirty="0" smtClean="0">
                <a:solidFill>
                  <a:schemeClr val="accent3">
                    <a:lumMod val="75000"/>
                  </a:schemeClr>
                </a:solidFill>
              </a:rPr>
              <a:t>с </a:t>
            </a:r>
            <a:r>
              <a:rPr lang="ru-RU" sz="4400" dirty="0">
                <a:solidFill>
                  <a:schemeClr val="accent3">
                    <a:lumMod val="75000"/>
                  </a:schemeClr>
                </a:solidFill>
              </a:rPr>
              <a:t>этим опустить руку. </a:t>
            </a:r>
            <a:r>
              <a:rPr lang="ru-RU" sz="4400" dirty="0" smtClean="0">
                <a:solidFill>
                  <a:schemeClr val="accent3">
                    <a:lumMod val="75000"/>
                  </a:schemeClr>
                </a:solidFill>
              </a:rPr>
              <a:t/>
            </a:r>
            <a:br>
              <a:rPr lang="ru-RU" sz="4400" dirty="0" smtClean="0">
                <a:solidFill>
                  <a:schemeClr val="accent3">
                    <a:lumMod val="75000"/>
                  </a:schemeClr>
                </a:solidFill>
              </a:rPr>
            </a:br>
            <a:r>
              <a:rPr lang="ru-RU" sz="4400" dirty="0" smtClean="0">
                <a:solidFill>
                  <a:schemeClr val="accent3">
                    <a:lumMod val="75000"/>
                  </a:schemeClr>
                </a:solidFill>
              </a:rPr>
              <a:t>Если </a:t>
            </a:r>
            <a:r>
              <a:rPr lang="ru-RU" sz="4400" dirty="0">
                <a:solidFill>
                  <a:schemeClr val="accent3">
                    <a:lumMod val="75000"/>
                  </a:schemeClr>
                </a:solidFill>
              </a:rPr>
              <a:t>у военнослужащего руки заняты ношей, то воинское приветствие выполняется поворотом головы в сторону начальника (старшего).</a:t>
            </a:r>
            <a:endParaRPr lang="ru-RU" sz="4400" dirty="0">
              <a:solidFill>
                <a:schemeClr val="accent3">
                  <a:lumMod val="75000"/>
                </a:schemeClr>
              </a:solidFill>
            </a:endParaRPr>
          </a:p>
        </p:txBody>
      </p:sp>
    </p:spTree>
    <p:extLst>
      <p:ext uri="{BB962C8B-B14F-4D97-AF65-F5344CB8AC3E}">
        <p14:creationId xmlns:p14="http://schemas.microsoft.com/office/powerpoint/2010/main" val="37911848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6285" y="587830"/>
            <a:ext cx="9776397" cy="6008914"/>
          </a:xfrm>
        </p:spPr>
        <p:txBody>
          <a:bodyPr>
            <a:normAutofit fontScale="90000"/>
          </a:bodyPr>
          <a:lstStyle/>
          <a:p>
            <a:r>
              <a:rPr lang="ru-RU" sz="4400" dirty="0">
                <a:solidFill>
                  <a:schemeClr val="accent3">
                    <a:lumMod val="75000"/>
                  </a:schemeClr>
                </a:solidFill>
              </a:rPr>
              <a:t>На приветствие начальника или при объявлении благодарности военнослужащие отвечают громко, ясно, согласованно. При движении все военнослужащие начинают отвечать с постановкой левой ноги на землю, произнося последующие слова на </a:t>
            </a:r>
            <a:r>
              <a:rPr lang="ru-RU" sz="4400" dirty="0" smtClean="0">
                <a:solidFill>
                  <a:schemeClr val="accent3">
                    <a:lumMod val="75000"/>
                  </a:schemeClr>
                </a:solidFill>
              </a:rPr>
              <a:t/>
            </a:r>
            <a:br>
              <a:rPr lang="ru-RU" sz="4400" dirty="0" smtClean="0">
                <a:solidFill>
                  <a:schemeClr val="accent3">
                    <a:lumMod val="75000"/>
                  </a:schemeClr>
                </a:solidFill>
              </a:rPr>
            </a:br>
            <a:r>
              <a:rPr lang="ru-RU" sz="4400" dirty="0" smtClean="0">
                <a:solidFill>
                  <a:schemeClr val="accent3">
                    <a:lumMod val="75000"/>
                  </a:schemeClr>
                </a:solidFill>
              </a:rPr>
              <a:t>каждый </a:t>
            </a:r>
            <a:r>
              <a:rPr lang="ru-RU" sz="4400" dirty="0">
                <a:solidFill>
                  <a:schemeClr val="accent3">
                    <a:lumMod val="75000"/>
                  </a:schemeClr>
                </a:solidFill>
              </a:rPr>
              <a:t>шаг.</a:t>
            </a:r>
            <a:r>
              <a:rPr lang="ru-RU" dirty="0"/>
              <a:t/>
            </a:r>
            <a:br>
              <a:rPr lang="ru-RU" dirty="0"/>
            </a:br>
            <a:r>
              <a:rPr lang="ru-RU" dirty="0"/>
              <a:t> </a:t>
            </a:r>
            <a:br>
              <a:rPr lang="ru-RU" dirty="0"/>
            </a:br>
            <a:endParaRPr lang="ru-RU" dirty="0"/>
          </a:p>
        </p:txBody>
      </p:sp>
    </p:spTree>
    <p:extLst>
      <p:ext uri="{BB962C8B-B14F-4D97-AF65-F5344CB8AC3E}">
        <p14:creationId xmlns:p14="http://schemas.microsoft.com/office/powerpoint/2010/main" val="21083248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0857" y="500744"/>
            <a:ext cx="10211826" cy="5246914"/>
          </a:xfrm>
        </p:spPr>
        <p:txBody>
          <a:bodyPr>
            <a:noAutofit/>
          </a:bodyPr>
          <a:lstStyle/>
          <a:p>
            <a:r>
              <a:rPr lang="ru-RU" sz="3600" dirty="0"/>
              <a:t>Вопросы и задания: </a:t>
            </a:r>
            <a:br>
              <a:rPr lang="ru-RU" sz="3600" dirty="0"/>
            </a:br>
            <a:r>
              <a:rPr lang="ru-RU" sz="3600" dirty="0">
                <a:solidFill>
                  <a:schemeClr val="accent3">
                    <a:lumMod val="75000"/>
                  </a:schemeClr>
                </a:solidFill>
              </a:rPr>
              <a:t>1. Расскажите об элементах строя.</a:t>
            </a:r>
            <a:br>
              <a:rPr lang="ru-RU" sz="3600" dirty="0">
                <a:solidFill>
                  <a:schemeClr val="accent3">
                    <a:lumMod val="75000"/>
                  </a:schemeClr>
                </a:solidFill>
              </a:rPr>
            </a:br>
            <a:r>
              <a:rPr lang="ru-RU" sz="3600" dirty="0">
                <a:solidFill>
                  <a:schemeClr val="accent3">
                    <a:lumMod val="75000"/>
                  </a:schemeClr>
                </a:solidFill>
              </a:rPr>
              <a:t>2. Какие команды подаются для перестроения строя?</a:t>
            </a:r>
            <a:br>
              <a:rPr lang="ru-RU" sz="3600" dirty="0">
                <a:solidFill>
                  <a:schemeClr val="accent3">
                    <a:lumMod val="75000"/>
                  </a:schemeClr>
                </a:solidFill>
              </a:rPr>
            </a:br>
            <a:r>
              <a:rPr lang="ru-RU" sz="3600" dirty="0">
                <a:solidFill>
                  <a:schemeClr val="accent3">
                    <a:lumMod val="75000"/>
                  </a:schemeClr>
                </a:solidFill>
              </a:rPr>
              <a:t>3. Как отвечают  военнослужащие на приветствия начальника на месте и в строю?</a:t>
            </a:r>
            <a:br>
              <a:rPr lang="ru-RU" sz="3600" dirty="0">
                <a:solidFill>
                  <a:schemeClr val="accent3">
                    <a:lumMod val="75000"/>
                  </a:schemeClr>
                </a:solidFill>
              </a:rPr>
            </a:br>
            <a:r>
              <a:rPr lang="ru-RU" sz="3600" dirty="0">
                <a:solidFill>
                  <a:schemeClr val="accent3">
                    <a:lumMod val="75000"/>
                  </a:schemeClr>
                </a:solidFill>
              </a:rPr>
              <a:t>4. Каковы действия солдат перед построением и в строю?</a:t>
            </a:r>
            <a:br>
              <a:rPr lang="ru-RU" sz="3600" dirty="0">
                <a:solidFill>
                  <a:schemeClr val="accent3">
                    <a:lumMod val="75000"/>
                  </a:schemeClr>
                </a:solidFill>
              </a:rPr>
            </a:br>
            <a:r>
              <a:rPr lang="ru-RU" sz="3600" dirty="0">
                <a:solidFill>
                  <a:schemeClr val="accent3">
                    <a:lumMod val="75000"/>
                  </a:schemeClr>
                </a:solidFill>
              </a:rPr>
              <a:t>5</a:t>
            </a:r>
            <a:r>
              <a:rPr lang="ru-RU" sz="3600" dirty="0" smtClean="0">
                <a:solidFill>
                  <a:schemeClr val="accent3">
                    <a:lumMod val="75000"/>
                  </a:schemeClr>
                </a:solidFill>
              </a:rPr>
              <a:t>. </a:t>
            </a:r>
            <a:r>
              <a:rPr lang="ru-RU" sz="3600" dirty="0">
                <a:solidFill>
                  <a:schemeClr val="accent3">
                    <a:lumMod val="75000"/>
                  </a:schemeClr>
                </a:solidFill>
              </a:rPr>
              <a:t>Дайте определения элементам строя.  </a:t>
            </a:r>
            <a:r>
              <a:rPr lang="ru-RU" sz="3600" dirty="0"/>
              <a:t/>
            </a:r>
            <a:br>
              <a:rPr lang="ru-RU" sz="3600" dirty="0"/>
            </a:br>
            <a:endParaRPr lang="ru-RU" sz="3600" dirty="0"/>
          </a:p>
        </p:txBody>
      </p:sp>
    </p:spTree>
    <p:extLst>
      <p:ext uri="{BB962C8B-B14F-4D97-AF65-F5344CB8AC3E}">
        <p14:creationId xmlns:p14="http://schemas.microsoft.com/office/powerpoint/2010/main" val="1938231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8322" y="1718330"/>
            <a:ext cx="5009964" cy="1656241"/>
          </a:xfrm>
        </p:spPr>
        <p:txBody>
          <a:bodyPr>
            <a:normAutofit/>
          </a:bodyPr>
          <a:lstStyle/>
          <a:p>
            <a:r>
              <a:rPr lang="ru-RU" sz="6000" dirty="0" smtClean="0"/>
              <a:t>До встречи!!!</a:t>
            </a:r>
            <a:endParaRPr lang="ru-RU" sz="60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286" y="573314"/>
            <a:ext cx="4796518" cy="4530045"/>
          </a:xfrm>
          <a:prstGeom prst="rect">
            <a:avLst/>
          </a:prstGeom>
        </p:spPr>
      </p:pic>
    </p:spTree>
    <p:extLst>
      <p:ext uri="{BB962C8B-B14F-4D97-AF65-F5344CB8AC3E}">
        <p14:creationId xmlns:p14="http://schemas.microsoft.com/office/powerpoint/2010/main" val="40611382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1648</TotalTime>
  <Words>854</Words>
  <Application>Microsoft Office PowerPoint</Application>
  <PresentationFormat>Широкоэкранный</PresentationFormat>
  <Paragraphs>51</Paragraphs>
  <Slides>31</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Arial</vt:lpstr>
      <vt:lpstr>Arial Black</vt:lpstr>
      <vt:lpstr>Arial Narrow</vt:lpstr>
      <vt:lpstr>Calibri</vt:lpstr>
      <vt:lpstr>Impact</vt:lpstr>
      <vt:lpstr>Главное мероприятие</vt:lpstr>
      <vt:lpstr>КГКП «Дворец развития и творчества детей и молодёжи» акимата города Рудного</vt:lpstr>
      <vt:lpstr>Руководитель ВПО «Океан»  ИСАЕВА Татьяна Яковлевна</vt:lpstr>
      <vt:lpstr>Тема:</vt:lpstr>
      <vt:lpstr>ЦЕЛЬ:  Изучить общие положения строевого устава ВС РК и научиться выполнять обязанности военнослужащего перед построением и в строю. Воспитывать дисциплинированность и ответственность за выполнение команд и приказов.  </vt:lpstr>
      <vt:lpstr>Строевая подготовка – один из важнейших предметов воинского обучения и воспитания. Она предполагает выработку у военнослужащих строевой выправки, подтянутости, аккуратности, дисциплинированности, умелого и быстрого выполнения одиночных строевых приемов и слаженных действий в составе подразделения.  </vt:lpstr>
      <vt:lpstr>Строй и элементы</vt:lpstr>
      <vt:lpstr>Презентация PowerPoint</vt:lpstr>
      <vt:lpstr>Презентация PowerPoint</vt:lpstr>
      <vt:lpstr>Дистанция - расстояние в глубину между военнослужащими (машинами), подразделениями и частями.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Военнослужащий (подразделение, машина), движущийся в колонне головным называется направляющий. </vt:lpstr>
      <vt:lpstr>Управление строем осуществляется командами и приказаниями, которые подаются командным голосом, сигналами и личным  примером, а также передаются с помощью технических и подвижных средств. Команды и приказания могут передаваться, по колонне через командиров подразделений (старших машин) и назначенных наблюдателей. Управление машиной осуществляемся командами и приказаниями, подаваемыми голосом или с помощью средств внутренней связи. В строю старший командир находится там откуда ему удобнее командовать. Остальные командиры подают команды, оставаясь на местах, определенных уставом или старшим командиром. </vt:lpstr>
      <vt:lpstr>Команда бывает предварительной и исполнительной</vt:lpstr>
      <vt:lpstr>Предварительная команда подается отчетливо, громко и протяжно, чтобы находящиеся в строю поняли, каких действий от них требует командир. По предварительной команде военнослужащие, находящиеся в строю, принимают строевую стойку, в движении переходят па строевой шаг,  а вне строя поворачиваются в сторону начальника и принимают строевую стойку. </vt:lpstr>
      <vt:lpstr>При выполнении предварительной команды с оружием при необходимости указывается наименование оружия. Например: «Автоматы — на грудь!»; «Пулеметы — на ремень!» и т. д. </vt:lpstr>
      <vt:lpstr>Исполнительная команда подаётся после паузы, громко, отрывисто и чётко. По исполнительной команде производится немедленное и точное её выполнение.  </vt:lpstr>
      <vt:lpstr>Для привлечения внимания подразделения или отдельного военнослужащего в исполнительной команде при необходимости называются подразделения или звание и фамилия военнослужащего.  Например: «Взвод (3-й взвод) – стой!»; «Рядовой Алимов, кру-гом!» ". </vt:lpstr>
      <vt:lpstr>Голос при подаче команд должен соразмеряться с шириной и глубиной строя, а доклад произносится четко, без резкого повышения голоса. Чтобы отменить или прекратить выполнение приема, подается команда «Отставить!» По этой команде принимается положение, которое было до выполнения приема. При обучении допускается выполнение указанных в уставе строевых приемов с помощью подготовительных упражнений. Например: «Автомат на грудь, по разделениям: делай - раз, делай - два, делай - три»;  «Направо, по разделениям: делай - раз, делай - два».  </vt:lpstr>
      <vt:lpstr> Обязанности военнослужащего перед построением и в строю</vt:lpstr>
      <vt:lpstr>Военнослужащий обязан: * проверить исправность своего оружия, закрепленных за ним вооружения и военной техники, боеприпасов, средств индивидуальной защиты, шанцевого инструмента, обмундирования и снаряжения; * аккуратно заправить обмундирование, правильно надеть и подогнать снаряжение, помочь товарищу устранить замеченные изъяны;  * знать свое место в строю, уметь быстро, без суеты занять его; в движении сохранять равнение, установленные интервал и дистанцию; соблюдать требования безопасности; не выходить из строя . (машины) без разрешения;      * в строю без разрешения не разговаривать и не курить; быть внимательным к приказаниям и командам своего командира, быстро и точно их выполнять, не мешая другим; *  передавать приказания, команды без искажений, громко и четко. </vt:lpstr>
      <vt:lpstr>Воинское приветствие выполняется чётко и молодцевато </vt:lpstr>
      <vt:lpstr>Для этого на месте, вне строя, без головного убора, за три-четыре шага до начальника (старшего) надо повернуться в его сторону, принять строевую стойку и смотреть ему в лицо, поворачивая вслед за ним голову. Если головной убор надет, то, кроме того, приложить к нему правую руку так, чтобы пальцы были вместе, ладонь прямая, средний палец касался нижнего края головного убора (у козырька), а локоть был на линии и высоте плеча. При повороте головы в сторону начальника (старшего) положение руки у головного убора не изменяется. </vt:lpstr>
      <vt:lpstr>Когда начальник (старший) минует выполняющего воинское приветствие, голову поставить прямо и одновременно  с этим опустить руку.  Если у военнослужащего руки заняты ношей, то воинское приветствие выполняется поворотом головы в сторону начальника (старшего).</vt:lpstr>
      <vt:lpstr>На приветствие начальника или при объявлении благодарности военнослужащие отвечают громко, ясно, согласованно. При движении все военнослужащие начинают отвечать с постановкой левой ноги на землю, произнося последующие слова на  каждый шаг.   </vt:lpstr>
      <vt:lpstr>Вопросы и задания:  1. Расскажите об элементах строя. 2. Какие команды подаются для перестроения строя? 3. Как отвечают  военнослужащие на приветствия начальника на месте и в строю? 4. Каковы действия солдат перед построением и в строю? 5. Дайте определения элементам строя.   </vt:lpstr>
      <vt:lpstr>До встречи!!!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КГКП «Дворец развития и творчества детей и молодёжи» акимата города Рудного</dc:title>
  <dc:creator>tatya</dc:creator>
  <cp:lastModifiedBy>tatya</cp:lastModifiedBy>
  <cp:revision>24</cp:revision>
  <dcterms:created xsi:type="dcterms:W3CDTF">2020-05-01T11:25:26Z</dcterms:created>
  <dcterms:modified xsi:type="dcterms:W3CDTF">2020-05-02T14:54:15Z</dcterms:modified>
</cp:coreProperties>
</file>