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277E0-50A4-4FC2-9AFD-856B2007C42E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D5AED2-04D9-4B60-BA7E-694A9A5187C8}">
      <dgm:prSet/>
      <dgm:spPr/>
      <dgm:t>
        <a:bodyPr/>
        <a:lstStyle/>
        <a:p>
          <a:pPr rtl="0"/>
          <a:r>
            <a:rPr lang="ru-RU" dirty="0" smtClean="0"/>
            <a:t>Этап 1</a:t>
          </a:r>
          <a:endParaRPr lang="ru-RU" dirty="0"/>
        </a:p>
      </dgm:t>
    </dgm:pt>
    <dgm:pt modelId="{86E8B4BA-08FB-4301-8F52-E7DAC547C862}" type="parTrans" cxnId="{65D8DE6C-9AA6-4CFA-B12F-78EAB6C915D7}">
      <dgm:prSet/>
      <dgm:spPr/>
      <dgm:t>
        <a:bodyPr/>
        <a:lstStyle/>
        <a:p>
          <a:endParaRPr lang="ru-RU"/>
        </a:p>
      </dgm:t>
    </dgm:pt>
    <dgm:pt modelId="{D7471BFD-BE54-4110-9EB5-529B618C17E2}" type="sibTrans" cxnId="{65D8DE6C-9AA6-4CFA-B12F-78EAB6C915D7}">
      <dgm:prSet/>
      <dgm:spPr/>
      <dgm:t>
        <a:bodyPr/>
        <a:lstStyle/>
        <a:p>
          <a:endParaRPr lang="ru-RU"/>
        </a:p>
      </dgm:t>
    </dgm:pt>
    <dgm:pt modelId="{72174547-2F5F-4E79-9DE8-296367313F6B}">
      <dgm:prSet/>
      <dgm:spPr/>
      <dgm:t>
        <a:bodyPr/>
        <a:lstStyle/>
        <a:p>
          <a:pPr rtl="0"/>
          <a:r>
            <a:rPr lang="ru-RU" dirty="0" smtClean="0"/>
            <a:t>Этап 2</a:t>
          </a:r>
          <a:endParaRPr lang="ru-RU" dirty="0"/>
        </a:p>
      </dgm:t>
    </dgm:pt>
    <dgm:pt modelId="{BDB0B432-00F2-4EE3-962C-4A7B61F854D0}" type="parTrans" cxnId="{C77AF9BD-096A-4914-91DB-BF6176B1926B}">
      <dgm:prSet/>
      <dgm:spPr/>
      <dgm:t>
        <a:bodyPr/>
        <a:lstStyle/>
        <a:p>
          <a:endParaRPr lang="ru-RU"/>
        </a:p>
      </dgm:t>
    </dgm:pt>
    <dgm:pt modelId="{59006C64-AAB9-4AFD-AD25-6C155BAF8E01}" type="sibTrans" cxnId="{C77AF9BD-096A-4914-91DB-BF6176B1926B}">
      <dgm:prSet/>
      <dgm:spPr/>
      <dgm:t>
        <a:bodyPr/>
        <a:lstStyle/>
        <a:p>
          <a:endParaRPr lang="ru-RU"/>
        </a:p>
      </dgm:t>
    </dgm:pt>
    <dgm:pt modelId="{AB5D07B1-CF34-4B0A-8D48-0E0770E02767}">
      <dgm:prSet/>
      <dgm:spPr/>
      <dgm:t>
        <a:bodyPr/>
        <a:lstStyle/>
        <a:p>
          <a:pPr rtl="0"/>
          <a:r>
            <a:rPr lang="ru-RU" dirty="0" smtClean="0"/>
            <a:t>Этап 3</a:t>
          </a:r>
          <a:endParaRPr lang="ru-RU" dirty="0"/>
        </a:p>
      </dgm:t>
    </dgm:pt>
    <dgm:pt modelId="{5C23CA32-2138-436F-8A16-536E03BEF8CA}" type="parTrans" cxnId="{F12DEF36-C63D-421B-806F-7AF4ECF71D19}">
      <dgm:prSet/>
      <dgm:spPr/>
      <dgm:t>
        <a:bodyPr/>
        <a:lstStyle/>
        <a:p>
          <a:endParaRPr lang="ru-RU"/>
        </a:p>
      </dgm:t>
    </dgm:pt>
    <dgm:pt modelId="{FBB0A5E9-2C39-4A31-ADBC-669ECD86A9E3}" type="sibTrans" cxnId="{F12DEF36-C63D-421B-806F-7AF4ECF71D19}">
      <dgm:prSet/>
      <dgm:spPr/>
      <dgm:t>
        <a:bodyPr/>
        <a:lstStyle/>
        <a:p>
          <a:endParaRPr lang="ru-RU"/>
        </a:p>
      </dgm:t>
    </dgm:pt>
    <dgm:pt modelId="{C05BEE24-24A3-41FC-AC0C-D04BF508D7BB}">
      <dgm:prSet/>
      <dgm:spPr/>
      <dgm:t>
        <a:bodyPr/>
        <a:lstStyle/>
        <a:p>
          <a:pPr rtl="0"/>
          <a:r>
            <a:rPr lang="ru-RU" dirty="0" smtClean="0"/>
            <a:t>Этап 4</a:t>
          </a:r>
          <a:endParaRPr lang="ru-RU" dirty="0"/>
        </a:p>
      </dgm:t>
    </dgm:pt>
    <dgm:pt modelId="{37E83EE5-E389-4112-9A98-88588B3579DD}" type="parTrans" cxnId="{B882D885-6F60-4E60-B3F5-3DB84894A264}">
      <dgm:prSet/>
      <dgm:spPr/>
      <dgm:t>
        <a:bodyPr/>
        <a:lstStyle/>
        <a:p>
          <a:endParaRPr lang="ru-RU"/>
        </a:p>
      </dgm:t>
    </dgm:pt>
    <dgm:pt modelId="{DC0D67DA-C9DB-4441-B430-0764D348D383}" type="sibTrans" cxnId="{B882D885-6F60-4E60-B3F5-3DB84894A264}">
      <dgm:prSet/>
      <dgm:spPr/>
      <dgm:t>
        <a:bodyPr/>
        <a:lstStyle/>
        <a:p>
          <a:endParaRPr lang="ru-RU"/>
        </a:p>
      </dgm:t>
    </dgm:pt>
    <dgm:pt modelId="{8016B32D-A9A8-4C8C-AEEF-CB73D50081CE}">
      <dgm:prSet/>
      <dgm:spPr/>
      <dgm:t>
        <a:bodyPr/>
        <a:lstStyle/>
        <a:p>
          <a:r>
            <a:rPr lang="ru-RU" smtClean="0"/>
            <a:t>Определение целей и назначения инвестиционного проекта. </a:t>
          </a:r>
          <a:endParaRPr lang="ru-RU"/>
        </a:p>
      </dgm:t>
    </dgm:pt>
    <dgm:pt modelId="{CA8CCD0E-8FFE-4B81-9F17-81B792F9DBD7}" type="parTrans" cxnId="{14325B06-5029-470C-80D9-75B0A5AD5E12}">
      <dgm:prSet/>
      <dgm:spPr/>
      <dgm:t>
        <a:bodyPr/>
        <a:lstStyle/>
        <a:p>
          <a:endParaRPr lang="ru-RU"/>
        </a:p>
      </dgm:t>
    </dgm:pt>
    <dgm:pt modelId="{54073D7B-7DEC-4170-9531-8E00303247D8}" type="sibTrans" cxnId="{14325B06-5029-470C-80D9-75B0A5AD5E12}">
      <dgm:prSet/>
      <dgm:spPr/>
      <dgm:t>
        <a:bodyPr/>
        <a:lstStyle/>
        <a:p>
          <a:endParaRPr lang="ru-RU"/>
        </a:p>
      </dgm:t>
    </dgm:pt>
    <dgm:pt modelId="{4A58E75E-52BF-4B10-9F49-CB7A67EA1F85}">
      <dgm:prSet/>
      <dgm:spPr/>
      <dgm:t>
        <a:bodyPr/>
        <a:lstStyle/>
        <a:p>
          <a:r>
            <a:rPr lang="ru-RU" dirty="0" smtClean="0"/>
            <a:t>Анализ издержек: состоит из двух групп мероприятий, направленных на анализ как инвестиционных издержек, так и издержек производства</a:t>
          </a:r>
          <a:endParaRPr lang="ru-RU" dirty="0"/>
        </a:p>
      </dgm:t>
    </dgm:pt>
    <dgm:pt modelId="{D2DA4A7A-F5CF-4714-9223-15ECEC2ACD98}" type="parTrans" cxnId="{86FD7D8F-7962-4E29-88C7-A0FBBF8695E1}">
      <dgm:prSet/>
      <dgm:spPr/>
      <dgm:t>
        <a:bodyPr/>
        <a:lstStyle/>
        <a:p>
          <a:endParaRPr lang="ru-RU"/>
        </a:p>
      </dgm:t>
    </dgm:pt>
    <dgm:pt modelId="{F14D69B2-4BDB-4D9D-AC8F-866FC44947C1}" type="sibTrans" cxnId="{86FD7D8F-7962-4E29-88C7-A0FBBF8695E1}">
      <dgm:prSet/>
      <dgm:spPr/>
      <dgm:t>
        <a:bodyPr/>
        <a:lstStyle/>
        <a:p>
          <a:endParaRPr lang="ru-RU"/>
        </a:p>
      </dgm:t>
    </dgm:pt>
    <dgm:pt modelId="{D37E0995-7557-4214-8D77-2BB409D259A8}">
      <dgm:prSet/>
      <dgm:spPr/>
      <dgm:t>
        <a:bodyPr/>
        <a:lstStyle/>
        <a:p>
          <a:r>
            <a:rPr lang="ru-RU" dirty="0" smtClean="0"/>
            <a:t>Оценка эффективности инвестиций: проводится расчет показателей эффективности проекта в целом и анализ эффективности участия в проекте</a:t>
          </a:r>
          <a:endParaRPr lang="ru-RU" dirty="0"/>
        </a:p>
      </dgm:t>
    </dgm:pt>
    <dgm:pt modelId="{5A464F83-5D96-43E4-AB75-3CFC34D0C1CC}" type="parTrans" cxnId="{16491F79-CDDF-4BBE-AADF-CEA9A352E568}">
      <dgm:prSet/>
      <dgm:spPr/>
      <dgm:t>
        <a:bodyPr/>
        <a:lstStyle/>
        <a:p>
          <a:endParaRPr lang="ru-RU"/>
        </a:p>
      </dgm:t>
    </dgm:pt>
    <dgm:pt modelId="{C487048E-1141-4681-A9BB-89E6C50D4AA0}" type="sibTrans" cxnId="{16491F79-CDDF-4BBE-AADF-CEA9A352E568}">
      <dgm:prSet/>
      <dgm:spPr/>
      <dgm:t>
        <a:bodyPr/>
        <a:lstStyle/>
        <a:p>
          <a:endParaRPr lang="ru-RU"/>
        </a:p>
      </dgm:t>
    </dgm:pt>
    <dgm:pt modelId="{F498AF65-3508-4D48-B72F-4CB4EE7B75FD}">
      <dgm:prSet/>
      <dgm:spPr/>
      <dgm:t>
        <a:bodyPr/>
        <a:lstStyle/>
        <a:p>
          <a:r>
            <a:rPr lang="ru-RU" smtClean="0"/>
            <a:t>Формирование стратегии финансирования</a:t>
          </a:r>
          <a:endParaRPr lang="ru-RU"/>
        </a:p>
      </dgm:t>
    </dgm:pt>
    <dgm:pt modelId="{3785EDD7-4E84-4C46-8016-ACF37E8ADB79}" type="parTrans" cxnId="{984F1472-0F1D-47DA-8328-4D93B47C2E00}">
      <dgm:prSet/>
      <dgm:spPr/>
      <dgm:t>
        <a:bodyPr/>
        <a:lstStyle/>
        <a:p>
          <a:endParaRPr lang="ru-RU"/>
        </a:p>
      </dgm:t>
    </dgm:pt>
    <dgm:pt modelId="{24969281-5567-46FE-A407-CC7FBD0F8963}" type="sibTrans" cxnId="{984F1472-0F1D-47DA-8328-4D93B47C2E00}">
      <dgm:prSet/>
      <dgm:spPr/>
      <dgm:t>
        <a:bodyPr/>
        <a:lstStyle/>
        <a:p>
          <a:endParaRPr lang="ru-RU"/>
        </a:p>
      </dgm:t>
    </dgm:pt>
    <dgm:pt modelId="{A14FB8AE-CCA2-4A03-8A15-9EEF3E19AD6F}" type="pres">
      <dgm:prSet presAssocID="{DC9277E0-50A4-4FC2-9AFD-856B2007C42E}" presName="linearFlow" presStyleCnt="0">
        <dgm:presLayoutVars>
          <dgm:dir/>
          <dgm:animLvl val="lvl"/>
          <dgm:resizeHandles val="exact"/>
        </dgm:presLayoutVars>
      </dgm:prSet>
      <dgm:spPr/>
    </dgm:pt>
    <dgm:pt modelId="{7FC9EFED-B5BC-4A5F-9A62-4E8AF4558BA3}" type="pres">
      <dgm:prSet presAssocID="{D6D5AED2-04D9-4B60-BA7E-694A9A5187C8}" presName="composite" presStyleCnt="0"/>
      <dgm:spPr/>
    </dgm:pt>
    <dgm:pt modelId="{23D23A65-1467-4D99-BBD9-5CBF9D03E102}" type="pres">
      <dgm:prSet presAssocID="{D6D5AED2-04D9-4B60-BA7E-694A9A5187C8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6D7BB1-D389-48F0-96CE-1E3BFC1FB1C6}" type="pres">
      <dgm:prSet presAssocID="{D6D5AED2-04D9-4B60-BA7E-694A9A5187C8}" presName="descendantText" presStyleLbl="alignAcc1" presStyleIdx="0" presStyleCnt="4" custScaleX="93868" custScaleY="106559" custLinFactNeighborX="-3138" custLinFactNeighborY="11042">
        <dgm:presLayoutVars>
          <dgm:bulletEnabled val="1"/>
        </dgm:presLayoutVars>
      </dgm:prSet>
      <dgm:spPr/>
    </dgm:pt>
    <dgm:pt modelId="{68DA4773-23CF-4A42-8D51-0F647EB7DDC2}" type="pres">
      <dgm:prSet presAssocID="{D7471BFD-BE54-4110-9EB5-529B618C17E2}" presName="sp" presStyleCnt="0"/>
      <dgm:spPr/>
    </dgm:pt>
    <dgm:pt modelId="{5F48D1F8-5D67-48E3-B4BD-441D9F59B88A}" type="pres">
      <dgm:prSet presAssocID="{72174547-2F5F-4E79-9DE8-296367313F6B}" presName="composite" presStyleCnt="0"/>
      <dgm:spPr/>
    </dgm:pt>
    <dgm:pt modelId="{EDF2F815-F9E9-4B35-95DE-03C04179C589}" type="pres">
      <dgm:prSet presAssocID="{72174547-2F5F-4E79-9DE8-296367313F6B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FF3C65E8-4D93-465B-B83A-8E56FC599C65}" type="pres">
      <dgm:prSet presAssocID="{72174547-2F5F-4E79-9DE8-296367313F6B}" presName="descendantText" presStyleLbl="alignAcc1" presStyleIdx="1" presStyleCnt="4" custScaleX="94307" custLinFactNeighborX="-3138" custLinFactNeighborY="4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89C0C-EE32-4F52-BDCD-DF0CCDCEEC26}" type="pres">
      <dgm:prSet presAssocID="{59006C64-AAB9-4AFD-AD25-6C155BAF8E01}" presName="sp" presStyleCnt="0"/>
      <dgm:spPr/>
    </dgm:pt>
    <dgm:pt modelId="{D2484B1E-1BFE-4B53-860A-6859AC746AF2}" type="pres">
      <dgm:prSet presAssocID="{AB5D07B1-CF34-4B0A-8D48-0E0770E02767}" presName="composite" presStyleCnt="0"/>
      <dgm:spPr/>
    </dgm:pt>
    <dgm:pt modelId="{C59DEBA3-EB6D-4423-8F2F-930E36A9E07E}" type="pres">
      <dgm:prSet presAssocID="{AB5D07B1-CF34-4B0A-8D48-0E0770E02767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9EA26614-8487-450A-B87B-7FF29B6121C7}" type="pres">
      <dgm:prSet presAssocID="{AB5D07B1-CF34-4B0A-8D48-0E0770E02767}" presName="descendantText" presStyleLbl="alignAcc1" presStyleIdx="2" presStyleCnt="4" custScaleX="94307" custLinFactNeighborX="-3138" custLinFactNeighborY="-6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AF7009-DAF1-4184-9C1C-3CA77A24EA51}" type="pres">
      <dgm:prSet presAssocID="{FBB0A5E9-2C39-4A31-ADBC-669ECD86A9E3}" presName="sp" presStyleCnt="0"/>
      <dgm:spPr/>
    </dgm:pt>
    <dgm:pt modelId="{CBF3DC5D-3318-4D14-8031-BF25F8A522D8}" type="pres">
      <dgm:prSet presAssocID="{C05BEE24-24A3-41FC-AC0C-D04BF508D7BB}" presName="composite" presStyleCnt="0"/>
      <dgm:spPr/>
    </dgm:pt>
    <dgm:pt modelId="{73478277-1035-4043-93AB-66423FABCFDB}" type="pres">
      <dgm:prSet presAssocID="{C05BEE24-24A3-41FC-AC0C-D04BF508D7B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1FCF0-E8E9-498A-B256-D6F5C40416F9}" type="pres">
      <dgm:prSet presAssocID="{C05BEE24-24A3-41FC-AC0C-D04BF508D7BB}" presName="descendantText" presStyleLbl="alignAcc1" presStyleIdx="3" presStyleCnt="4" custScaleX="93573" custLinFactNeighborX="-2954" custLinFactNeighborY="-2826">
        <dgm:presLayoutVars>
          <dgm:bulletEnabled val="1"/>
        </dgm:presLayoutVars>
      </dgm:prSet>
      <dgm:spPr/>
    </dgm:pt>
  </dgm:ptLst>
  <dgm:cxnLst>
    <dgm:cxn modelId="{C1E7A458-26E5-4CD3-A840-187FD2D3BEC8}" type="presOf" srcId="{C05BEE24-24A3-41FC-AC0C-D04BF508D7BB}" destId="{73478277-1035-4043-93AB-66423FABCFDB}" srcOrd="0" destOrd="0" presId="urn:microsoft.com/office/officeart/2005/8/layout/chevron2"/>
    <dgm:cxn modelId="{0872F8BE-FF38-4533-854A-E278E8110131}" type="presOf" srcId="{8016B32D-A9A8-4C8C-AEEF-CB73D50081CE}" destId="{1C6D7BB1-D389-48F0-96CE-1E3BFC1FB1C6}" srcOrd="0" destOrd="0" presId="urn:microsoft.com/office/officeart/2005/8/layout/chevron2"/>
    <dgm:cxn modelId="{A18F15CA-44A7-4F0E-AEA8-DAE05BE9209E}" type="presOf" srcId="{D6D5AED2-04D9-4B60-BA7E-694A9A5187C8}" destId="{23D23A65-1467-4D99-BBD9-5CBF9D03E102}" srcOrd="0" destOrd="0" presId="urn:microsoft.com/office/officeart/2005/8/layout/chevron2"/>
    <dgm:cxn modelId="{16491F79-CDDF-4BBE-AADF-CEA9A352E568}" srcId="{AB5D07B1-CF34-4B0A-8D48-0E0770E02767}" destId="{D37E0995-7557-4214-8D77-2BB409D259A8}" srcOrd="0" destOrd="0" parTransId="{5A464F83-5D96-43E4-AB75-3CFC34D0C1CC}" sibTransId="{C487048E-1141-4681-A9BB-89E6C50D4AA0}"/>
    <dgm:cxn modelId="{86FD7D8F-7962-4E29-88C7-A0FBBF8695E1}" srcId="{72174547-2F5F-4E79-9DE8-296367313F6B}" destId="{4A58E75E-52BF-4B10-9F49-CB7A67EA1F85}" srcOrd="0" destOrd="0" parTransId="{D2DA4A7A-F5CF-4714-9223-15ECEC2ACD98}" sibTransId="{F14D69B2-4BDB-4D9D-AC8F-866FC44947C1}"/>
    <dgm:cxn modelId="{454A2B59-9BD0-47AB-88B7-169EFB5FEC6A}" type="presOf" srcId="{F498AF65-3508-4D48-B72F-4CB4EE7B75FD}" destId="{5FB1FCF0-E8E9-498A-B256-D6F5C40416F9}" srcOrd="0" destOrd="0" presId="urn:microsoft.com/office/officeart/2005/8/layout/chevron2"/>
    <dgm:cxn modelId="{C77AF9BD-096A-4914-91DB-BF6176B1926B}" srcId="{DC9277E0-50A4-4FC2-9AFD-856B2007C42E}" destId="{72174547-2F5F-4E79-9DE8-296367313F6B}" srcOrd="1" destOrd="0" parTransId="{BDB0B432-00F2-4EE3-962C-4A7B61F854D0}" sibTransId="{59006C64-AAB9-4AFD-AD25-6C155BAF8E01}"/>
    <dgm:cxn modelId="{8AD8D2F1-CB64-4FBF-B7B1-419B0E3F2821}" type="presOf" srcId="{4A58E75E-52BF-4B10-9F49-CB7A67EA1F85}" destId="{FF3C65E8-4D93-465B-B83A-8E56FC599C65}" srcOrd="0" destOrd="0" presId="urn:microsoft.com/office/officeart/2005/8/layout/chevron2"/>
    <dgm:cxn modelId="{78C9B6BD-B672-419F-8A71-4B13608C5A43}" type="presOf" srcId="{72174547-2F5F-4E79-9DE8-296367313F6B}" destId="{EDF2F815-F9E9-4B35-95DE-03C04179C589}" srcOrd="0" destOrd="0" presId="urn:microsoft.com/office/officeart/2005/8/layout/chevron2"/>
    <dgm:cxn modelId="{65D8DE6C-9AA6-4CFA-B12F-78EAB6C915D7}" srcId="{DC9277E0-50A4-4FC2-9AFD-856B2007C42E}" destId="{D6D5AED2-04D9-4B60-BA7E-694A9A5187C8}" srcOrd="0" destOrd="0" parTransId="{86E8B4BA-08FB-4301-8F52-E7DAC547C862}" sibTransId="{D7471BFD-BE54-4110-9EB5-529B618C17E2}"/>
    <dgm:cxn modelId="{F12DEF36-C63D-421B-806F-7AF4ECF71D19}" srcId="{DC9277E0-50A4-4FC2-9AFD-856B2007C42E}" destId="{AB5D07B1-CF34-4B0A-8D48-0E0770E02767}" srcOrd="2" destOrd="0" parTransId="{5C23CA32-2138-436F-8A16-536E03BEF8CA}" sibTransId="{FBB0A5E9-2C39-4A31-ADBC-669ECD86A9E3}"/>
    <dgm:cxn modelId="{DDDA64B7-2B76-4635-9C8A-4FF64CC23B80}" type="presOf" srcId="{DC9277E0-50A4-4FC2-9AFD-856B2007C42E}" destId="{A14FB8AE-CCA2-4A03-8A15-9EEF3E19AD6F}" srcOrd="0" destOrd="0" presId="urn:microsoft.com/office/officeart/2005/8/layout/chevron2"/>
    <dgm:cxn modelId="{984F1472-0F1D-47DA-8328-4D93B47C2E00}" srcId="{C05BEE24-24A3-41FC-AC0C-D04BF508D7BB}" destId="{F498AF65-3508-4D48-B72F-4CB4EE7B75FD}" srcOrd="0" destOrd="0" parTransId="{3785EDD7-4E84-4C46-8016-ACF37E8ADB79}" sibTransId="{24969281-5567-46FE-A407-CC7FBD0F8963}"/>
    <dgm:cxn modelId="{DF2E5178-E54A-4106-A6F3-D25B6B8E75B1}" type="presOf" srcId="{AB5D07B1-CF34-4B0A-8D48-0E0770E02767}" destId="{C59DEBA3-EB6D-4423-8F2F-930E36A9E07E}" srcOrd="0" destOrd="0" presId="urn:microsoft.com/office/officeart/2005/8/layout/chevron2"/>
    <dgm:cxn modelId="{14325B06-5029-470C-80D9-75B0A5AD5E12}" srcId="{D6D5AED2-04D9-4B60-BA7E-694A9A5187C8}" destId="{8016B32D-A9A8-4C8C-AEEF-CB73D50081CE}" srcOrd="0" destOrd="0" parTransId="{CA8CCD0E-8FFE-4B81-9F17-81B792F9DBD7}" sibTransId="{54073D7B-7DEC-4170-9531-8E00303247D8}"/>
    <dgm:cxn modelId="{B882D885-6F60-4E60-B3F5-3DB84894A264}" srcId="{DC9277E0-50A4-4FC2-9AFD-856B2007C42E}" destId="{C05BEE24-24A3-41FC-AC0C-D04BF508D7BB}" srcOrd="3" destOrd="0" parTransId="{37E83EE5-E389-4112-9A98-88588B3579DD}" sibTransId="{DC0D67DA-C9DB-4441-B430-0764D348D383}"/>
    <dgm:cxn modelId="{35E2AE25-4B29-4C47-A16F-FCDC98B5A200}" type="presOf" srcId="{D37E0995-7557-4214-8D77-2BB409D259A8}" destId="{9EA26614-8487-450A-B87B-7FF29B6121C7}" srcOrd="0" destOrd="0" presId="urn:microsoft.com/office/officeart/2005/8/layout/chevron2"/>
    <dgm:cxn modelId="{123A95CD-CA11-4D02-836D-FB79400EED6D}" type="presParOf" srcId="{A14FB8AE-CCA2-4A03-8A15-9EEF3E19AD6F}" destId="{7FC9EFED-B5BC-4A5F-9A62-4E8AF4558BA3}" srcOrd="0" destOrd="0" presId="urn:microsoft.com/office/officeart/2005/8/layout/chevron2"/>
    <dgm:cxn modelId="{9959CB99-A70D-4CB4-AE77-5E61888CAB4D}" type="presParOf" srcId="{7FC9EFED-B5BC-4A5F-9A62-4E8AF4558BA3}" destId="{23D23A65-1467-4D99-BBD9-5CBF9D03E102}" srcOrd="0" destOrd="0" presId="urn:microsoft.com/office/officeart/2005/8/layout/chevron2"/>
    <dgm:cxn modelId="{6EF64AE7-D1EA-4F9B-9364-E33958A8550B}" type="presParOf" srcId="{7FC9EFED-B5BC-4A5F-9A62-4E8AF4558BA3}" destId="{1C6D7BB1-D389-48F0-96CE-1E3BFC1FB1C6}" srcOrd="1" destOrd="0" presId="urn:microsoft.com/office/officeart/2005/8/layout/chevron2"/>
    <dgm:cxn modelId="{DDD4F9B1-DD9D-4DDF-880C-9982B1B24A9F}" type="presParOf" srcId="{A14FB8AE-CCA2-4A03-8A15-9EEF3E19AD6F}" destId="{68DA4773-23CF-4A42-8D51-0F647EB7DDC2}" srcOrd="1" destOrd="0" presId="urn:microsoft.com/office/officeart/2005/8/layout/chevron2"/>
    <dgm:cxn modelId="{42D56D19-703E-40CE-86CD-4DE8D3F4F35A}" type="presParOf" srcId="{A14FB8AE-CCA2-4A03-8A15-9EEF3E19AD6F}" destId="{5F48D1F8-5D67-48E3-B4BD-441D9F59B88A}" srcOrd="2" destOrd="0" presId="urn:microsoft.com/office/officeart/2005/8/layout/chevron2"/>
    <dgm:cxn modelId="{87DEF92A-3ACB-4AD7-BE4C-11DE5AF5D655}" type="presParOf" srcId="{5F48D1F8-5D67-48E3-B4BD-441D9F59B88A}" destId="{EDF2F815-F9E9-4B35-95DE-03C04179C589}" srcOrd="0" destOrd="0" presId="urn:microsoft.com/office/officeart/2005/8/layout/chevron2"/>
    <dgm:cxn modelId="{969E6A55-7949-44F6-A6D1-299431DEAE35}" type="presParOf" srcId="{5F48D1F8-5D67-48E3-B4BD-441D9F59B88A}" destId="{FF3C65E8-4D93-465B-B83A-8E56FC599C65}" srcOrd="1" destOrd="0" presId="urn:microsoft.com/office/officeart/2005/8/layout/chevron2"/>
    <dgm:cxn modelId="{136E2EBD-7B11-408F-AD07-FECB5D4F01BD}" type="presParOf" srcId="{A14FB8AE-CCA2-4A03-8A15-9EEF3E19AD6F}" destId="{D0589C0C-EE32-4F52-BDCD-DF0CCDCEEC26}" srcOrd="3" destOrd="0" presId="urn:microsoft.com/office/officeart/2005/8/layout/chevron2"/>
    <dgm:cxn modelId="{6CC5743E-D356-4EBE-9459-270B83FE5F8B}" type="presParOf" srcId="{A14FB8AE-CCA2-4A03-8A15-9EEF3E19AD6F}" destId="{D2484B1E-1BFE-4B53-860A-6859AC746AF2}" srcOrd="4" destOrd="0" presId="urn:microsoft.com/office/officeart/2005/8/layout/chevron2"/>
    <dgm:cxn modelId="{962FCA26-C61B-4BE6-9069-5D8AA472BEC9}" type="presParOf" srcId="{D2484B1E-1BFE-4B53-860A-6859AC746AF2}" destId="{C59DEBA3-EB6D-4423-8F2F-930E36A9E07E}" srcOrd="0" destOrd="0" presId="urn:microsoft.com/office/officeart/2005/8/layout/chevron2"/>
    <dgm:cxn modelId="{1DA1F8F6-637D-452C-AFB7-4628C7C21F83}" type="presParOf" srcId="{D2484B1E-1BFE-4B53-860A-6859AC746AF2}" destId="{9EA26614-8487-450A-B87B-7FF29B6121C7}" srcOrd="1" destOrd="0" presId="urn:microsoft.com/office/officeart/2005/8/layout/chevron2"/>
    <dgm:cxn modelId="{84044C2A-1D01-4CC3-8164-BAB881C61E69}" type="presParOf" srcId="{A14FB8AE-CCA2-4A03-8A15-9EEF3E19AD6F}" destId="{70AF7009-DAF1-4184-9C1C-3CA77A24EA51}" srcOrd="5" destOrd="0" presId="urn:microsoft.com/office/officeart/2005/8/layout/chevron2"/>
    <dgm:cxn modelId="{11AB1550-8C79-42AD-80F5-033445AB0051}" type="presParOf" srcId="{A14FB8AE-CCA2-4A03-8A15-9EEF3E19AD6F}" destId="{CBF3DC5D-3318-4D14-8031-BF25F8A522D8}" srcOrd="6" destOrd="0" presId="urn:microsoft.com/office/officeart/2005/8/layout/chevron2"/>
    <dgm:cxn modelId="{A24451EC-4F8A-44F4-99A7-275A78059748}" type="presParOf" srcId="{CBF3DC5D-3318-4D14-8031-BF25F8A522D8}" destId="{73478277-1035-4043-93AB-66423FABCFDB}" srcOrd="0" destOrd="0" presId="urn:microsoft.com/office/officeart/2005/8/layout/chevron2"/>
    <dgm:cxn modelId="{AC7EA1EA-2E0E-40AD-B005-01D51496DD27}" type="presParOf" srcId="{CBF3DC5D-3318-4D14-8031-BF25F8A522D8}" destId="{5FB1FCF0-E8E9-498A-B256-D6F5C40416F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D23A65-1467-4D99-BBD9-5CBF9D03E102}">
      <dsp:nvSpPr>
        <dsp:cNvPr id="0" name=""/>
        <dsp:cNvSpPr/>
      </dsp:nvSpPr>
      <dsp:spPr>
        <a:xfrm rot="5400000">
          <a:off x="-42697" y="178979"/>
          <a:ext cx="1042147" cy="72950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Этап 1</a:t>
          </a:r>
          <a:endParaRPr lang="ru-RU" sz="1700" kern="1200" dirty="0"/>
        </a:p>
      </dsp:txBody>
      <dsp:txXfrm rot="-5400000">
        <a:off x="113626" y="387407"/>
        <a:ext cx="729502" cy="312645"/>
      </dsp:txXfrm>
    </dsp:sp>
    <dsp:sp modelId="{1C6D7BB1-D389-48F0-96CE-1E3BFC1FB1C6}">
      <dsp:nvSpPr>
        <dsp:cNvPr id="0" name=""/>
        <dsp:cNvSpPr/>
      </dsp:nvSpPr>
      <dsp:spPr>
        <a:xfrm rot="5400000">
          <a:off x="4223426" y="-3310806"/>
          <a:ext cx="721825" cy="74939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smtClean="0"/>
            <a:t>Определение целей и назначения инвестиционного проекта. </a:t>
          </a:r>
          <a:endParaRPr lang="ru-RU" sz="1500" kern="1200"/>
        </a:p>
      </dsp:txBody>
      <dsp:txXfrm rot="-5400000">
        <a:off x="837380" y="110477"/>
        <a:ext cx="7458681" cy="651351"/>
      </dsp:txXfrm>
    </dsp:sp>
    <dsp:sp modelId="{EDF2F815-F9E9-4B35-95DE-03C04179C589}">
      <dsp:nvSpPr>
        <dsp:cNvPr id="0" name=""/>
        <dsp:cNvSpPr/>
      </dsp:nvSpPr>
      <dsp:spPr>
        <a:xfrm rot="5400000">
          <a:off x="-42697" y="1072035"/>
          <a:ext cx="1042147" cy="72950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Этап 2</a:t>
          </a:r>
          <a:endParaRPr lang="ru-RU" sz="1700" kern="1200" dirty="0"/>
        </a:p>
      </dsp:txBody>
      <dsp:txXfrm rot="-5400000">
        <a:off x="113626" y="1280463"/>
        <a:ext cx="729502" cy="312645"/>
      </dsp:txXfrm>
    </dsp:sp>
    <dsp:sp modelId="{FF3C65E8-4D93-465B-B83A-8E56FC599C65}">
      <dsp:nvSpPr>
        <dsp:cNvPr id="0" name=""/>
        <dsp:cNvSpPr/>
      </dsp:nvSpPr>
      <dsp:spPr>
        <a:xfrm rot="5400000">
          <a:off x="4245641" y="-2506691"/>
          <a:ext cx="677395" cy="75289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Анализ издержек: состоит из двух групп мероприятий, направленных на анализ как инвестиционных издержек, так и издержек производства</a:t>
          </a:r>
          <a:endParaRPr lang="ru-RU" sz="1500" kern="1200" dirty="0"/>
        </a:p>
      </dsp:txBody>
      <dsp:txXfrm rot="-5400000">
        <a:off x="819856" y="952162"/>
        <a:ext cx="7495898" cy="611259"/>
      </dsp:txXfrm>
    </dsp:sp>
    <dsp:sp modelId="{C59DEBA3-EB6D-4423-8F2F-930E36A9E07E}">
      <dsp:nvSpPr>
        <dsp:cNvPr id="0" name=""/>
        <dsp:cNvSpPr/>
      </dsp:nvSpPr>
      <dsp:spPr>
        <a:xfrm rot="5400000">
          <a:off x="-42697" y="1965092"/>
          <a:ext cx="1042147" cy="72950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Этап 3</a:t>
          </a:r>
          <a:endParaRPr lang="ru-RU" sz="1700" kern="1200" dirty="0"/>
        </a:p>
      </dsp:txBody>
      <dsp:txXfrm rot="-5400000">
        <a:off x="113626" y="2173520"/>
        <a:ext cx="729502" cy="312645"/>
      </dsp:txXfrm>
    </dsp:sp>
    <dsp:sp modelId="{9EA26614-8487-450A-B87B-7FF29B6121C7}">
      <dsp:nvSpPr>
        <dsp:cNvPr id="0" name=""/>
        <dsp:cNvSpPr/>
      </dsp:nvSpPr>
      <dsp:spPr>
        <a:xfrm rot="5400000">
          <a:off x="4245641" y="-1662840"/>
          <a:ext cx="677395" cy="75289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Оценка эффективности инвестиций: проводится расчет показателей эффективности проекта в целом и анализ эффективности участия в проекте</a:t>
          </a:r>
          <a:endParaRPr lang="ru-RU" sz="1500" kern="1200" dirty="0"/>
        </a:p>
      </dsp:txBody>
      <dsp:txXfrm rot="-5400000">
        <a:off x="819856" y="1796013"/>
        <a:ext cx="7495898" cy="611259"/>
      </dsp:txXfrm>
    </dsp:sp>
    <dsp:sp modelId="{73478277-1035-4043-93AB-66423FABCFDB}">
      <dsp:nvSpPr>
        <dsp:cNvPr id="0" name=""/>
        <dsp:cNvSpPr/>
      </dsp:nvSpPr>
      <dsp:spPr>
        <a:xfrm rot="5400000">
          <a:off x="-42697" y="2858148"/>
          <a:ext cx="1042147" cy="72950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Этап 4</a:t>
          </a:r>
          <a:endParaRPr lang="ru-RU" sz="1700" kern="1200" dirty="0"/>
        </a:p>
      </dsp:txBody>
      <dsp:txXfrm rot="-5400000">
        <a:off x="113626" y="3066576"/>
        <a:ext cx="729502" cy="312645"/>
      </dsp:txXfrm>
    </dsp:sp>
    <dsp:sp modelId="{5FB1FCF0-E8E9-498A-B256-D6F5C40416F9}">
      <dsp:nvSpPr>
        <dsp:cNvPr id="0" name=""/>
        <dsp:cNvSpPr/>
      </dsp:nvSpPr>
      <dsp:spPr>
        <a:xfrm rot="5400000">
          <a:off x="4260330" y="-713802"/>
          <a:ext cx="677395" cy="74703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smtClean="0"/>
            <a:t>Формирование стратегии финансирования</a:t>
          </a:r>
          <a:endParaRPr lang="ru-RU" sz="1500" kern="1200"/>
        </a:p>
      </dsp:txBody>
      <dsp:txXfrm rot="-5400000">
        <a:off x="863844" y="2715752"/>
        <a:ext cx="7437299" cy="611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548680"/>
            <a:ext cx="6406480" cy="4469882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Тема: 11.Оценка социально-экономической эффективности инвестиционного </a:t>
            </a:r>
            <a:r>
              <a:rPr lang="ru-RU" sz="2400" dirty="0" smtClean="0"/>
              <a:t>проекта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200" dirty="0"/>
              <a:t>11.1 Цель, задачи и принципы оценки эффективности инвестиционного проекта</a:t>
            </a:r>
            <a:br>
              <a:rPr lang="ru-RU" sz="2200" dirty="0"/>
            </a:br>
            <a:r>
              <a:rPr lang="ru-RU" sz="2200" dirty="0"/>
              <a:t>11.2 Оценка стоимости денег во времени. Наращение и дисконтирование денежных потоков.</a:t>
            </a:r>
            <a:br>
              <a:rPr lang="ru-RU" sz="2200" dirty="0"/>
            </a:br>
            <a:r>
              <a:rPr lang="ru-RU" sz="2200" dirty="0"/>
              <a:t>11.3. Показатели оценки эффективности инвестиционного проекта и методы их расчета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5301208"/>
            <a:ext cx="6400800" cy="913656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/>
              <a:t>Выполнила студентка</a:t>
            </a:r>
          </a:p>
          <a:p>
            <a:pPr algn="r"/>
            <a:r>
              <a:rPr lang="ru-RU" dirty="0" smtClean="0"/>
              <a:t>группы МБО-162</a:t>
            </a:r>
          </a:p>
          <a:p>
            <a:pPr algn="r"/>
            <a:r>
              <a:rPr lang="ru-RU" dirty="0" err="1" smtClean="0"/>
              <a:t>Салиева</a:t>
            </a:r>
            <a:r>
              <a:rPr lang="ru-RU" dirty="0" smtClean="0"/>
              <a:t> А. 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011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91264" cy="692696"/>
          </a:xfrm>
        </p:spPr>
        <p:txBody>
          <a:bodyPr>
            <a:normAutofit/>
          </a:bodyPr>
          <a:lstStyle/>
          <a:p>
            <a:r>
              <a:rPr lang="ru-RU" sz="1800" dirty="0"/>
              <a:t>11.1 Цель, задачи и принципы оценки эффективности инвестиционного проекта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692696"/>
            <a:ext cx="84969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Эффективность инвестиционного проекта – это </a:t>
            </a:r>
            <a:r>
              <a:rPr lang="ru-RU" dirty="0" smtClean="0"/>
              <a:t>степень соответствия </a:t>
            </a:r>
            <a:r>
              <a:rPr lang="ru-RU" dirty="0"/>
              <a:t>проекта, порождающего этот </a:t>
            </a:r>
            <a:r>
              <a:rPr lang="ru-RU" dirty="0" err="1"/>
              <a:t>ИП</a:t>
            </a:r>
            <a:r>
              <a:rPr lang="ru-RU" dirty="0"/>
              <a:t>, целям и интересам участников </a:t>
            </a:r>
            <a:r>
              <a:rPr lang="ru-RU" dirty="0" smtClean="0"/>
              <a:t>проекта</a:t>
            </a:r>
            <a:r>
              <a:rPr lang="ru-RU" dirty="0"/>
              <a:t>.</a:t>
            </a:r>
          </a:p>
        </p:txBody>
      </p:sp>
      <p:sp>
        <p:nvSpPr>
          <p:cNvPr id="5" name="Овал 4"/>
          <p:cNvSpPr/>
          <p:nvPr/>
        </p:nvSpPr>
        <p:spPr>
          <a:xfrm>
            <a:off x="251520" y="1484784"/>
            <a:ext cx="1944216" cy="648072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2195736" y="1672587"/>
            <a:ext cx="122413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19872" y="1484784"/>
            <a:ext cx="5112568" cy="648072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определение рентабельности, срока окупаемости и риска проекта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2492896"/>
            <a:ext cx="849694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Этапы процедуры оценки эффективности инвестиционного </a:t>
            </a:r>
            <a:r>
              <a:rPr lang="ru-RU" dirty="0" smtClean="0"/>
              <a:t>проекта:</a:t>
            </a:r>
            <a:endParaRPr lang="ru-RU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256028735"/>
              </p:ext>
            </p:extLst>
          </p:nvPr>
        </p:nvGraphicFramePr>
        <p:xfrm>
          <a:off x="251520" y="2996952"/>
          <a:ext cx="871296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487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11.2 Оценка стоимости денег во времени. Наращение и дисконтирование денежных потоков.</a:t>
            </a:r>
          </a:p>
        </p:txBody>
      </p:sp>
      <p:sp>
        <p:nvSpPr>
          <p:cNvPr id="4" name="Овал 3"/>
          <p:cNvSpPr/>
          <p:nvPr/>
        </p:nvSpPr>
        <p:spPr>
          <a:xfrm>
            <a:off x="3713983" y="847700"/>
            <a:ext cx="2016224" cy="64807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Деньги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5882" y="1012268"/>
            <a:ext cx="2664296" cy="85669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Будущая стоимость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556624" y="548177"/>
            <a:ext cx="2520280" cy="11121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Текущая стоимость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>
            <a:stCxn id="4" idx="2"/>
            <a:endCxn id="5" idx="6"/>
          </p:cNvCxnSpPr>
          <p:nvPr/>
        </p:nvCxnSpPr>
        <p:spPr>
          <a:xfrm flipH="1">
            <a:off x="3060178" y="1171736"/>
            <a:ext cx="653805" cy="2688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6"/>
            <a:endCxn id="6" idx="2"/>
          </p:cNvCxnSpPr>
          <p:nvPr/>
        </p:nvCxnSpPr>
        <p:spPr>
          <a:xfrm flipV="1">
            <a:off x="5730207" y="1104258"/>
            <a:ext cx="826417" cy="67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4"/>
            <a:endCxn id="17" idx="0"/>
          </p:cNvCxnSpPr>
          <p:nvPr/>
        </p:nvCxnSpPr>
        <p:spPr>
          <a:xfrm>
            <a:off x="1728030" y="1868962"/>
            <a:ext cx="470294" cy="2139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5"/>
            <a:endCxn id="18" idx="0"/>
          </p:cNvCxnSpPr>
          <p:nvPr/>
        </p:nvCxnSpPr>
        <p:spPr>
          <a:xfrm>
            <a:off x="2670001" y="1743502"/>
            <a:ext cx="4167788" cy="2609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84688" y="2082906"/>
            <a:ext cx="4027272" cy="1202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 схеме простых процентов к концу n-</a:t>
            </a:r>
            <a:r>
              <a:rPr lang="ru-RU" sz="1400" dirty="0" err="1"/>
              <a:t>го</a:t>
            </a:r>
            <a:r>
              <a:rPr lang="ru-RU" sz="1400" dirty="0"/>
              <a:t> периода начисления </a:t>
            </a:r>
            <a:r>
              <a:rPr lang="ru-RU" sz="1400" dirty="0" smtClean="0"/>
              <a:t>процентов</a:t>
            </a:r>
          </a:p>
          <a:p>
            <a:pPr algn="ctr"/>
            <a:endParaRPr lang="ru-RU" sz="1400" dirty="0"/>
          </a:p>
          <a:p>
            <a:pPr algn="ctr"/>
            <a:r>
              <a:rPr lang="ru-RU" sz="1400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778026" y="2004454"/>
            <a:ext cx="4119525" cy="12805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 схеме сложных процентов к концу n-</a:t>
            </a:r>
            <a:r>
              <a:rPr lang="ru-RU" sz="1400" dirty="0" err="1"/>
              <a:t>го</a:t>
            </a:r>
            <a:r>
              <a:rPr lang="ru-RU" sz="1400" dirty="0"/>
              <a:t> периода начисления процентов 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21070"/>
            <a:ext cx="3030415" cy="408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14743"/>
            <a:ext cx="3240360" cy="43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5" y="3501008"/>
            <a:ext cx="4625930" cy="2880320"/>
          </a:xfrm>
          <a:prstGeom prst="rect">
            <a:avLst/>
          </a:prstGeom>
        </p:spPr>
      </p:pic>
      <p:pic>
        <p:nvPicPr>
          <p:cNvPr id="1030" name="Рисунок 10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721" y="4291284"/>
            <a:ext cx="4242393" cy="156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67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66130"/>
          </a:xfrm>
        </p:spPr>
        <p:txBody>
          <a:bodyPr>
            <a:normAutofit/>
          </a:bodyPr>
          <a:lstStyle/>
          <a:p>
            <a:r>
              <a:rPr lang="ru-RU" sz="1800" dirty="0"/>
              <a:t>11.3. Показатели оценки эффективности инвестиционного проекта и методы их </a:t>
            </a:r>
            <a:r>
              <a:rPr lang="ru-RU" sz="1800" dirty="0" smtClean="0"/>
              <a:t>расчета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196752"/>
            <a:ext cx="6192688" cy="10081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практике обычно применяется две группы методов оценки</a:t>
            </a:r>
          </a:p>
        </p:txBody>
      </p:sp>
      <p:cxnSp>
        <p:nvCxnSpPr>
          <p:cNvPr id="6" name="Прямая со стрелкой 5"/>
          <p:cNvCxnSpPr>
            <a:stCxn id="4" idx="2"/>
            <a:endCxn id="9" idx="0"/>
          </p:cNvCxnSpPr>
          <p:nvPr/>
        </p:nvCxnSpPr>
        <p:spPr>
          <a:xfrm flipH="1">
            <a:off x="1943708" y="2204864"/>
            <a:ext cx="2484276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  <a:endCxn id="10" idx="0"/>
          </p:cNvCxnSpPr>
          <p:nvPr/>
        </p:nvCxnSpPr>
        <p:spPr>
          <a:xfrm>
            <a:off x="4427984" y="2204864"/>
            <a:ext cx="2019712" cy="1232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251520" y="3429000"/>
            <a:ext cx="3384376" cy="252028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11.3.1. Статические методы оценки эффективности инвестиционного проекта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19504" y="3437251"/>
            <a:ext cx="3456384" cy="266429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11.3.2. Динамические методы оценки эффективности инвестиционного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218779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11.3.1. Статические методы оценки эффективности инвестиционного проекта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Овал 3"/>
          <p:cNvSpPr/>
          <p:nvPr/>
        </p:nvSpPr>
        <p:spPr>
          <a:xfrm>
            <a:off x="4052720" y="584684"/>
            <a:ext cx="2808312" cy="64807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Методы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32040" y="1502081"/>
            <a:ext cx="3528392" cy="16757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Простая (бухгалтерская) норма прибыли </a:t>
            </a:r>
            <a:r>
              <a:rPr lang="ru-RU" dirty="0" err="1">
                <a:solidFill>
                  <a:schemeClr val="tx1"/>
                </a:solidFill>
              </a:rPr>
              <a:t>ROI</a:t>
            </a:r>
            <a:r>
              <a:rPr lang="ru-RU" dirty="0">
                <a:solidFill>
                  <a:schemeClr val="tx1"/>
                </a:solidFill>
              </a:rPr>
              <a:t>– это среднегодовая норма рентабельности инвестиций в проект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2320" y="1241844"/>
            <a:ext cx="3600400" cy="203578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Простой (</a:t>
            </a:r>
            <a:r>
              <a:rPr lang="ru-RU" dirty="0" err="1">
                <a:solidFill>
                  <a:schemeClr val="tx1"/>
                </a:solidFill>
              </a:rPr>
              <a:t>бездисконтный</a:t>
            </a:r>
            <a:r>
              <a:rPr lang="ru-RU" dirty="0">
                <a:solidFill>
                  <a:schemeClr val="tx1"/>
                </a:solidFill>
              </a:rPr>
              <a:t>) срок окупаемости </a:t>
            </a:r>
            <a:r>
              <a:rPr lang="ru-RU" dirty="0" err="1">
                <a:solidFill>
                  <a:schemeClr val="tx1"/>
                </a:solidFill>
              </a:rPr>
              <a:t>PP</a:t>
            </a:r>
            <a:r>
              <a:rPr lang="ru-RU" dirty="0">
                <a:solidFill>
                  <a:schemeClr val="tx1"/>
                </a:solidFill>
              </a:rPr>
              <a:t>– это период времени, за который поступления от операционной деятельности покрывают общий объем инвестиций в проект</a:t>
            </a:r>
          </a:p>
        </p:txBody>
      </p:sp>
      <p:cxnSp>
        <p:nvCxnSpPr>
          <p:cNvPr id="8" name="Прямая со стрелкой 7"/>
          <p:cNvCxnSpPr>
            <a:stCxn id="4" idx="2"/>
            <a:endCxn id="6" idx="0"/>
          </p:cNvCxnSpPr>
          <p:nvPr/>
        </p:nvCxnSpPr>
        <p:spPr>
          <a:xfrm flipH="1">
            <a:off x="2252520" y="908720"/>
            <a:ext cx="1800200" cy="333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5"/>
            <a:endCxn id="5" idx="0"/>
          </p:cNvCxnSpPr>
          <p:nvPr/>
        </p:nvCxnSpPr>
        <p:spPr>
          <a:xfrm>
            <a:off x="6449764" y="1137848"/>
            <a:ext cx="246472" cy="3642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68" y="3279585"/>
            <a:ext cx="3347864" cy="902354"/>
          </a:xfrm>
          <a:prstGeom prst="rect">
            <a:avLst/>
          </a:prstGeom>
        </p:spPr>
      </p:pic>
      <p:sp>
        <p:nvSpPr>
          <p:cNvPr id="32" name="Скругленный прямоугольник 31"/>
          <p:cNvSpPr/>
          <p:nvPr/>
        </p:nvSpPr>
        <p:spPr>
          <a:xfrm>
            <a:off x="4932040" y="4181939"/>
            <a:ext cx="3528392" cy="248742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</a:rPr>
              <a:t>где P – средняя за расчетный период чистая прибыль от операционной деятельности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I – общий объем инвестиций в проект, равный сумме </a:t>
            </a:r>
            <a:r>
              <a:rPr lang="ru-RU" sz="1600" dirty="0" err="1">
                <a:solidFill>
                  <a:schemeClr val="tx1"/>
                </a:solidFill>
              </a:rPr>
              <a:t>предпроизводственных</a:t>
            </a:r>
            <a:r>
              <a:rPr lang="ru-RU" sz="1600" dirty="0">
                <a:solidFill>
                  <a:schemeClr val="tx1"/>
                </a:solidFill>
              </a:rPr>
              <a:t> расходов, затрат на создание основных средств и первоначального оборотного капитала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52320" y="4384958"/>
            <a:ext cx="3600400" cy="163633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26" y="3311332"/>
            <a:ext cx="3685375" cy="93774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60" y="4617132"/>
            <a:ext cx="3057525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20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8952" cy="648072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11.3.2. Динамические методы оценки эффективности инвестиционного проекта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908720"/>
            <a:ext cx="8424936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Дисконтирование — это процесс пересчета будущей стоимости денежного потока в текущую. </a:t>
            </a:r>
          </a:p>
        </p:txBody>
      </p:sp>
      <p:cxnSp>
        <p:nvCxnSpPr>
          <p:cNvPr id="7" name="Прямая соединительная линия 6"/>
          <p:cNvCxnSpPr>
            <a:stCxn id="5" idx="1"/>
          </p:cNvCxnSpPr>
          <p:nvPr/>
        </p:nvCxnSpPr>
        <p:spPr>
          <a:xfrm>
            <a:off x="251520" y="1196752"/>
            <a:ext cx="0" cy="4608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55576" y="1628800"/>
            <a:ext cx="21602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Чистый дисконтированный доход </a:t>
            </a:r>
            <a:r>
              <a:rPr lang="ru-RU" sz="1600" dirty="0" smtClean="0"/>
              <a:t>, </a:t>
            </a:r>
            <a:r>
              <a:rPr lang="en-US" sz="1600" dirty="0" err="1" smtClean="0"/>
              <a:t>NVP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2635168"/>
            <a:ext cx="2160240" cy="937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Индекс рентабельности </a:t>
            </a:r>
            <a:r>
              <a:rPr lang="ru-RU" dirty="0" smtClean="0"/>
              <a:t>инвестиции</a:t>
            </a:r>
            <a:r>
              <a:rPr lang="en-US" dirty="0" smtClean="0"/>
              <a:t>, PI.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5577" y="3915630"/>
            <a:ext cx="2160239" cy="1134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Внутренняя норма рентабельности </a:t>
            </a:r>
            <a:r>
              <a:rPr lang="en-US" dirty="0" err="1" smtClean="0"/>
              <a:t>IRR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5373216"/>
            <a:ext cx="216024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Дисконтированный срок окупаемости </a:t>
            </a:r>
            <a:r>
              <a:rPr lang="ru-RU" sz="1600" dirty="0" smtClean="0"/>
              <a:t>инвестиции, </a:t>
            </a:r>
            <a:r>
              <a:rPr lang="ru-RU" sz="1600" dirty="0" err="1" smtClean="0"/>
              <a:t>DPP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940152" y="2635168"/>
            <a:ext cx="3024336" cy="1081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Если при расчете значение </a:t>
            </a:r>
            <a:r>
              <a:rPr lang="ru-RU" sz="1400" dirty="0" err="1"/>
              <a:t>PI</a:t>
            </a:r>
            <a:r>
              <a:rPr lang="ru-RU" sz="1400" dirty="0"/>
              <a:t> больше единицы, то проект следует принять, если меньше — отвергнуть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31562" y="3915630"/>
            <a:ext cx="3000858" cy="1313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значение ставки дисконтирования, при котором </a:t>
            </a:r>
            <a:r>
              <a:rPr lang="ru-RU" sz="1200" dirty="0" err="1"/>
              <a:t>NPV</a:t>
            </a:r>
            <a:r>
              <a:rPr lang="ru-RU" sz="1200" dirty="0"/>
              <a:t> проекта равен нулю. Определение этого коэффициента необходимо для того, чтобы найти максимально допустимый уровень расходов по проекту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63630" y="5373216"/>
            <a:ext cx="3000858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-проект </a:t>
            </a:r>
            <a:r>
              <a:rPr lang="ru-RU" sz="1200" dirty="0"/>
              <a:t>принимается, если окупаемость имеет место;</a:t>
            </a:r>
          </a:p>
          <a:p>
            <a:pPr algn="ctr"/>
            <a:r>
              <a:rPr lang="ru-RU" sz="1200" dirty="0"/>
              <a:t>-</a:t>
            </a:r>
            <a:r>
              <a:rPr lang="ru-RU" sz="1200" dirty="0" smtClean="0"/>
              <a:t>проект </a:t>
            </a:r>
            <a:r>
              <a:rPr lang="ru-RU" sz="1200" dirty="0"/>
              <a:t>принимается только в том случае, если срок окупаемости не превышает установленного для конкретной компании предельного срока</a:t>
            </a:r>
          </a:p>
        </p:txBody>
      </p:sp>
      <p:pic>
        <p:nvPicPr>
          <p:cNvPr id="16" name="Рисунок 15" descr="http://pasprofit.ru/wp-content/uploads/2015/03/metody-rascheta-ocenki-jekonomicheskoj-jeffektivnosti-investicij-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62884"/>
            <a:ext cx="2642592" cy="10020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Скругленный прямоугольник 16"/>
          <p:cNvSpPr/>
          <p:nvPr/>
        </p:nvSpPr>
        <p:spPr>
          <a:xfrm>
            <a:off x="5940152" y="1628800"/>
            <a:ext cx="302433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Положительное значение </a:t>
            </a:r>
            <a:r>
              <a:rPr lang="ru-RU" sz="1400" dirty="0" err="1"/>
              <a:t>NPV</a:t>
            </a:r>
            <a:r>
              <a:rPr lang="ru-RU" sz="1400" dirty="0"/>
              <a:t> является критерием принятия инвестиционного проекта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39" y="2601177"/>
            <a:ext cx="1895178" cy="1149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3059833" y="4005064"/>
            <a:ext cx="2642592" cy="12241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NPV</a:t>
            </a:r>
            <a:r>
              <a:rPr lang="en-US" sz="1600" b="1" dirty="0">
                <a:solidFill>
                  <a:schemeClr val="tx1"/>
                </a:solidFill>
              </a:rPr>
              <a:t>=∑</a:t>
            </a:r>
            <a:r>
              <a:rPr lang="en-US" sz="1600" b="1" dirty="0" err="1">
                <a:solidFill>
                  <a:schemeClr val="tx1"/>
                </a:solidFill>
              </a:rPr>
              <a:t>i</a:t>
            </a:r>
            <a:r>
              <a:rPr lang="en-US" sz="1600" b="1" dirty="0">
                <a:solidFill>
                  <a:schemeClr val="tx1"/>
                </a:solidFill>
              </a:rPr>
              <a:t>=0nCFi(1+IRR)</a:t>
            </a:r>
            <a:r>
              <a:rPr lang="en-US" sz="1600" b="1" dirty="0" err="1">
                <a:solidFill>
                  <a:schemeClr val="tx1"/>
                </a:solidFill>
              </a:rPr>
              <a:t>i</a:t>
            </a:r>
            <a:r>
              <a:rPr lang="en-US" sz="1600" b="1" dirty="0">
                <a:solidFill>
                  <a:schemeClr val="tx1"/>
                </a:solidFill>
              </a:rPr>
              <a:t>−∑</a:t>
            </a:r>
            <a:r>
              <a:rPr lang="en-US" sz="1600" b="1" dirty="0" err="1">
                <a:solidFill>
                  <a:schemeClr val="tx1"/>
                </a:solidFill>
              </a:rPr>
              <a:t>i</a:t>
            </a:r>
            <a:r>
              <a:rPr lang="en-US" sz="1600" b="1" dirty="0">
                <a:solidFill>
                  <a:schemeClr val="tx1"/>
                </a:solidFill>
              </a:rPr>
              <a:t>=0nCIi(1+IRR)</a:t>
            </a:r>
            <a:r>
              <a:rPr lang="en-US" sz="1600" b="1" dirty="0" err="1">
                <a:solidFill>
                  <a:schemeClr val="tx1"/>
                </a:solidFill>
              </a:rPr>
              <a:t>i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ru-RU" sz="1200" dirty="0">
                <a:solidFill>
                  <a:schemeClr val="tx1"/>
                </a:solidFill>
              </a:rPr>
              <a:t>при </a:t>
            </a:r>
            <a:r>
              <a:rPr lang="en-US" sz="1200" dirty="0" err="1">
                <a:solidFill>
                  <a:schemeClr val="tx1"/>
                </a:solidFill>
              </a:rPr>
              <a:t>NPV</a:t>
            </a:r>
            <a:r>
              <a:rPr lang="en-US" sz="1200" dirty="0">
                <a:solidFill>
                  <a:schemeClr val="tx1"/>
                </a:solidFill>
              </a:rPr>
              <a:t>=0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89" y="5424109"/>
            <a:ext cx="2488398" cy="76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Прямая со стрелкой 20"/>
          <p:cNvCxnSpPr>
            <a:endCxn id="8" idx="1"/>
          </p:cNvCxnSpPr>
          <p:nvPr/>
        </p:nvCxnSpPr>
        <p:spPr>
          <a:xfrm>
            <a:off x="251520" y="202484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9" idx="1"/>
          </p:cNvCxnSpPr>
          <p:nvPr/>
        </p:nvCxnSpPr>
        <p:spPr>
          <a:xfrm>
            <a:off x="251520" y="310409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0" idx="1"/>
          </p:cNvCxnSpPr>
          <p:nvPr/>
        </p:nvCxnSpPr>
        <p:spPr>
          <a:xfrm>
            <a:off x="251520" y="4482981"/>
            <a:ext cx="50405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1" idx="1"/>
          </p:cNvCxnSpPr>
          <p:nvPr/>
        </p:nvCxnSpPr>
        <p:spPr>
          <a:xfrm>
            <a:off x="251520" y="580526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803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157</TotalTime>
  <Words>402</Words>
  <Application>Microsoft Office PowerPoint</Application>
  <PresentationFormat>Экран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Эркер</vt:lpstr>
      <vt:lpstr>Тема: 11.Оценка социально-экономической эффективности инвестиционного проекта  11.1 Цель, задачи и принципы оценки эффективности инвестиционного проекта 11.2 Оценка стоимости денег во времени. Наращение и дисконтирование денежных потоков. 11.3. Показатели оценки эффективности инвестиционного проекта и методы их расчета </vt:lpstr>
      <vt:lpstr>11.1 Цель, задачи и принципы оценки эффективности инвестиционного проекта</vt:lpstr>
      <vt:lpstr>11.2 Оценка стоимости денег во времени. Наращение и дисконтирование денежных потоков.</vt:lpstr>
      <vt:lpstr>11.3. Показатели оценки эффективности инвестиционного проекта и методы их расчета </vt:lpstr>
      <vt:lpstr>11.3.1. Статические методы оценки эффективности инвестиционного проекта  </vt:lpstr>
      <vt:lpstr>11.3.2. Динамические методы оценки эффективности инвестиционного проекта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11.Оценка социально-экономической эффективности инвестиционного проекта  11.1 Цель, задачи и принципы оценки эффективности инвестиционного проекта 11.2 Оценка стоимости денег во времени. Наращение и дисконтирование денежных потоков. 11.3. Показатели оценки эффективности инвестиционного проекта и методы их расчета </dc:title>
  <dc:creator>User</dc:creator>
  <cp:lastModifiedBy>Пользователь Windows</cp:lastModifiedBy>
  <cp:revision>15</cp:revision>
  <dcterms:created xsi:type="dcterms:W3CDTF">2019-05-22T16:02:13Z</dcterms:created>
  <dcterms:modified xsi:type="dcterms:W3CDTF">2019-05-30T15:55:54Z</dcterms:modified>
</cp:coreProperties>
</file>