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1" r:id="rId5"/>
    <p:sldId id="284" r:id="rId6"/>
    <p:sldId id="291" r:id="rId7"/>
    <p:sldId id="296" r:id="rId8"/>
    <p:sldId id="267" r:id="rId9"/>
    <p:sldId id="297" r:id="rId10"/>
    <p:sldId id="298" r:id="rId11"/>
    <p:sldId id="299" r:id="rId12"/>
    <p:sldId id="300" r:id="rId13"/>
    <p:sldId id="301" r:id="rId14"/>
    <p:sldId id="302" r:id="rId1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718" autoAdjust="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892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835025"/>
            <a:ext cx="8458200" cy="122237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</a:rPr>
              <a:t>Тема № </a:t>
            </a:r>
            <a:r>
              <a:rPr lang="ru-RU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</a:rPr>
              <a:t>33 </a:t>
            </a:r>
            <a:r>
              <a:rPr lang="ru-RU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</a:rPr>
              <a:t>«Инженерно-авиационное обеспечение при ведении боевых      действий»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" y="2590800"/>
            <a:ext cx="8763000" cy="1828800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Занятие № 1 «Организация и осуществление инженерно-авиационного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обеспечения при ведении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боевых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действий»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Учебные Вопросы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1.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Общие положения по организации и осуществлению инженерно-авиационного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обеспечения при ведении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боевых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действий.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Приведение авиационной техники и инженерно-авиационной службы в различные степени боевой готовности.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/>
              <a:t>Учебное время: </a:t>
            </a:r>
            <a:r>
              <a:rPr lang="ru-RU" sz="3100" dirty="0" smtClean="0"/>
              <a:t>2 часа, </a:t>
            </a:r>
            <a:r>
              <a:rPr lang="ru-RU" sz="3100" dirty="0" smtClean="0"/>
              <a:t>лекция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smtClean="0"/>
              <a:t>Конспект лекций. </a:t>
            </a:r>
            <a:endParaRPr lang="ru-RU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0"/>
            <a:ext cx="86868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/>
              <a:t>ВОПРОС 1. </a:t>
            </a:r>
            <a:r>
              <a:rPr lang="ru-RU" sz="2400" b="1" dirty="0" smtClean="0"/>
              <a:t>Общие положения по организации и осуществлению инженерно-авиационного обеспечения </a:t>
            </a:r>
            <a:r>
              <a:rPr lang="ru-RU" sz="2400" b="1" dirty="0" smtClean="0"/>
              <a:t>при ведении боевых </a:t>
            </a:r>
            <a:r>
              <a:rPr lang="ru-RU" sz="2400" b="1" dirty="0" smtClean="0"/>
              <a:t>действий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66800"/>
            <a:ext cx="9144000" cy="5181600"/>
          </a:xfrm>
        </p:spPr>
        <p:txBody>
          <a:bodyPr>
            <a:noAutofit/>
          </a:bodyPr>
          <a:lstStyle/>
          <a:p>
            <a:pPr marL="0" indent="354013" algn="just">
              <a:buNone/>
            </a:pPr>
            <a:r>
              <a:rPr lang="ru-RU" sz="1800" dirty="0" smtClean="0"/>
              <a:t> </a:t>
            </a:r>
            <a:endParaRPr lang="ru-RU" sz="1800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0" y="1143000"/>
            <a:ext cx="9144000" cy="5715000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Современные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операции (боевые действия, специальные задачи) объединений (соединений, частей) характеризуются высокой напряженностью применения АТ, большими потерями, значительным расходом АСП и других материальных средств.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Инженерно-авиационное обеспечение боевых действий авиационных частей, соединений и объединений, являясь основой технического обеспечения авиации, организуется и осуществляется в целях поддержания АТ в постоянной боевой готовности и достижения высокой эффективности ее применения.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Основным содержанием ИАО боевых действий являются: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подготовка АТ к боевому применению и обеспечение эффективного ведения боевых действий объединением (соединением, частью);</a:t>
            </a:r>
          </a:p>
          <a:p>
            <a:pPr marL="0" lvl="0" indent="0" algn="just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восстановление исправности АТ, получившей боевые и эксплуатационные повреждения;</a:t>
            </a:r>
          </a:p>
          <a:p>
            <a:pPr marL="0" lvl="0" indent="0" algn="just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участие ИАС в эвакуации ВС с мест вынужденной посадки, уничтожение АТ в случае неотвратимой угрозы захвата противником.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Инженерно-авиационное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обеспечение организуется главным инженером объединения (заместителем командира соединения (части) по ИАС).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153890"/>
            <a:ext cx="91440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000" dirty="0" smtClean="0"/>
              <a:t> </a:t>
            </a:r>
            <a:r>
              <a:rPr lang="ru-RU" sz="2000" dirty="0" smtClean="0"/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Силы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средства ИАС в ходе боевых действий размещаются в зависимости от условий базирования авиационных частей и соединений и сложившейся обстановки. В ходе боевых действий они перебазируются вместе с авиационными соединениями и частями.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Организация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ИАО боевых действий заключается в проведении комплекса мероприятий по подготовке, размещению и использованию сил и средств ИАС в соответствии с принятым решением на операцию (боевые действия) при взаимодействии с силами служб других видов технического обеспечения, а также боевого и тылового обеспечения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/>
              <a:t> </a:t>
            </a:r>
            <a:r>
              <a:rPr lang="ru-RU" sz="2000" dirty="0" smtClean="0"/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Содержание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объем мероприятий ИАС по организации ИАО боевых действий определяется характером боевых действий войск: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-использование в составе объединенной группировки;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оборонительная операция;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контрнаступательная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(наступательная) операция;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перегруппировка и т.п.</a:t>
            </a:r>
          </a:p>
          <a:p>
            <a:pPr algn="just"/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/>
              <a:t> </a:t>
            </a:r>
            <a:r>
              <a:rPr lang="ru-RU" sz="2000" dirty="0" smtClean="0"/>
              <a:t>	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ИАО боевых действий авиации в оборонительной операции особое внимание должно уделяться: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1.Приведению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готовность к применению ВС 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АСП.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2.Рассредоточению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маскировке АТ, средств наземного обслуживания и имущества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ИАС.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3.Завершению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восстановления имевшегося ремонтного фонда и отправке в ремонт невосстанавливаемых в войсковых условиях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ВВТ.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4.Подготовке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ИАС к выполнению задач в конкретных условиях оборонительной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операции.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5.Сосредоточению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сил и средств войскового ремонта на главном направлении действия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войск.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6.Повышению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автономности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ИАО.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7.Восстановлению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ресурса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АТ.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8.Заблаговременному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выполнению работ по техническому обслуживанию; обеспечению надежности работы АТ.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Система управления ИАС при подготовке и в ходе ведения боевых действий является составной частью системы управления войсками и включает органы управления, средства управления (систему связи, автоматизированные системы управления), объекты управления. Система связи базируется на штатных средствах ИАС и системах связи штабов объединений, соединений и частей, служб тыла.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Управление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ИАС заключается в целенаправленной деятельности по поддержанию боеготовности АТ и ИАС и достижению высокой эффективности применения АТ.</a:t>
            </a:r>
          </a:p>
          <a:p>
            <a:pPr algn="ctr"/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Управление ИАС выполняет следующие задачи: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-непрерывный сбор, изучение, анализ и оценку данных оперативной обстановки;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разработку предложений по организации ИАО;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планирование ИАО;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-доведение задач до подчиненных;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-организацию и поддержание взаимодействия;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организацию и обеспечение устойчивой работы систем управления ИАС;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непрерывное руководство подготовкой сил и средств ИАС к боевым действиям и применением их в ходе боевых действий;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-организацию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осуществление контроля за подчиненными, оказание им помощи, а также другие мероприятия, вытекающие из конкретных условий обстановки.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Управление ИАС в ходе боевых действий осуществляется в объединении с командного пункта объединения, в соединении – с командного пункта соединения. На КП объединения, как правило, выделяется группа во главе с главным инженером. Постановка задач по организации ИАО осуществляется распоряжениями по ИАО: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объединениях и соединениях 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письменно;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авиационных частях – устно.</a:t>
            </a:r>
          </a:p>
          <a:p>
            <a:pPr algn="just"/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/>
              <a:t>ВОПРОС 2. Приведение авиационной техники и инженерно-авиационной службы в различные степени боевой готовности</a:t>
            </a:r>
            <a:br>
              <a:rPr lang="ru-RU" sz="2400" b="1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объединений, соединений и авиационных частей установлены следующие степени боевой готовности: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«ПОСТОЯННАЯ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«ПОВЫШЕННАЯ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indent="0" algn="just">
              <a:spcBef>
                <a:spcPts val="0"/>
              </a:spcBef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ВОЕННАЯ ОПАСНОСТЬ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ПОЛНАЯ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Перевод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объединений, соединений и авиационных частей в различные степени боевой готовности может проводиться как последовательно от низших степеней боевой готовности к высшим степеням, так и непосредственно в высшие степени, минуя промежуточные.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переводе в боевую готовность 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«ПОСТОЯНННАЯ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»:</a:t>
            </a:r>
          </a:p>
          <a:p>
            <a:pPr algn="ctr">
              <a:spcBef>
                <a:spcPts val="0"/>
              </a:spcBef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	авиационные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части постоянной готовности и сокращенного состава, занимаясь повседневной плановой деятельностью в пунктах постоянной дислокации, находятся в готовности к выполнению боевых задач в составе объединений, соединений и самостоятельно, а также к доукомплектованию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отмобилизованию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органов управления соединений, частей; </a:t>
            </a:r>
          </a:p>
          <a:p>
            <a:pPr lvl="0" algn="just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	боевое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дежурство истребительной авиации в системе ПВО осуществляется в соответствии с действующими планами Министра обороны Российской Федерации, главнокомандующего ВВС;</a:t>
            </a:r>
          </a:p>
          <a:p>
            <a:pPr lvl="0" algn="just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	содержание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АТ, порядок ее эксплуатации регламентируются требованиями ФАП ИАО, соответствующих приказов Министра обороны Российской Федерации, главнокомандующего ВВС, указаний начальника вооружения – заместителя главнокомандующего ВВС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 вооружению, старших должностных лиц ИАС видов (родов войск) Вооруженных сил, руководителей авиационных формирований федеральных органов исполнительной власти и организаций, в ведении которых имеется государственная авиация.</a:t>
            </a:r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ctr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переводе в боевую готовность 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«ПОВЫШЕННАЯ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»:</a:t>
            </a:r>
          </a:p>
          <a:p>
            <a:pPr algn="ctr">
              <a:spcBef>
                <a:spcPts val="0"/>
              </a:spcBef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	объединения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соединения и части, оставаясь в пунктах постоянной дислокации, на аэродромах основного базирования, в районах несения боевого дежурства, учений, проводят мероприятия, направленные на повышение их готовности к выполнению боевых задач в соответствии с предназначением, а также мероприятия по доукомплектованию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отмобилизованию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 Все мероприятия проводятся скрытно без объявления боевой тревоги;</a:t>
            </a:r>
          </a:p>
          <a:p>
            <a:pPr lvl="0" algn="just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	уточняются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планы перевода объединений, соединений и частей с мирного на военное время;</a:t>
            </a:r>
          </a:p>
          <a:p>
            <a:pPr lvl="0" algn="just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	авиационные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части и подразделения готовятся к перебазированию на оперативные (рассредоточения) аэродромы;</a:t>
            </a:r>
          </a:p>
          <a:p>
            <a:pPr lvl="0" algn="just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	наращивается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состав и степени готовности сил, несущих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боевое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дежурство;</a:t>
            </a:r>
          </a:p>
          <a:p>
            <a:pPr algn="just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	принимаются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меры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 вводу в строй ВС, находящихся на хранении, ремонте, техническом обслуживании, модернизации;</a:t>
            </a:r>
          </a:p>
          <a:p>
            <a:pPr lvl="0" algn="just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	производится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переход на поэтапное выполнение на АТ регламентных и периодических работ, работ по подготовке к зимней (летней) эксплуатации, целевых осмотров и доработок;</a:t>
            </a:r>
          </a:p>
          <a:p>
            <a:pPr lvl="0" algn="just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	приводятся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готовность к перебазированию передовая команда, силы и средства войскового ремонта, техническое имущество;</a:t>
            </a:r>
          </a:p>
          <a:p>
            <a:pPr lvl="0" algn="just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	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течение трех суток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АвРЗ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проводится подготовка к передаче в части отремонтированных ВС;</a:t>
            </a:r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lvl="0" algn="just">
              <a:spcBef>
                <a:spcPts val="0"/>
              </a:spcBef>
            </a:pPr>
            <a:r>
              <a:rPr lang="ru-RU" sz="2000" dirty="0" smtClean="0"/>
              <a:t> </a:t>
            </a:r>
            <a:endParaRPr lang="ru-RU" sz="2000" dirty="0" smtClean="0"/>
          </a:p>
          <a:p>
            <a:pPr lvl="0" algn="just">
              <a:spcBef>
                <a:spcPts val="0"/>
              </a:spcBef>
            </a:pPr>
            <a:r>
              <a:rPr lang="ru-RU" sz="2000" dirty="0" smtClean="0"/>
              <a:t>-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течение пяти суток проводится подготовка к передаче в части ВС, содержащихся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АвРЗ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ремфонде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которые по своему техническому состоянию и запасу ресурса (срока службы) могут быть использованы для выполнения боевой задачи;</a:t>
            </a:r>
          </a:p>
          <a:p>
            <a:pPr lvl="0" algn="just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	воздушные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суда готовятся к боевому полету, снаряжаются (за исключением дальних и стратегических самолетов) АСП в обычном снаряжении;</a:t>
            </a:r>
          </a:p>
          <a:p>
            <a:pPr lvl="0" algn="just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	дальние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стратегические самолеты готовятся к подвеске АСП в обычном снаряжении, заряжается бортовое артиллерийское оружие, АСП для первого боевого полета готовятся и доставляются к самолетам;</a:t>
            </a:r>
          </a:p>
          <a:p>
            <a:pPr lvl="0" algn="just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	на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самолетах-носителях, способных применять специальное авиационное вооружение, осуществляется подготовка боеприпасов в соответствии с действующими технологиями, а их подвеска – по особому распоряжению (приказу, директиве) Министра обороны Российской Федерации, Генерального штаба Вооруженных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сил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Российской Федерации;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	боекомплекты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АСП в обычном снаряжении для последующих вылетов готовятся к применению или к перебазированию на аэродромы рассредоточения;</a:t>
            </a:r>
          </a:p>
          <a:p>
            <a:pPr algn="just">
              <a:spcBef>
                <a:spcPts val="0"/>
              </a:spcBef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lvl="0" algn="just">
              <a:spcBef>
                <a:spcPts val="0"/>
              </a:spcBef>
            </a:pPr>
            <a:endParaRPr lang="ru-RU" sz="2000" dirty="0" smtClean="0"/>
          </a:p>
          <a:p>
            <a:pPr lvl="0" algn="just">
              <a:spcBef>
                <a:spcPts val="0"/>
              </a:spcBef>
            </a:pPr>
            <a:r>
              <a:rPr lang="ru-RU" sz="2000" dirty="0" smtClean="0"/>
              <a:t> -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военно-транспортные самолеты загружается и швартуется съемное десантно-транспортное оборудование, организуется перелет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самолетов на аэродромы исходных районов для десантирования;</a:t>
            </a:r>
          </a:p>
          <a:p>
            <a:pPr lvl="0" algn="just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	на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брс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осуществляется снятие АТ с длительного хранения и подготовка ее к передаче (перелету) по предназначению (по дополнительной команде) и использованию;</a:t>
            </a:r>
          </a:p>
          <a:p>
            <a:pPr lvl="0" algn="just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	снимаются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предназначенные для мирного времени ограничения по использованию ВС и его оборудования, режимов работы двигателей и временные запреты на применение АСП;</a:t>
            </a:r>
          </a:p>
          <a:p>
            <a:pPr lvl="0" algn="just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	готовятся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техническое имущество и учебная база, не подлежащие перевозке на аэродромы нового базирования, к сдаче в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атч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just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перебазируются на корабли корабельные ВС;</a:t>
            </a:r>
          </a:p>
          <a:p>
            <a:pPr lvl="0" algn="just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расконсервируются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штатные беспилотные ВС, на них выполняются работы, предусмотренные РО;</a:t>
            </a:r>
          </a:p>
          <a:p>
            <a:pPr lvl="0" algn="just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	готовятся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 перебазированию штатные беспилотные ВС и средства их наземного обслуживания;</a:t>
            </a:r>
          </a:p>
          <a:p>
            <a:pPr lvl="0" algn="just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	уточняется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наличие на оперативных аэродромах АСП, ГСМ,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спецжидкостей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газов, ПТБ, СНО ОП.</a:t>
            </a:r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000" dirty="0" smtClean="0"/>
              <a:t> </a:t>
            </a:r>
            <a:endParaRPr lang="ru-RU" sz="2000" dirty="0" smtClean="0"/>
          </a:p>
          <a:p>
            <a:pPr algn="ctr"/>
            <a:r>
              <a:rPr lang="ru-RU" sz="2000" dirty="0" smtClean="0"/>
              <a:t> </a:t>
            </a:r>
            <a:r>
              <a:rPr lang="ru-RU" sz="2200" u="sng" dirty="0" smtClean="0">
                <a:latin typeface="Times New Roman" pitchFamily="18" charset="0"/>
                <a:cs typeface="Times New Roman" pitchFamily="18" charset="0"/>
              </a:rPr>
              <a:t>При переводе в боевую готовность </a:t>
            </a:r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>«ВОЕННАЯ ОПАСНОСТЬ»: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ts val="0"/>
              </a:spcBef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	выполняются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работы, предусмотренные при переводе в боевую готовность «ПОВЫШЕННАЯ»;</a:t>
            </a:r>
          </a:p>
          <a:p>
            <a:pPr lvl="0" algn="just">
              <a:spcBef>
                <a:spcPts val="0"/>
              </a:spcBef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	авиационные объединения, соединения, части поднимаются по боевой тревоге и проводят мероприятия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 аэродромах основного базирования с последующим выводом на аэродромы рассредоточения или в районы оперативного предназначения;</a:t>
            </a:r>
          </a:p>
          <a:p>
            <a:pPr lvl="0" algn="just">
              <a:spcBef>
                <a:spcPts val="0"/>
              </a:spcBef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	уточняется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обеспеченность материальными средствами с учетом поставок с предприятий промышленности, арсеналов, баз, складов;</a:t>
            </a:r>
          </a:p>
          <a:p>
            <a:pPr lvl="0" algn="just">
              <a:spcBef>
                <a:spcPts val="0"/>
              </a:spcBef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	соединения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 части доукомплектовываются до штатов военного времени;</a:t>
            </a:r>
          </a:p>
          <a:p>
            <a:pPr lvl="0" algn="just">
              <a:spcBef>
                <a:spcPts val="0"/>
              </a:spcBef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	на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дальние и стратегические самолеты подвешиваются боекомплекты АСП в обычном снаряжении, управляемые ракеты для самолетов-носителей снаряжаются СБЧ и готовятся к выдаче на самолеты. Выдача и подвеска их на самолеты-носители производятся по особому распоряжению;</a:t>
            </a:r>
          </a:p>
          <a:p>
            <a:pPr lvl="0" algn="just">
              <a:spcBef>
                <a:spcPts val="0"/>
              </a:spcBef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	по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особому распоряжению перестраиваются бортовые РЭС на частоты военного времени;</a:t>
            </a:r>
          </a:p>
          <a:p>
            <a:pPr lvl="0" algn="just">
              <a:spcBef>
                <a:spcPts val="0"/>
              </a:spcBef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	на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брс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АТ полностью снимается с длительного хранения и готовится к передаче по предназначению в соответствии с планами;</a:t>
            </a:r>
          </a:p>
          <a:p>
            <a:pPr lvl="0" algn="just">
              <a:spcBef>
                <a:spcPts val="0"/>
              </a:spcBef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	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АвРЗ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находятся в готовности к выполнению производственных заданий по плану расчетного года, ВРБ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АвРЗ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приводятся в готовность к убытию в течение суток в авиационные части, в сроки, установленные указанием начальника вооружения ВВС;</a:t>
            </a:r>
          </a:p>
          <a:p>
            <a:pPr lvl="0" algn="just">
              <a:spcBef>
                <a:spcPts val="0"/>
              </a:spcBef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	силы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 средства войскового ремонта приводятся в готовность к восстановлению ВС, получивших боевые повреждения.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/>
              <a:t> </a:t>
            </a:r>
            <a:endParaRPr lang="ru-RU" sz="2000" dirty="0" smtClean="0"/>
          </a:p>
          <a:p>
            <a:pPr algn="ctr"/>
            <a:r>
              <a:rPr lang="ru-RU" sz="2000" dirty="0" smtClean="0"/>
              <a:t> </a:t>
            </a:r>
            <a:r>
              <a:rPr lang="ru-RU" sz="2400" dirty="0" smtClean="0"/>
              <a:t>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При переводе в боевую готовность 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«ПОЛНАЯ»: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	выполняются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работы, предусмотренные при переводе в боевую готовность «ПОВЫШЕННАЯ» и «ВОЕННАЯ ОПАСНОСТЬ»;</a:t>
            </a:r>
          </a:p>
          <a:p>
            <a:pPr lvl="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	авиационные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объединения, соединения и части поднимаются по боевой тревоге,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отмобилизовываются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 приводятся в готовность к выполнению боевых задач в соответствии с предназначением;</a:t>
            </a:r>
          </a:p>
          <a:p>
            <a:pPr lvl="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	по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особому распоряжению на самолеты-носители выдаются и подвешиваются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спецбоеприпасы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	завершается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процесс передачи АТ с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брс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 предназначению;</a:t>
            </a:r>
          </a:p>
          <a:p>
            <a:pPr lvl="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АвРЗ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переводятся на выполнение производственного задания по плану расчетного года.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АвРЗ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соответствии с мобилизационными заданиями формируются отдельные ремонтно-восстановительные батальоны по ремонту АТ.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При приведении авиационных частей в степени боевой готовности «ПОВЫШЕННАЯ», «ВОЕННАЯ ОПАСНОСТЬ» и «ПОЛНАЯ» организуется посменная круглосуточная работа ИТС авиационных частей 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АвРЗ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 выполнению мероприятий, предусмотренных планами перевода в данную степень боевой готовности, на ПУ ИАС части и КП соединений и объединений – круглосуточное дежурство расчетов и оперативных групп.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342</TotalTime>
  <Words>118</Words>
  <Application>Microsoft Office PowerPoint</Application>
  <PresentationFormat>Экран (4:3)</PresentationFormat>
  <Paragraphs>108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Трек</vt:lpstr>
      <vt:lpstr>Тема № 33 «Инженерно-авиационное обеспечение при ведении боевых      действий» </vt:lpstr>
      <vt:lpstr>Учебные Вопросы:</vt:lpstr>
      <vt:lpstr>Учебное время: 2 часа, лекция </vt:lpstr>
      <vt:lpstr>  ВОПРОС 1. Общие положения по организации и осуществлению инженерно-авиационного обеспечения при ведении боевых действий  </vt:lpstr>
      <vt:lpstr>Слайд 5</vt:lpstr>
      <vt:lpstr>Слайд 6</vt:lpstr>
      <vt:lpstr>Слайд 7</vt:lpstr>
      <vt:lpstr>  ВОПРОС 2. Приведение авиационной техники и инженерно-авиационной службы в различные степени боевой готовности  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№ 21 «Организация технической эксплуатации авиационной техники»</dc:title>
  <dc:creator>1</dc:creator>
  <cp:lastModifiedBy>ВоенКаф</cp:lastModifiedBy>
  <cp:revision>63</cp:revision>
  <dcterms:created xsi:type="dcterms:W3CDTF">2011-05-06T05:21:20Z</dcterms:created>
  <dcterms:modified xsi:type="dcterms:W3CDTF">2013-02-07T09:51:16Z</dcterms:modified>
</cp:coreProperties>
</file>