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58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EBA3"/>
  </p:clrMru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77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s://i.mycdn.me/image?id=877713789392&amp;t=3&amp;plc=WEB&amp;tkn=*8PKdsLimNl7hxbWRENYVE25k27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39502"/>
            <a:ext cx="3491880" cy="4515966"/>
          </a:xfrm>
          <a:prstGeom prst="rect">
            <a:avLst/>
          </a:prstGeom>
          <a:noFill/>
        </p:spPr>
      </p:pic>
      <p:pic>
        <p:nvPicPr>
          <p:cNvPr id="11" name="Picture 6" descr="https://ds05.infourok.ru/uploads/ex/0f38/00051847-e04ce6c6/2/hello_html_1bc4f4d3.pn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8116"/>
            <a:ext cx="9144000" cy="51516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6ECDB-B704-4B0F-A6A4-9713E6E010BE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488FC-E58A-4067-BBBF-29347F886A5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6" descr="https://ds05.infourok.ru/uploads/ex/0f38/00051847-e04ce6c6/2/hello_html_1bc4f4d3.pn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8116"/>
            <a:ext cx="9144000" cy="51516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rs.mds.yandex.net/get-zen_doc/26916/pub_5d0e1a22ef7fdf00afad473b_5d0e1b89c7705100af91ee3a/scale_1200" TargetMode="External"/><Relationship Id="rId13" Type="http://schemas.openxmlformats.org/officeDocument/2006/relationships/hyperlink" Target="https://nukadeti.ru/content/images/essence/tale/1870/4639.jpg" TargetMode="External"/><Relationship Id="rId3" Type="http://schemas.openxmlformats.org/officeDocument/2006/relationships/hyperlink" Target="https://i.mycdn.me/image?id=877713789392&amp;t=3&amp;plc=WEB&amp;tkn=*8PKdsLimNl7hxbWRENYVE25k274" TargetMode="External"/><Relationship Id="rId7" Type="http://schemas.openxmlformats.org/officeDocument/2006/relationships/hyperlink" Target="https://i.pinimg.com/originals/76/56/47/76564788f3c3be97140903e9e7b35936.jpg" TargetMode="External"/><Relationship Id="rId12" Type="http://schemas.openxmlformats.org/officeDocument/2006/relationships/hyperlink" Target="https://nukadeti.ru/content/images/essence/tale/1870/4640.jpg" TargetMode="External"/><Relationship Id="rId2" Type="http://schemas.openxmlformats.org/officeDocument/2006/relationships/hyperlink" Target="https://ds05.infourok.ru/uploads/ex/0f38/00051847-e04ce6c6/2/hello_html_1bc4f4d3.png" TargetMode="External"/><Relationship Id="rId16" Type="http://schemas.openxmlformats.org/officeDocument/2006/relationships/hyperlink" Target="https://pickimage.ru/wp-content/uploads/images/detskie/scarletflower/alenkicvetochek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mg.labirint.ru/rcimg/176452d938b512c508aed38ef9da0629/1920x1080/comments_pic/1227/07labvv231341520289.jpg?1341520290" TargetMode="External"/><Relationship Id="rId11" Type="http://schemas.openxmlformats.org/officeDocument/2006/relationships/hyperlink" Target="https://nukadeti.ru/content/images/essence/tale/1870/4643.jpg" TargetMode="External"/><Relationship Id="rId5" Type="http://schemas.openxmlformats.org/officeDocument/2006/relationships/hyperlink" Target="https://www.dmdonskoy.ru/sites/default/files/field/mainimage-page/cvetochek_2.jpg" TargetMode="External"/><Relationship Id="rId15" Type="http://schemas.openxmlformats.org/officeDocument/2006/relationships/hyperlink" Target="https://img-fotki.yandex.ru/get/467315/200418627.1eb/0_1aca31_afa3f35e_L.png" TargetMode="External"/><Relationship Id="rId10" Type="http://schemas.openxmlformats.org/officeDocument/2006/relationships/hyperlink" Target="https://ds05.infourok.ru/uploads/ex/0a99/00086f08-556b472e/img11.jpg" TargetMode="External"/><Relationship Id="rId4" Type="http://schemas.openxmlformats.org/officeDocument/2006/relationships/hyperlink" Target="https://catherineasquithgallery.com/uploads/posts/2021-02/thumbs/1613467930_36-p-fon-v-stile-russkikh-skazok-dlya-prezentat-41.png" TargetMode="External"/><Relationship Id="rId9" Type="http://schemas.openxmlformats.org/officeDocument/2006/relationships/hyperlink" Target="https://pushkinsdelal.ru/wp-content/uploads/2020/06/Diodorov12.jpg" TargetMode="External"/><Relationship Id="rId14" Type="http://schemas.openxmlformats.org/officeDocument/2006/relationships/hyperlink" Target="http://&#1096;&#1082;&#1086;&#1083;&#1072;31.&#1088;&#1092;/uploads/posts/2019-02/1550744433_e2e905918b620975324139915a6c723f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x-lines.ru/letters/i/cyrillicdreamy/0853/418b3c/40/1/4ncpbxqtomemmwcy4napbqstomemtwf14n67dn6ozropdysoszeadwc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8086" y="1239646"/>
            <a:ext cx="3825962" cy="396000"/>
          </a:xfrm>
          <a:prstGeom prst="rect">
            <a:avLst/>
          </a:prstGeom>
          <a:noFill/>
        </p:spPr>
      </p:pic>
      <p:pic>
        <p:nvPicPr>
          <p:cNvPr id="22532" name="Picture 4" descr="https://x-lines.ru/letters/i/cyrillicdreamy/0192/7bd148/30/1/4n97bxty4gy7bqsosdemxwf44n41bwfbf5ekrmty4nepbqsto8embwf44n9pbcsos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864617"/>
            <a:ext cx="3476625" cy="419101"/>
          </a:xfrm>
          <a:prstGeom prst="rect">
            <a:avLst/>
          </a:prstGeom>
          <a:noFill/>
        </p:spPr>
      </p:pic>
      <p:pic>
        <p:nvPicPr>
          <p:cNvPr id="22534" name="Picture 6" descr="https://x-lines.ru/letters/i/cyrillicdreamy/0905/e6374a/40/1/4nepbq6oszem5wcc4n7pbqgozropdbsosmemmwcn4n9pdb6oszem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463798"/>
            <a:ext cx="4623750" cy="54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31640" y="33950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Литературное чтение, 4 класс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4126890"/>
            <a:ext cx="36004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Работу выполнила учитель начальных классов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МОУ  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Новкинская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ООШ Владимирской области</a:t>
            </a:r>
          </a:p>
          <a:p>
            <a:pPr algn="ctr"/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Курова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Татьяна Владимировна 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2536" name="Picture 8" descr="http://xn--31-6kc3bfr2e.xn--p1ai/uploads/posts/2019-02/1550744433_e2e905918b620975324139915a6c723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075806"/>
            <a:ext cx="1470076" cy="794821"/>
          </a:xfrm>
          <a:prstGeom prst="rect">
            <a:avLst/>
          </a:prstGeom>
          <a:noFill/>
        </p:spPr>
      </p:pic>
      <p:pic>
        <p:nvPicPr>
          <p:cNvPr id="22540" name="Picture 12" descr="https://img-fotki.yandex.ru/get/467315/200418627.1eb/0_1aca31_afa3f35e_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627534"/>
            <a:ext cx="1728192" cy="59910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59632" y="368380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своих дочерей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жену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99592" y="339502"/>
            <a:ext cx="75608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1. Кого любил богатый купец больше своего богатства?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1779662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… и любил он дочерей своих больше всего своего богатства…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13314" name="Picture 2" descr="https://i.pinimg.com/originals/76/56/47/76564788f3c3be97140903e9e7b359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707654"/>
            <a:ext cx="1707286" cy="1584176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242773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мать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 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3592056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все были одинаково хороши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самая старшая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275606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самая младшая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127972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403648" y="339502"/>
            <a:ext cx="6336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2. Какая из дочерей у купца была лучше всех?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99992" y="1681520"/>
            <a:ext cx="1800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… и было у того купца три дочери, все три красавицы писаные, а меньшая лучше всех…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14" name="Picture 4" descr="https://multiurok.ru/img/182813/image_59feb5f00ab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563638"/>
            <a:ext cx="1502325" cy="2088232"/>
          </a:xfrm>
          <a:prstGeom prst="rect">
            <a:avLst/>
          </a:prstGeom>
          <a:noFill/>
        </p:spPr>
      </p:pic>
      <p:sp>
        <p:nvSpPr>
          <p:cNvPr id="15" name="Овал 14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2283718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 тридевятое царство, </a:t>
            </a: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 тридесятое государство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за три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моря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651870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к купцу-соседу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591780" y="339502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3. Куда направился купец?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1691972"/>
            <a:ext cx="18722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… дочери мои пригожие, еду я по своим купецким делам за тридевять земель, в тридевятое царство, тридесятое государство…</a:t>
            </a:r>
            <a:endParaRPr lang="ru-RU" sz="1600" b="1" dirty="0">
              <a:latin typeface="Monotype Corsiva" pitchFamily="66" charset="0"/>
            </a:endParaRPr>
          </a:p>
        </p:txBody>
      </p:sp>
      <p:pic>
        <p:nvPicPr>
          <p:cNvPr id="11266" name="Picture 2" descr="Корабли в мор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923678"/>
            <a:ext cx="1667837" cy="10081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золотой венец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хрустальный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тувалет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аленький цветочек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27584" y="339502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4.Какой гостинец попросила у купца его младшая дочь?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5602" name="Picture 2" descr="Купец и его дочер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491630"/>
            <a:ext cx="1624102" cy="216024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644008" y="1707654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… а привези ты мне аленький цветочек, которого бы не было краше на белом свете.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случился страшный шторм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он потерял все свои богатства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на него напали разбойники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151620" y="339502"/>
            <a:ext cx="684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5. Что случилось с купцом во время путешествия?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218" name="Picture 2" descr="Аленький цветочек"/>
          <p:cNvPicPr>
            <a:picLocks noChangeAspect="1" noChangeArrowheads="1"/>
          </p:cNvPicPr>
          <p:nvPr/>
        </p:nvPicPr>
        <p:blipFill>
          <a:blip r:embed="rId4" cstate="print"/>
          <a:srcRect l="41935" t="2744" r="3178" b="16306"/>
          <a:stretch>
            <a:fillRect/>
          </a:stretch>
        </p:blipFill>
        <p:spPr bwMode="auto">
          <a:xfrm>
            <a:off x="6516216" y="1491630"/>
            <a:ext cx="1739176" cy="208823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572000" y="1419622"/>
            <a:ext cx="1800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Monotype Corsiva" pitchFamily="66" charset="0"/>
              </a:rPr>
              <a:t>Вот едет он путём-дорогою со своими слугами верными по пескам сыпучим, по лесам дремучим, и, откуда ни возьмись, налетели на него разбойники, </a:t>
            </a:r>
            <a:r>
              <a:rPr lang="ru-RU" sz="1400" b="1" dirty="0" err="1" smtClean="0">
                <a:latin typeface="Monotype Corsiva" pitchFamily="66" charset="0"/>
              </a:rPr>
              <a:t>бусурманские</a:t>
            </a:r>
            <a:r>
              <a:rPr lang="ru-RU" sz="1400" b="1" dirty="0" smtClean="0">
                <a:latin typeface="Monotype Corsiva" pitchFamily="66" charset="0"/>
              </a:rPr>
              <a:t>, турецкие да индейские…</a:t>
            </a:r>
            <a:endParaRPr lang="ru-RU" sz="1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3615918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болото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под ногами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дым средь леса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27560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зарево в небе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989602" y="339502"/>
            <a:ext cx="71647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6. Что увидел купец в лесу и стал от этого убегать?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194" name="Picture 2" descr="https://i.pinimg.com/736x/84/c9/95/84c99534e528ccac6c9db02867a156c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660232" y="1563638"/>
            <a:ext cx="1451774" cy="216024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644008" y="1707655"/>
            <a:ext cx="16561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Вот идёт он, почитай, до полуночи и стал видеть впереди будто зарево …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30754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дворец весь сиял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61591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дворец окружал лес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2439928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во дворце никого не было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79612" y="339502"/>
            <a:ext cx="6984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7. Чему удивился купец, войдя во дворец неземной красоты?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170" name="Picture 2" descr="Дворец в лес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5855" y="1707654"/>
            <a:ext cx="1636545" cy="144016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499992" y="1681520"/>
            <a:ext cx="1800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…вошёл в горницу - нет никого; в другую, в третью - нет никого; в пятую, десятую -нет никого…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361591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во дворце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 лесу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275606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 зелёных садах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79612" y="339502"/>
            <a:ext cx="6984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8. Где был обнаружен и сорван аленький цветочек, какого нет краше на белом свете?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146" name="Picture 2" descr="https://www.dmdonskoy.ru/sites/default/files/field/mainimage-page/cvetoche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491631"/>
            <a:ext cx="1512168" cy="216024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572000" y="1707654"/>
            <a:ext cx="17281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Сходит он по другой лестнице, из мрамора зелёного, из малахита медного, с перилами позолоченными, сходит прямо в зелены сады. 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87800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Выглянуло солнышко.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Пошёл дождь.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Сверкнула молния, грянул гром, появилось страшное чудище.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421650" y="339502"/>
            <a:ext cx="6300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9. Что случилось, когда купец сорвал цветок?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122" name="Picture 2" descr="https://img.labirint.ru/rcimg/176452d938b512c508aed38ef9da0629/1920x1080/comments_pic/1227/07labvv231341520289.jpg?134152029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491630"/>
            <a:ext cx="1658783" cy="221171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499992" y="1563639"/>
            <a:ext cx="20162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Monotype Corsiva" pitchFamily="66" charset="0"/>
              </a:rPr>
              <a:t>В ту же минуту блеснула молния и ударил гром, </a:t>
            </a:r>
            <a:r>
              <a:rPr lang="ru-RU" sz="1400" b="1" dirty="0" err="1" smtClean="0">
                <a:latin typeface="Monotype Corsiva" pitchFamily="66" charset="0"/>
              </a:rPr>
              <a:t>индо</a:t>
            </a:r>
            <a:r>
              <a:rPr lang="ru-RU" sz="1400" b="1" dirty="0" smtClean="0">
                <a:latin typeface="Monotype Corsiva" pitchFamily="66" charset="0"/>
              </a:rPr>
              <a:t> земля зашаталась под </a:t>
            </a:r>
            <a:r>
              <a:rPr lang="ru-RU" sz="1400" b="1" dirty="0" err="1" smtClean="0">
                <a:latin typeface="Monotype Corsiva" pitchFamily="66" charset="0"/>
              </a:rPr>
              <a:t>ногами-и</a:t>
            </a:r>
            <a:r>
              <a:rPr lang="ru-RU" sz="1400" b="1" dirty="0" smtClean="0">
                <a:latin typeface="Monotype Corsiva" pitchFamily="66" charset="0"/>
              </a:rPr>
              <a:t> вырос, как будто из-под земли, перед купцом: зверь не зверь, человек не человек, а так какое-то чудище, страшное и мохнатое.</a:t>
            </a:r>
            <a:endParaRPr lang="ru-RU" sz="1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отдать ему всех дочерей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367920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отдать ему все ценности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отдать ему одну из дочерей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27584" y="339502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10.Какое спасение предложил хозяин цветка для купца?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098" name="Picture 2" descr="https://im0-tub-ru.yandex.net/i?id=dc8b42995f6ead24912fa2bd5fb4df70-l&amp;ref=rim&amp;n=13&amp;w=1080&amp;h=13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635646"/>
            <a:ext cx="1614174" cy="201622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572000" y="1347615"/>
            <a:ext cx="187220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Monotype Corsiva" pitchFamily="66" charset="0"/>
              </a:rPr>
              <a:t>Я отпущу тебя домой невредимого, награжу казной несчётною, подарю цветочек аленький, коли дашь ты мне слово честное купецкое и запись своей руки, что пришлёшь </a:t>
            </a:r>
            <a:r>
              <a:rPr lang="ru-RU" sz="1400" b="1" dirty="0" err="1" smtClean="0">
                <a:latin typeface="Monotype Corsiva" pitchFamily="66" charset="0"/>
              </a:rPr>
              <a:t>заместо</a:t>
            </a:r>
            <a:r>
              <a:rPr lang="ru-RU" sz="1400" b="1" dirty="0" smtClean="0">
                <a:latin typeface="Monotype Corsiva" pitchFamily="66" charset="0"/>
              </a:rPr>
              <a:t> себя одну из дочерей своих, хороших, пригожих.</a:t>
            </a:r>
            <a:endParaRPr lang="ru-RU" sz="1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была удивлена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очень обрадовалась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затряслась и заплакала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63588" y="339502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11. Как отреагировала младшая дочь, увидев аленький цветочек?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4" name="Picture 2" descr="Дочь и отец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707654"/>
            <a:ext cx="1647364" cy="151216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572000" y="1563638"/>
            <a:ext cx="17281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Только дочь меньшая, любимая, увидав цветочек аленький, затряслась вся и заплакала, точно в сердце её что ужалило.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3520048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Как же я у зверя буду жить?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Сами живите у зверя дикого.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2157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Я должна выручить тебя.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63588" y="339502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12. Что сказала младшая дочь своему отцу, узнав про его несчастье?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1563638"/>
            <a:ext cx="18722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Monotype Corsiva" pitchFamily="66" charset="0"/>
              </a:rPr>
              <a:t>- Благослови меня, государь мой батюшка родимый: я поеду к зверю лесному, чуду морскому, и стану жить у него. Для меня достал ты аленький цветочек, мне и надо выручить тебя.</a:t>
            </a:r>
            <a:endParaRPr lang="ru-RU" sz="1400" b="1" dirty="0">
              <a:latin typeface="Monotype Corsiva" pitchFamily="66" charset="0"/>
            </a:endParaRPr>
          </a:p>
        </p:txBody>
      </p:sp>
      <p:pic>
        <p:nvPicPr>
          <p:cNvPr id="35842" name="Picture 2" descr="https://a.radikal.ru/a20/1905/62/c7310439b2ce.jpg"/>
          <p:cNvPicPr>
            <a:picLocks noChangeAspect="1" noChangeArrowheads="1"/>
          </p:cNvPicPr>
          <p:nvPr/>
        </p:nvPicPr>
        <p:blipFill>
          <a:blip r:embed="rId4" cstate="print"/>
          <a:srcRect l="40948" r="6808" b="12853"/>
          <a:stretch>
            <a:fillRect/>
          </a:stretch>
        </p:blipFill>
        <p:spPr bwMode="auto">
          <a:xfrm>
            <a:off x="6588224" y="1635646"/>
            <a:ext cx="1563825" cy="194421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Украсила свои волосы.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Поставила в кувшин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золчёный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Вернула его на прежнее место.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63588" y="339502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13. Что сделала младшая дочь с аленьким цветочком, оказавшись у зверя лесного?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3" name="Picture 2" descr="https://ds05.infourok.ru/uploads/ex/0ff7/000f7946-b8b789ad/img39.jpg"/>
          <p:cNvPicPr>
            <a:picLocks noChangeAspect="1" noChangeArrowheads="1"/>
          </p:cNvPicPr>
          <p:nvPr/>
        </p:nvPicPr>
        <p:blipFill>
          <a:blip r:embed="rId4" cstate="print"/>
          <a:srcRect l="52813" t="4660"/>
          <a:stretch>
            <a:fillRect/>
          </a:stretch>
        </p:blipFill>
        <p:spPr bwMode="auto">
          <a:xfrm>
            <a:off x="6588224" y="1323301"/>
            <a:ext cx="1584176" cy="2400577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499992" y="1491630"/>
            <a:ext cx="1944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И вынула она тот аленький цветочек из кувшина золочёного и хотела посадить на место прежнее; но сам он вылетел из рук её и прирос к стеблю прежнему и расцвёл краше прежнего.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господина сенного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687926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добрую фею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246379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девушку сенную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63588" y="339502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14. Кого зверь лесной предоставил госпоже, дабы не было ей скучно?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3794" name="Picture 2" descr="https://ds05.infourok.ru/uploads/ex/0a99/00086f08-556b472e/img11.jpg"/>
          <p:cNvPicPr>
            <a:picLocks noChangeAspect="1" noChangeArrowheads="1"/>
          </p:cNvPicPr>
          <p:nvPr/>
        </p:nvPicPr>
        <p:blipFill>
          <a:blip r:embed="rId4" cstate="print"/>
          <a:srcRect l="50787" t="3701" r="2751" b="2850"/>
          <a:stretch>
            <a:fillRect/>
          </a:stretch>
        </p:blipFill>
        <p:spPr bwMode="auto">
          <a:xfrm>
            <a:off x="6732240" y="1563638"/>
            <a:ext cx="1368152" cy="206382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572000" y="1477109"/>
            <a:ext cx="17281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Monotype Corsiva" pitchFamily="66" charset="0"/>
              </a:rPr>
              <a:t>И пошла почивать в опочивальню свою молодая дочь купецкая, красавица писаная, и видит: стоит у кровати её девушка сенная, верная и любимая, и стоит она чуть от страха жива.</a:t>
            </a:r>
            <a:endParaRPr lang="ru-RU" sz="1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3683808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Стать царицей.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Повидать своих родных.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2157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Услышать голос зверя лесного.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241630" y="339502"/>
            <a:ext cx="66607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15. Чего захотела госпожа, уже не дивуясь своим житьём-бытьём?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2772" name="Picture 4" descr="https://i.mycdn.me/image?id=877713789392&amp;t=3&amp;plc=WEB&amp;tkn=*8PKdsLimNl7hxbWRENYVE25k2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7386" y="1491630"/>
            <a:ext cx="1677906" cy="223224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572000" y="1491630"/>
            <a:ext cx="17281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…и захотелось ей его голоса </a:t>
            </a:r>
            <a:r>
              <a:rPr lang="ru-RU" sz="1600" b="1" dirty="0" err="1" smtClean="0">
                <a:latin typeface="Monotype Corsiva" pitchFamily="66" charset="0"/>
              </a:rPr>
              <a:t>послушати</a:t>
            </a:r>
            <a:r>
              <a:rPr lang="ru-RU" sz="1600" b="1" dirty="0" smtClean="0">
                <a:latin typeface="Monotype Corsiva" pitchFamily="66" charset="0"/>
              </a:rPr>
              <a:t>, захотелось с ним разговор повести, не ходя в палату беломраморную, не читая </a:t>
            </a:r>
            <a:r>
              <a:rPr lang="ru-RU" sz="1600" b="1" dirty="0" err="1" smtClean="0">
                <a:latin typeface="Monotype Corsiva" pitchFamily="66" charset="0"/>
              </a:rPr>
              <a:t>словесов</a:t>
            </a:r>
            <a:r>
              <a:rPr lang="ru-RU" sz="1600" b="1" dirty="0" smtClean="0">
                <a:latin typeface="Monotype Corsiva" pitchFamily="66" charset="0"/>
              </a:rPr>
              <a:t> огненных.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Поцеловать его в щёчку.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520048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Прогуляться с ним по саду.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229591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Показать ей своё лицо.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169622" y="339502"/>
            <a:ext cx="68047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16. Чего так долго не хотел делать  зверь лесной 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по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её просьбе?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3" name="Picture 2" descr="https://pushkinsdelal.ru/wp-content/uploads/2020/06/Diodorov12.jpg"/>
          <p:cNvPicPr>
            <a:picLocks noChangeAspect="1" noChangeArrowheads="1"/>
          </p:cNvPicPr>
          <p:nvPr/>
        </p:nvPicPr>
        <p:blipFill>
          <a:blip r:embed="rId4" cstate="print"/>
          <a:srcRect l="6550" t="4878" r="5024" b="4878"/>
          <a:stretch>
            <a:fillRect/>
          </a:stretch>
        </p:blipFill>
        <p:spPr bwMode="auto">
          <a:xfrm>
            <a:off x="6588224" y="1419622"/>
            <a:ext cx="1628938" cy="223224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572000" y="1563638"/>
            <a:ext cx="1800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- Не проси, не моли ты меня, госпожа моя распрекрасная, красавица ненаглядная, чтобы показал я тебе своё лицо противное, своё тело безобразное.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«Можешь не возвращаться обратно»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«Отпускаю тебя только на три дня»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«Оставайся у него, пока не соскучишься» 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25606" y="339502"/>
            <a:ext cx="7092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17. Что сказал зверь лесной красавице, позволив ей наведаться к отцу?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22" name="Picture 2" descr="https://avatars.mds.yandex.net/get-zen_doc/26916/pub_5d0e1a22ef7fdf00afad473b_5d0e1b89c7705100af91ee3a/scale_1200"/>
          <p:cNvPicPr>
            <a:picLocks noChangeAspect="1" noChangeArrowheads="1"/>
          </p:cNvPicPr>
          <p:nvPr/>
        </p:nvPicPr>
        <p:blipFill>
          <a:blip r:embed="rId4" cstate="print"/>
          <a:srcRect l="50707"/>
          <a:stretch>
            <a:fillRect/>
          </a:stretch>
        </p:blipFill>
        <p:spPr bwMode="auto">
          <a:xfrm>
            <a:off x="6660232" y="1491630"/>
            <a:ext cx="1440160" cy="222045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499992" y="1491630"/>
            <a:ext cx="2016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- И зачем тебе моё позволенье? </a:t>
            </a:r>
            <a:r>
              <a:rPr lang="ru-RU" sz="1600" b="1" dirty="0" err="1" smtClean="0">
                <a:latin typeface="Monotype Corsiva" pitchFamily="66" charset="0"/>
              </a:rPr>
              <a:t>Золот-перстень</a:t>
            </a:r>
            <a:r>
              <a:rPr lang="ru-RU" sz="1600" b="1" dirty="0" smtClean="0">
                <a:latin typeface="Monotype Corsiva" pitchFamily="66" charset="0"/>
              </a:rPr>
              <a:t> мой у тебя лежит, надень его на правый мизинец и очутишься в дому у батюшки родимого. Оставайся у него, пока не соскучишься…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Спрятали золотой перстень.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448040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Уговорили её остаться.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2367920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Перевели все часы на час назад.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25606" y="339502"/>
            <a:ext cx="7092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18. Что сделали старшие сёстры для молодой, дабы не вернулась она к зверю лесному вовремя?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9698" name="Picture 2" descr="Сестры переводят час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923678"/>
            <a:ext cx="1656184" cy="144016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499992" y="1517759"/>
            <a:ext cx="1800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А сестрам то в досаду было, и задумали они дело хитрое, дело хитрое и недоброе: взяли они да все часы в доме целым часом назад поставили…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275606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Молила Бога о его пробуждении.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Молча покинула его.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51870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Упала на колени и обняла его голову.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313638" y="339502"/>
            <a:ext cx="65167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19. Как отреагировала девушка на увиденное   бездыханное тело зверя лесного?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8674" name="Picture 2" descr="Чудище с аленьким цветочк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419622"/>
            <a:ext cx="1684716" cy="223224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572000" y="1563638"/>
            <a:ext cx="1800200" cy="2380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latin typeface="Monotype Corsiva" pitchFamily="66" charset="0"/>
              </a:rPr>
              <a:t>Помутилися</a:t>
            </a:r>
            <a:r>
              <a:rPr lang="ru-RU" sz="1600" b="1" dirty="0" smtClean="0">
                <a:latin typeface="Monotype Corsiva" pitchFamily="66" charset="0"/>
              </a:rPr>
              <a:t> её очи ясные, </a:t>
            </a:r>
            <a:r>
              <a:rPr lang="ru-RU" sz="1600" b="1" dirty="0" err="1" smtClean="0">
                <a:latin typeface="Monotype Corsiva" pitchFamily="66" charset="0"/>
              </a:rPr>
              <a:t>подкосилися</a:t>
            </a:r>
            <a:r>
              <a:rPr lang="ru-RU" sz="1600" b="1" dirty="0" smtClean="0">
                <a:latin typeface="Monotype Corsiva" pitchFamily="66" charset="0"/>
              </a:rPr>
              <a:t> ноги резвые, пала она на колени, обняла руками белыми голову своего господина доброго, голову безобразную и противную…</a:t>
            </a:r>
            <a:endParaRPr lang="ru-RU" sz="1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atherineasquithgallery.com/uploads/posts/2021-02/1613467930_36-p-fon-v-stile-russkikh-skazok-dlya-prezentat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31590"/>
            <a:ext cx="4376847" cy="31683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3664064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Она была честна перед ним.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77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Она поцеловала его.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31166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Она полюбила его.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3651870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83568" y="2427734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3568" y="1275606"/>
            <a:ext cx="468000" cy="468000"/>
          </a:xfrm>
          <a:prstGeom prst="ellipse">
            <a:avLst/>
          </a:prstGeom>
          <a:solidFill>
            <a:srgbClr val="FFE07D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13638" y="339502"/>
            <a:ext cx="65167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20. Благодаря чему лесное чудище обрело образ прекрасного принца перед девицей?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4008" y="1722170"/>
            <a:ext cx="16561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otype Corsiva" pitchFamily="66" charset="0"/>
              </a:rPr>
              <a:t>- Ты встань, пробудись, мой сердечный друг, я люблю тебя, как жениха желанного!..</a:t>
            </a:r>
            <a:endParaRPr lang="ru-RU" sz="1600" b="1" dirty="0">
              <a:latin typeface="Monotype Corsiva" pitchFamily="66" charset="0"/>
            </a:endParaRPr>
          </a:p>
        </p:txBody>
      </p:sp>
      <p:pic>
        <p:nvPicPr>
          <p:cNvPr id="2050" name="Picture 2" descr="Свадьба королевича и дочки купц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491629"/>
            <a:ext cx="1584176" cy="2099033"/>
          </a:xfrm>
          <a:prstGeom prst="rect">
            <a:avLst/>
          </a:prstGeom>
          <a:noFill/>
        </p:spPr>
      </p:pic>
      <p:pic>
        <p:nvPicPr>
          <p:cNvPr id="14" name="Picture 2" descr="http://www.grafamania.net/uploads/posts/2008-10/1225155352_00m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6084168" y="4275672"/>
            <a:ext cx="720080" cy="45631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4A43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23" y="987574"/>
          <a:ext cx="8352940" cy="11521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  <a:gridCol w="417647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>
                        <a:solidFill>
                          <a:srgbClr val="49442B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75856" y="48351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Ключ к тесту: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Picture 2" descr="http://www.grafamania.net/uploads/posts/2008-10/1225155352_00m.jpg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95" t="73233" b="3107"/>
          <a:stretch>
            <a:fillRect/>
          </a:stretch>
        </p:blipFill>
        <p:spPr bwMode="auto">
          <a:xfrm>
            <a:off x="7452320" y="4299942"/>
            <a:ext cx="720080" cy="456318"/>
          </a:xfrm>
          <a:prstGeom prst="rect">
            <a:avLst/>
          </a:prstGeom>
          <a:noFill/>
        </p:spPr>
      </p:pic>
      <p:pic>
        <p:nvPicPr>
          <p:cNvPr id="2050" name="Picture 2" descr="https://pickimage.ru/wp-content/uploads/images/detskie/scarletflower/alenkicvetochek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0" t="10239" r="4961" b="6141"/>
          <a:stretch>
            <a:fillRect/>
          </a:stretch>
        </p:blipFill>
        <p:spPr bwMode="auto">
          <a:xfrm>
            <a:off x="2267745" y="2248956"/>
            <a:ext cx="4536503" cy="255504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7574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 </a:t>
            </a:r>
            <a:r>
              <a:rPr lang="en-US" sz="1200" dirty="0" smtClean="0">
                <a:hlinkClick r:id="rId2"/>
              </a:rPr>
              <a:t>https://ds05.infourok.ru/uploads/ex/0f38/00051847-e04ce6c6/2/hello_html_1bc4f4d3.png</a:t>
            </a:r>
            <a:r>
              <a:rPr lang="ru-RU" sz="1200" dirty="0" smtClean="0"/>
              <a:t> - рамка</a:t>
            </a:r>
          </a:p>
          <a:p>
            <a:r>
              <a:rPr lang="en-US" sz="1200" dirty="0" smtClean="0">
                <a:hlinkClick r:id="rId3"/>
              </a:rPr>
              <a:t>https://i.mycdn.me/image?id=877713789392&amp;t=3&amp;plc=WEB&amp;tkn=*8PKdsLimNl7hxbWRENYVE25k274</a:t>
            </a:r>
            <a:r>
              <a:rPr lang="ru-RU" sz="1200" dirty="0" smtClean="0"/>
              <a:t> -</a:t>
            </a:r>
            <a:r>
              <a:rPr lang="en-US" sz="1200" dirty="0" smtClean="0"/>
              <a:t> </a:t>
            </a:r>
            <a:r>
              <a:rPr lang="en-US" sz="1200" dirty="0" smtClean="0">
                <a:hlinkClick r:id="rId4"/>
              </a:rPr>
              <a:t>https://catherineasquithgallery.com/uploads/posts/2021-02/thumbs/1613467930_36-p-fon-v-stile-russkikh-skazok-dlya-prezentat-41.png</a:t>
            </a:r>
            <a:r>
              <a:rPr lang="ru-RU" sz="1200" dirty="0" smtClean="0"/>
              <a:t> - книга</a:t>
            </a:r>
          </a:p>
          <a:p>
            <a:r>
              <a:rPr lang="en-US" sz="1200" dirty="0" smtClean="0">
                <a:hlinkClick r:id="rId5"/>
              </a:rPr>
              <a:t>https://www.dmdonskoy.ru/sites/default/files/field/mainimage-page/cvetochek_2.jpg</a:t>
            </a:r>
            <a:endParaRPr lang="ru-RU" sz="1200" dirty="0" smtClean="0"/>
          </a:p>
          <a:p>
            <a:r>
              <a:rPr lang="en-US" sz="1200" dirty="0" smtClean="0">
                <a:hlinkClick r:id="rId6"/>
              </a:rPr>
              <a:t>https://img.labirint.ru/rcimg/176452d938b512c508aed38ef9da0629/1920x1080/comments_pic/1227/07labvv231341520289.jpg?1341520290</a:t>
            </a:r>
            <a:endParaRPr lang="ru-RU" sz="1200" dirty="0" smtClean="0"/>
          </a:p>
          <a:p>
            <a:r>
              <a:rPr lang="en-US" sz="1200" dirty="0" smtClean="0">
                <a:hlinkClick r:id="rId7"/>
              </a:rPr>
              <a:t>https://i.pinimg.com/originals/76/56/47/76564788f3c3be97140903e9e7b35936.jpg</a:t>
            </a:r>
            <a:r>
              <a:rPr lang="ru-RU" sz="1200" dirty="0" smtClean="0"/>
              <a:t> </a:t>
            </a:r>
            <a:r>
              <a:rPr lang="en-US" sz="1200" dirty="0" smtClean="0">
                <a:hlinkClick r:id="rId8"/>
              </a:rPr>
              <a:t>https://avatars.mds.yandex.net/get-zen_doc/26916/pub_5d0e1a22ef7fdf00afad473b_5d0e1b89c7705100af91ee3a/scale_1200</a:t>
            </a:r>
            <a:endParaRPr lang="ru-RU" sz="1200" dirty="0" smtClean="0"/>
          </a:p>
          <a:p>
            <a:r>
              <a:rPr lang="en-US" sz="1200" dirty="0" smtClean="0">
                <a:hlinkClick r:id="rId9"/>
              </a:rPr>
              <a:t>https://pushkinsdelal.ru/wp-content/uploads/2020/06/Diodorov12.jpg</a:t>
            </a:r>
            <a:r>
              <a:rPr lang="ru-RU" sz="1200" dirty="0" smtClean="0"/>
              <a:t> </a:t>
            </a:r>
            <a:r>
              <a:rPr lang="en-US" sz="1200" dirty="0" smtClean="0">
                <a:hlinkClick r:id="rId10"/>
              </a:rPr>
              <a:t>https://ds05.infourok.ru/uploads/ex/0a99/00086f08-556b472e/img11.jpg</a:t>
            </a:r>
            <a:r>
              <a:rPr lang="ru-RU" sz="1200" dirty="0" smtClean="0"/>
              <a:t> </a:t>
            </a:r>
            <a:r>
              <a:rPr lang="en-US" sz="1200" dirty="0" smtClean="0">
                <a:hlinkClick r:id="rId11"/>
              </a:rPr>
              <a:t>https://nukadeti.ru/content/images/essence/tale/1870/4643.jpg</a:t>
            </a:r>
            <a:r>
              <a:rPr lang="ru-RU" sz="1200" dirty="0" smtClean="0"/>
              <a:t> </a:t>
            </a:r>
            <a:r>
              <a:rPr lang="en-US" sz="1200" dirty="0" smtClean="0">
                <a:hlinkClick r:id="rId12"/>
              </a:rPr>
              <a:t>https://nukadeti.ru/content/images/essence/tale/1870/4640.jpg</a:t>
            </a:r>
            <a:r>
              <a:rPr lang="ru-RU" sz="1200" dirty="0" smtClean="0"/>
              <a:t> </a:t>
            </a:r>
            <a:r>
              <a:rPr lang="en-US" sz="1200" dirty="0" smtClean="0">
                <a:hlinkClick r:id="rId13"/>
              </a:rPr>
              <a:t>https://nukadeti.ru/content/images/essence/tale/1870/4639.jpg</a:t>
            </a:r>
            <a:endParaRPr lang="ru-RU" sz="1200" dirty="0" smtClean="0"/>
          </a:p>
          <a:p>
            <a:r>
              <a:rPr lang="en-US" sz="1200" dirty="0" smtClean="0"/>
              <a:t> </a:t>
            </a:r>
            <a:r>
              <a:rPr lang="en-US" sz="1200" dirty="0" smtClean="0">
                <a:hlinkClick r:id="rId14"/>
              </a:rPr>
              <a:t>http://xn--31-6kc3bfr2e.xn--p1ai/uploads/posts/2019-02/1550744433_e2e905918b620975324139915a6c723f.png</a:t>
            </a:r>
            <a:r>
              <a:rPr lang="en-US" sz="1200" dirty="0" smtClean="0"/>
              <a:t> </a:t>
            </a:r>
            <a:r>
              <a:rPr lang="en-US" sz="1200" dirty="0" smtClean="0">
                <a:hlinkClick r:id="rId15"/>
              </a:rPr>
              <a:t>https://</a:t>
            </a:r>
            <a:r>
              <a:rPr lang="en-US" sz="1200" dirty="0" smtClean="0">
                <a:hlinkClick r:id="rId15"/>
              </a:rPr>
              <a:t>img-fotki.yandex.ru/get/467315/200418627.1eb/0_1aca31_afa3f35e_L.png</a:t>
            </a:r>
            <a:endParaRPr lang="ru-RU" sz="1200" dirty="0" smtClean="0"/>
          </a:p>
          <a:p>
            <a:r>
              <a:rPr lang="en-US" sz="1200" dirty="0" smtClean="0">
                <a:hlinkClick r:id="rId16"/>
              </a:rPr>
              <a:t>https</a:t>
            </a:r>
            <a:r>
              <a:rPr lang="en-US" sz="1200" dirty="0" smtClean="0">
                <a:hlinkClick r:id="rId16"/>
              </a:rPr>
              <a:t>://</a:t>
            </a:r>
            <a:r>
              <a:rPr lang="en-US" sz="1200" dirty="0" smtClean="0">
                <a:hlinkClick r:id="rId16"/>
              </a:rPr>
              <a:t>pickimage.ru/wp-content/uploads/images/detskie/scarletflower/alenkicvetochek3.jpg</a:t>
            </a:r>
            <a:r>
              <a:rPr lang="ru-RU" sz="1200" dirty="0" smtClean="0"/>
              <a:t> </a:t>
            </a:r>
            <a:r>
              <a:rPr lang="ru-RU" sz="1200" dirty="0" smtClean="0"/>
              <a:t>  </a:t>
            </a:r>
            <a:endParaRPr lang="ru-RU" sz="1200" dirty="0" smtClean="0"/>
          </a:p>
          <a:p>
            <a:r>
              <a:rPr lang="ru-RU" sz="1200" dirty="0" smtClean="0"/>
              <a:t> </a:t>
            </a:r>
          </a:p>
          <a:p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679797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Ссылки на интернет-ресурсы:</a:t>
            </a:r>
            <a:endParaRPr lang="ru-RU" sz="1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1208</Words>
  <Application>Microsoft Office PowerPoint</Application>
  <PresentationFormat>Экран (16:9)</PresentationFormat>
  <Paragraphs>218</Paragraphs>
  <Slides>23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Артём</dc:creator>
  <cp:lastModifiedBy>Артём</cp:lastModifiedBy>
  <cp:revision>59</cp:revision>
  <dcterms:created xsi:type="dcterms:W3CDTF">2021-10-31T20:09:46Z</dcterms:created>
  <dcterms:modified xsi:type="dcterms:W3CDTF">2021-11-03T22:27:10Z</dcterms:modified>
</cp:coreProperties>
</file>