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3" r:id="rId4"/>
    <p:sldId id="265" r:id="rId5"/>
    <p:sldId id="266" r:id="rId6"/>
    <p:sldId id="267" r:id="rId7"/>
    <p:sldId id="270" r:id="rId8"/>
    <p:sldId id="272" r:id="rId9"/>
    <p:sldId id="271" r:id="rId10"/>
    <p:sldId id="273" r:id="rId11"/>
    <p:sldId id="276" r:id="rId12"/>
    <p:sldId id="277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11F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60"/>
  </p:normalViewPr>
  <p:slideViewPr>
    <p:cSldViewPr>
      <p:cViewPr>
        <p:scale>
          <a:sx n="70" d="100"/>
          <a:sy n="70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8D9AE-7C1E-41FC-AB9A-035901B55636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8CD32-5B3D-4BB5-8C0B-8522FA147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иру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004666"/>
            <a:ext cx="6192688" cy="485333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232248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Безопасность и защита информации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lockkey_sm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822402"/>
            <a:ext cx="6624736" cy="3762954"/>
          </a:xfrm>
          <a:prstGeom prst="snip2DiagRect">
            <a:avLst>
              <a:gd name="adj1" fmla="val 0"/>
              <a:gd name="adj2" fmla="val 1146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774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</a:rPr>
              <a:t>Защита информации от несанкционированного доступа</a:t>
            </a:r>
            <a:endParaRPr lang="ru-RU"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Защита информации от несанкционированного доступа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643050"/>
            <a:ext cx="9144000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/>
          </a:p>
          <a:p>
            <a:r>
              <a:rPr lang="ru-RU" sz="3200" b="1" dirty="0" smtClean="0"/>
              <a:t>План:</a:t>
            </a:r>
          </a:p>
          <a:p>
            <a:r>
              <a:rPr lang="ru-RU" sz="3200" b="1" dirty="0" smtClean="0"/>
              <a:t>1. Защита с использованием паролей.</a:t>
            </a:r>
          </a:p>
          <a:p>
            <a:r>
              <a:rPr lang="ru-RU" sz="3200" b="1" dirty="0" smtClean="0"/>
              <a:t>2. Биометрические системы защиты.</a:t>
            </a:r>
          </a:p>
          <a:p>
            <a:r>
              <a:rPr lang="ru-RU" sz="3200" b="1" dirty="0" smtClean="0"/>
              <a:t>3.Физическая защита данных на дисках.</a:t>
            </a:r>
          </a:p>
          <a:p>
            <a:r>
              <a:rPr lang="ru-RU" sz="3200" b="1" dirty="0" smtClean="0"/>
              <a:t>4. Итог.</a:t>
            </a:r>
          </a:p>
          <a:p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Защита информации от несанкционированного доступа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357158" y="785794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1. Защита с использованием паролей.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643050"/>
            <a:ext cx="9144000" cy="3000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800"/>
              </a:lnSpc>
            </a:pPr>
            <a:r>
              <a:rPr lang="ru-RU" sz="3200" b="1" dirty="0" smtClean="0">
                <a:solidFill>
                  <a:srgbClr val="FFFF00"/>
                </a:solidFill>
              </a:rPr>
              <a:t>Создание учетной записи с паролем. </a:t>
            </a:r>
          </a:p>
          <a:p>
            <a:pPr>
              <a:lnSpc>
                <a:spcPts val="2800"/>
              </a:lnSpc>
            </a:pPr>
            <a:r>
              <a:rPr lang="ru-RU" sz="3200" b="1" dirty="0" smtClean="0"/>
              <a:t>Компьютер разрешает доступ к своим ресурсам только тем пользователям, которые зарегистрированы и ввели правильный пароль. Каждому конкретному пользователю может быть разрешен доступ только к определенным информационным ресурсам.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Защита информации от несанкционированного доступа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357158" y="785794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1. Защита с использованием паролей.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571612"/>
            <a:ext cx="9144000" cy="278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800"/>
              </a:lnSpc>
            </a:pPr>
            <a:r>
              <a:rPr lang="ru-RU" sz="3200" b="1" dirty="0" smtClean="0"/>
              <a:t>От несанкционированного доступа может быть защищен каждый диск, папка или файл локального компьютера. Для них могут быть установлены определенные права доступа (полный доступ, изменение, чтение, запись и др.), причем права могут быть различными для различных пользователей.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Защита информации от несанкционированного доступа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357158" y="785794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2. Биометрические системы защиты.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571612"/>
            <a:ext cx="9144000" cy="278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800"/>
              </a:lnSpc>
            </a:pPr>
            <a:r>
              <a:rPr lang="ru-RU" sz="3200" b="1" dirty="0" smtClean="0"/>
              <a:t>К биометрическим системам защиты информации относятся системы идентификации:</a:t>
            </a:r>
          </a:p>
          <a:p>
            <a:pPr lvl="0">
              <a:lnSpc>
                <a:spcPts val="2800"/>
              </a:lnSpc>
            </a:pPr>
            <a:r>
              <a:rPr lang="ru-RU" sz="3200" b="1" dirty="0" smtClean="0"/>
              <a:t>- по отпечаткам пальцев;</a:t>
            </a:r>
          </a:p>
          <a:p>
            <a:pPr lvl="0">
              <a:lnSpc>
                <a:spcPts val="2800"/>
              </a:lnSpc>
            </a:pPr>
            <a:r>
              <a:rPr lang="ru-RU" sz="3200" b="1" dirty="0" smtClean="0"/>
              <a:t>- по характеристикам речи;</a:t>
            </a:r>
          </a:p>
          <a:p>
            <a:pPr lvl="0">
              <a:lnSpc>
                <a:spcPts val="2800"/>
              </a:lnSpc>
            </a:pPr>
            <a:r>
              <a:rPr lang="ru-RU" sz="3200" b="1" dirty="0" smtClean="0"/>
              <a:t>- по радужной оболочке глаза;</a:t>
            </a:r>
          </a:p>
          <a:p>
            <a:pPr lvl="0">
              <a:lnSpc>
                <a:spcPts val="2800"/>
              </a:lnSpc>
            </a:pPr>
            <a:r>
              <a:rPr lang="ru-RU" sz="3200" b="1" dirty="0" smtClean="0"/>
              <a:t>- по изображению лица;</a:t>
            </a:r>
          </a:p>
          <a:p>
            <a:pPr lvl="0">
              <a:lnSpc>
                <a:spcPts val="2800"/>
              </a:lnSpc>
            </a:pPr>
            <a:r>
              <a:rPr lang="ru-RU" sz="3200" b="1" dirty="0" smtClean="0"/>
              <a:t>- по геометрии ладони руки.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0" y="1700808"/>
            <a:ext cx="9144000" cy="3096344"/>
          </a:xfrm>
          <a:prstGeom prst="snip2Diag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atin typeface="Impact" pitchFamily="34" charset="0"/>
              </a:rPr>
              <a:t>Компьютерные вирусы </a:t>
            </a:r>
          </a:p>
          <a:p>
            <a:pPr algn="ctr"/>
            <a:r>
              <a:rPr lang="ru-RU" sz="5400" dirty="0" smtClean="0">
                <a:latin typeface="Impact" pitchFamily="34" charset="0"/>
              </a:rPr>
              <a:t>и </a:t>
            </a:r>
          </a:p>
          <a:p>
            <a:pPr algn="ctr"/>
            <a:r>
              <a:rPr lang="ru-RU" sz="5400" dirty="0" smtClean="0">
                <a:latin typeface="Impact" pitchFamily="34" charset="0"/>
              </a:rPr>
              <a:t>антивирусные программы</a:t>
            </a:r>
            <a:endParaRPr lang="ru-RU" sz="5400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643050"/>
            <a:ext cx="9144000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/>
          </a:p>
          <a:p>
            <a:r>
              <a:rPr lang="ru-RU" sz="3200" b="1" dirty="0" smtClean="0"/>
              <a:t>План:</a:t>
            </a:r>
          </a:p>
          <a:p>
            <a:r>
              <a:rPr lang="ru-RU" sz="3200" b="1" dirty="0" smtClean="0"/>
              <a:t>1. Понятие о компьютерном вирусе.</a:t>
            </a:r>
          </a:p>
          <a:p>
            <a:r>
              <a:rPr lang="ru-RU" sz="3200" b="1" dirty="0" smtClean="0"/>
              <a:t>2. Классификация вирусов.</a:t>
            </a:r>
          </a:p>
          <a:p>
            <a:r>
              <a:rPr lang="ru-RU" sz="3200" b="1" dirty="0" smtClean="0"/>
              <a:t>3. Антивирусы.</a:t>
            </a:r>
          </a:p>
          <a:p>
            <a:r>
              <a:rPr lang="ru-RU" sz="3200" b="1" dirty="0" smtClean="0"/>
              <a:t>4. Итог.</a:t>
            </a:r>
          </a:p>
          <a:p>
            <a:endParaRPr lang="ru-RU" sz="2400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6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564904"/>
            <a:ext cx="4538091" cy="33123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412776"/>
            <a:ext cx="9144000" cy="135732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700"/>
              </a:lnSpc>
            </a:pPr>
            <a:r>
              <a:rPr lang="ru-RU" sz="3200" b="1" i="1" dirty="0" smtClean="0"/>
              <a:t>Вредоносными программами являются программы, наносящие вред данным и программам, хранящимся на компьютере.</a:t>
            </a:r>
            <a:endParaRPr lang="ru-RU" sz="32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633864"/>
            <a:ext cx="9144000" cy="122413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700"/>
              </a:lnSpc>
            </a:pPr>
            <a:r>
              <a:rPr lang="ru-RU" sz="3200" dirty="0" smtClean="0"/>
              <a:t>Обязательным свойством компьютерного вируса является способность к «размножению» (самокопированию).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467544" y="785794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1. Понятие о компьютерном вирусе.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772816"/>
            <a:ext cx="9144000" cy="129614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3200" dirty="0" smtClean="0"/>
              <a:t>- </a:t>
            </a:r>
            <a:r>
              <a:rPr lang="ru-RU" sz="2400" b="1" u="sng" dirty="0" smtClean="0"/>
              <a:t>Вирусы, черви, троянские и хакерские программы</a:t>
            </a:r>
            <a:r>
              <a:rPr lang="ru-RU" sz="2400" b="1" i="1" dirty="0" smtClean="0"/>
              <a:t> - </a:t>
            </a:r>
            <a:r>
              <a:rPr lang="ru-RU" sz="2400" dirty="0" smtClean="0"/>
              <a:t>наиболее распространенные и опасные категории вредоносных программ. Защита от них обеспечивает минимально допустимый уровень безопасности.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548680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2. Классификация вредоносных программ.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142844" y="908720"/>
            <a:ext cx="9001156" cy="928694"/>
          </a:xfrm>
          <a:prstGeom prst="rightArrow">
            <a:avLst/>
          </a:prstGeom>
          <a:solidFill>
            <a:srgbClr val="F711F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1. По типу вредоносной программы: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212976"/>
            <a:ext cx="9144000" cy="136815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i="1" dirty="0" smtClean="0"/>
              <a:t>- </a:t>
            </a:r>
            <a:r>
              <a:rPr lang="ru-RU" sz="2400" b="1" u="sng" dirty="0" smtClean="0"/>
              <a:t>Шпионское,  рекламное  программное  обеспечение, программы скрытого дозвона</a:t>
            </a:r>
            <a:r>
              <a:rPr lang="ru-RU" sz="2400" i="1" dirty="0" smtClean="0"/>
              <a:t> -  </a:t>
            </a:r>
            <a:r>
              <a:rPr lang="ru-RU" sz="2400" dirty="0" smtClean="0"/>
              <a:t>потенциально опасное программное обеспечение, которое может причинить неудобство пользователю или даже нанести значительный ущерб.</a:t>
            </a:r>
            <a:endParaRPr lang="ru-RU" sz="2400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725144"/>
            <a:ext cx="9144000" cy="122413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i="1" dirty="0" smtClean="0"/>
              <a:t>- </a:t>
            </a:r>
            <a:r>
              <a:rPr lang="ru-RU" sz="2400" b="1" u="sng" dirty="0" smtClean="0"/>
              <a:t>Потенциально опасное программное обеспечение </a:t>
            </a:r>
            <a:r>
              <a:rPr lang="ru-RU" sz="2400" b="1" dirty="0" smtClean="0"/>
              <a:t>- </a:t>
            </a:r>
            <a:r>
              <a:rPr lang="ru-RU" sz="2400" dirty="0" smtClean="0"/>
              <a:t>программы, которые не являются вредоносными или опасными, однако при некотором стечении обстоятельств могут быть использованы для нанесения вреда вашему компьютеру.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8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772816"/>
            <a:ext cx="9144000" cy="129614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3200" dirty="0" smtClean="0"/>
              <a:t>-</a:t>
            </a:r>
            <a:r>
              <a:rPr lang="ru-RU" sz="2400" dirty="0" smtClean="0"/>
              <a:t> </a:t>
            </a:r>
            <a:r>
              <a:rPr lang="ru-RU" sz="2400" b="1" u="sng" dirty="0" smtClean="0"/>
              <a:t>Загрузочные вирусы </a:t>
            </a:r>
            <a:r>
              <a:rPr lang="ru-RU" sz="2400" dirty="0" smtClean="0"/>
              <a:t>заражают загрузочный сектор гибкого или жесткого диска. Принцип действия загрузочных вирусов основан на алгоритмах запуска операционной системы при включении или перезагрузке компьютера.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548680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2. Классификация вредоносных программ.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140968"/>
            <a:ext cx="9144000" cy="93610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i="1" dirty="0" smtClean="0"/>
              <a:t>-</a:t>
            </a:r>
            <a:r>
              <a:rPr lang="ru-RU" sz="2400" dirty="0" smtClean="0"/>
              <a:t> </a:t>
            </a:r>
            <a:r>
              <a:rPr lang="ru-RU" sz="2400" b="1" u="sng" dirty="0" smtClean="0"/>
              <a:t>Файловые вирусы </a:t>
            </a:r>
            <a:r>
              <a:rPr lang="ru-RU" sz="2400" dirty="0" smtClean="0"/>
              <a:t>различными способами внедряются в исполнимые файлы и обычно активизируются при их запуске.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4149080"/>
            <a:ext cx="9144000" cy="115212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i="1" dirty="0" smtClean="0"/>
              <a:t>- </a:t>
            </a:r>
            <a:r>
              <a:rPr lang="ru-RU" sz="2400" b="1" u="sng" dirty="0" smtClean="0"/>
              <a:t>Макровирусы.</a:t>
            </a:r>
            <a:r>
              <a:rPr lang="ru-RU" sz="2400" dirty="0" smtClean="0"/>
              <a:t> Существуют макровирусы для интегрированного офисного приложения </a:t>
            </a:r>
            <a:r>
              <a:rPr lang="en-US" sz="2400" dirty="0" smtClean="0"/>
              <a:t>Microsoft Office</a:t>
            </a:r>
            <a:r>
              <a:rPr lang="ru-RU" sz="2400" dirty="0" smtClean="0"/>
              <a:t> (</a:t>
            </a:r>
            <a:r>
              <a:rPr lang="en-US" sz="2400" dirty="0" smtClean="0"/>
              <a:t>Word</a:t>
            </a:r>
            <a:r>
              <a:rPr lang="ru-RU" sz="2400" dirty="0" smtClean="0"/>
              <a:t>, </a:t>
            </a:r>
            <a:r>
              <a:rPr lang="en-US" sz="2400" dirty="0" smtClean="0"/>
              <a:t>Excel</a:t>
            </a:r>
            <a:r>
              <a:rPr lang="ru-RU" sz="2400" dirty="0" smtClean="0"/>
              <a:t>, </a:t>
            </a:r>
            <a:r>
              <a:rPr lang="en-US" sz="2400" dirty="0" smtClean="0"/>
              <a:t>PowerPoint</a:t>
            </a:r>
            <a:r>
              <a:rPr lang="ru-RU" sz="2400" dirty="0" smtClean="0"/>
              <a:t> и </a:t>
            </a:r>
            <a:r>
              <a:rPr lang="en-US" sz="2400" dirty="0" smtClean="0"/>
              <a:t>Access</a:t>
            </a:r>
            <a:r>
              <a:rPr lang="ru-RU" sz="2400" dirty="0" smtClean="0"/>
              <a:t>).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142844" y="908720"/>
            <a:ext cx="9001156" cy="928694"/>
          </a:xfrm>
          <a:prstGeom prst="rightArrow">
            <a:avLst/>
          </a:prstGeom>
          <a:solidFill>
            <a:srgbClr val="F711F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По среде обитания: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445224"/>
            <a:ext cx="9144000" cy="93610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i="1" dirty="0" smtClean="0"/>
              <a:t>-</a:t>
            </a:r>
            <a:r>
              <a:rPr lang="ru-RU" sz="2400" b="1" u="sng" dirty="0" smtClean="0"/>
              <a:t>Сетевые черви,</a:t>
            </a:r>
            <a:r>
              <a:rPr lang="en-US" sz="2400" u="sng" dirty="0" smtClean="0"/>
              <a:t> </a:t>
            </a:r>
            <a:r>
              <a:rPr lang="en-US" sz="2400" b="1" u="sng" dirty="0" smtClean="0"/>
              <a:t>Web</a:t>
            </a:r>
            <a:r>
              <a:rPr lang="ru-RU" sz="2400" b="1" u="sng" dirty="0" smtClean="0"/>
              <a:t>-черви, Почтовые черви</a:t>
            </a:r>
            <a:r>
              <a:rPr lang="ru-RU" sz="2400" b="1" dirty="0" smtClean="0"/>
              <a:t> </a:t>
            </a:r>
            <a:r>
              <a:rPr lang="ru-RU" sz="2400" dirty="0" smtClean="0"/>
              <a:t>– распространяются через локальные и глобальные сети.</a:t>
            </a:r>
            <a:endParaRPr lang="ru-RU" sz="2400" u="sng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772816"/>
            <a:ext cx="9144000" cy="2808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2400"/>
              </a:lnSpc>
            </a:pPr>
            <a:r>
              <a:rPr lang="ru-RU" sz="2400" b="1" dirty="0" smtClean="0">
                <a:solidFill>
                  <a:schemeClr val="tx1"/>
                </a:solidFill>
              </a:rPr>
              <a:t>Практически все загрузочные и файловые вирусы </a:t>
            </a:r>
            <a:r>
              <a:rPr lang="ru-RU" sz="2400" b="1" i="1" dirty="0" err="1" smtClean="0">
                <a:solidFill>
                  <a:schemeClr val="tx1"/>
                </a:solidFill>
              </a:rPr>
              <a:t>резидентны</a:t>
            </a:r>
            <a:r>
              <a:rPr lang="ru-RU" sz="2400" b="1" dirty="0" smtClean="0">
                <a:solidFill>
                  <a:schemeClr val="tx1"/>
                </a:solidFill>
              </a:rPr>
              <a:t>, т. е. они находятся в оперативной памяти компьютера и в процессе работы пользователя могут осуществлять опасные действия (стирать данные на дисках, изменять названия и другие атрибуты файлов и т. д.). </a:t>
            </a:r>
          </a:p>
          <a:p>
            <a:pPr lvl="0">
              <a:lnSpc>
                <a:spcPts val="2400"/>
              </a:lnSpc>
            </a:pPr>
            <a:r>
              <a:rPr lang="ru-RU" sz="2400" b="1" dirty="0" smtClean="0">
                <a:solidFill>
                  <a:schemeClr val="tx1"/>
                </a:solidFill>
              </a:rPr>
              <a:t>Лечение от резидентных вирусов затруднено, так как даже после удаления зараженных файлов с дисков, вирус остается в оперативной памяти и возможно повторное заражение файлов.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548680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2. Классификация вредоносных программ.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548680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2. Классификация вредоносных программ.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124744"/>
            <a:ext cx="9144000" cy="93610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b="1" u="sng" dirty="0" smtClean="0"/>
              <a:t>Сетевые черви,</a:t>
            </a:r>
            <a:r>
              <a:rPr lang="en-US" sz="2400" u="sng" dirty="0" smtClean="0"/>
              <a:t> </a:t>
            </a:r>
            <a:r>
              <a:rPr lang="en-US" sz="2400" b="1" u="sng" dirty="0" smtClean="0"/>
              <a:t>Web</a:t>
            </a:r>
            <a:r>
              <a:rPr lang="ru-RU" sz="2400" b="1" u="sng" dirty="0" smtClean="0"/>
              <a:t>-черви, Почтовые черви</a:t>
            </a:r>
            <a:r>
              <a:rPr lang="ru-RU" sz="2400" b="1" dirty="0" smtClean="0"/>
              <a:t> </a:t>
            </a:r>
            <a:r>
              <a:rPr lang="ru-RU" sz="2400" dirty="0" smtClean="0"/>
              <a:t>– распространяются через локальные и глобальные сети.</a:t>
            </a:r>
            <a:endParaRPr lang="ru-RU" sz="2400" u="sng" dirty="0" smtClean="0"/>
          </a:p>
        </p:txBody>
      </p:sp>
      <p:sp>
        <p:nvSpPr>
          <p:cNvPr id="6" name="Пятиугольник 5"/>
          <p:cNvSpPr/>
          <p:nvPr/>
        </p:nvSpPr>
        <p:spPr>
          <a:xfrm>
            <a:off x="0" y="2204864"/>
            <a:ext cx="9144000" cy="1152128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b="1" u="sng" dirty="0" smtClean="0"/>
              <a:t>Троянские утилиты удаленного администрирования </a:t>
            </a:r>
            <a:r>
              <a:rPr lang="ru-RU" sz="2400" b="1" dirty="0" smtClean="0"/>
              <a:t>предназначены для проникновения в удаленные компьютеры с целью дальнейшего управления ими.  </a:t>
            </a:r>
            <a:endParaRPr lang="ru-RU" sz="2400" b="1" u="sng" dirty="0" smtClean="0"/>
          </a:p>
        </p:txBody>
      </p:sp>
      <p:sp>
        <p:nvSpPr>
          <p:cNvPr id="8" name="Пятиугольник 7"/>
          <p:cNvSpPr/>
          <p:nvPr/>
        </p:nvSpPr>
        <p:spPr>
          <a:xfrm>
            <a:off x="0" y="3429000"/>
            <a:ext cx="9144000" cy="8640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b="1" u="sng" dirty="0" smtClean="0"/>
              <a:t>Троянские программы -шпионы</a:t>
            </a:r>
            <a:r>
              <a:rPr lang="ru-RU" sz="2400" b="1" dirty="0" smtClean="0"/>
              <a:t>  осуществляют электронный шпионаж за пользователем зараженного компьютера.  </a:t>
            </a:r>
            <a:endParaRPr lang="ru-RU" sz="2400" b="1" u="sng" dirty="0" smtClean="0"/>
          </a:p>
        </p:txBody>
      </p:sp>
      <p:sp>
        <p:nvSpPr>
          <p:cNvPr id="11" name="Пятиугольник 10"/>
          <p:cNvSpPr/>
          <p:nvPr/>
        </p:nvSpPr>
        <p:spPr>
          <a:xfrm>
            <a:off x="0" y="4365104"/>
            <a:ext cx="9144000" cy="8640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sz="2400" b="1" u="sng" dirty="0" err="1" smtClean="0"/>
              <a:t>DoS</a:t>
            </a:r>
            <a:r>
              <a:rPr lang="ru-RU" sz="2400" b="1" u="sng" dirty="0" smtClean="0"/>
              <a:t>-программы</a:t>
            </a:r>
            <a:r>
              <a:rPr lang="ru-RU" sz="2400" b="1" dirty="0" smtClean="0"/>
              <a:t> реализуют атаку на сторонние серверы с одного компьютера с ведома пользователя. </a:t>
            </a:r>
            <a:endParaRPr lang="ru-RU" sz="2400" b="1" u="sng" dirty="0" smtClean="0"/>
          </a:p>
        </p:txBody>
      </p:sp>
      <p:sp>
        <p:nvSpPr>
          <p:cNvPr id="13" name="Пятиугольник 12"/>
          <p:cNvSpPr/>
          <p:nvPr/>
        </p:nvSpPr>
        <p:spPr>
          <a:xfrm>
            <a:off x="0" y="5301208"/>
            <a:ext cx="9144000" cy="1008112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sz="2400" b="1" u="sng" dirty="0" err="1" smtClean="0"/>
              <a:t>DDoS</a:t>
            </a:r>
            <a:r>
              <a:rPr lang="ru-RU" sz="2400" b="1" u="sng" dirty="0" smtClean="0"/>
              <a:t>-программы</a:t>
            </a:r>
            <a:r>
              <a:rPr lang="ru-RU" sz="2400" b="1" dirty="0" smtClean="0"/>
              <a:t>  реализуют распределенные атаки с разных компьютеров, причем без ведома пользователей зараженных компьютеров.  </a:t>
            </a:r>
            <a:endParaRPr lang="ru-RU" sz="2400" b="1" u="sng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  <p:bldP spid="8" grpId="0" animBg="1"/>
      <p:bldP spid="11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857232"/>
            <a:ext cx="7842940" cy="56559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548680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3. Антивирусы.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85728"/>
            <a:ext cx="8683051" cy="62618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643050"/>
            <a:ext cx="9144000" cy="15716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2400"/>
              </a:lnSpc>
            </a:pPr>
            <a:r>
              <a:rPr lang="ru-RU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Антивирус – программа (набор утилит), предназначенная для комплексной защиты программ и данных на компьютере от всех типов вредоносных программ.</a:t>
            </a:r>
            <a:endParaRPr lang="ru-RU" sz="24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548680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3. Антивирусы.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Каспе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-24"/>
            <a:ext cx="6858024" cy="6858024"/>
          </a:xfrm>
          <a:prstGeom prst="rect">
            <a:avLst/>
          </a:prstGeom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548680"/>
            <a:ext cx="8429684" cy="500066"/>
          </a:xfrm>
          <a:prstGeom prst="snip2DiagRect">
            <a:avLst/>
          </a:prstGeom>
          <a:solidFill>
            <a:srgbClr val="FFFF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3. Антивирусы.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000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Компьютерные вирусы и антивирусные программы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1124744"/>
            <a:ext cx="9144000" cy="93610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Для поиска известных вредоносных программ используются сигнатуры.</a:t>
            </a:r>
            <a:endParaRPr lang="ru-RU" sz="2400" b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214554"/>
            <a:ext cx="9144000" cy="150019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2400"/>
              </a:lnSpc>
            </a:pP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Сигнатура — это некоторая постоянная последовательность программного кода, специфичная для конкретной вредоносной программы</a:t>
            </a:r>
            <a:r>
              <a:rPr lang="ru-RU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929066"/>
            <a:ext cx="9144000" cy="142876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Если антивирусная программа обнаружит такую последовательность в каком-либо файле, то файл считается зараженным вирусом и подлежит лечению или удалению.</a:t>
            </a:r>
            <a:endParaRPr lang="ru-RU" sz="2400" b="1" u="sng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720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Безопасность и защита информации</vt:lpstr>
      <vt:lpstr>Защита информации от несанкционированного доступа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ososh1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класс</dc:title>
  <dc:creator>comp5</dc:creator>
  <cp:lastModifiedBy>Пользователь Windows</cp:lastModifiedBy>
  <cp:revision>74</cp:revision>
  <dcterms:created xsi:type="dcterms:W3CDTF">2012-11-29T06:44:01Z</dcterms:created>
  <dcterms:modified xsi:type="dcterms:W3CDTF">2021-03-28T14:54:10Z</dcterms:modified>
</cp:coreProperties>
</file>