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62" r:id="rId4"/>
    <p:sldId id="263" r:id="rId5"/>
    <p:sldId id="281" r:id="rId6"/>
    <p:sldId id="264" r:id="rId7"/>
    <p:sldId id="265" r:id="rId8"/>
    <p:sldId id="266" r:id="rId9"/>
    <p:sldId id="279" r:id="rId10"/>
    <p:sldId id="280" r:id="rId11"/>
    <p:sldId id="284" r:id="rId12"/>
    <p:sldId id="295" r:id="rId13"/>
    <p:sldId id="290" r:id="rId14"/>
    <p:sldId id="291" r:id="rId15"/>
    <p:sldId id="292" r:id="rId16"/>
    <p:sldId id="298" r:id="rId17"/>
    <p:sldId id="299" r:id="rId18"/>
    <p:sldId id="300" r:id="rId19"/>
    <p:sldId id="301" r:id="rId20"/>
    <p:sldId id="307" r:id="rId21"/>
    <p:sldId id="314" r:id="rId22"/>
    <p:sldId id="315" r:id="rId23"/>
    <p:sldId id="316" r:id="rId24"/>
    <p:sldId id="317" r:id="rId25"/>
    <p:sldId id="318" r:id="rId26"/>
    <p:sldId id="319" r:id="rId27"/>
    <p:sldId id="320" r:id="rId28"/>
    <p:sldId id="321"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230" y="1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2B42FD93-37FE-405A-B3CB-AA57F6FF6E65}" type="datetimeFigureOut">
              <a:rPr lang="ru-RU" smtClean="0"/>
              <a:pPr/>
              <a:t>11.03.2022</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9DBF5EDA-48B2-474E-B727-FBFA75E2910B}"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B42FD93-37FE-405A-B3CB-AA57F6FF6E65}" type="datetimeFigureOut">
              <a:rPr lang="ru-RU" smtClean="0"/>
              <a:pPr/>
              <a:t>11.03.2022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DBF5EDA-48B2-474E-B727-FBFA75E2910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2B42FD93-37FE-405A-B3CB-AA57F6FF6E65}" type="datetimeFigureOut">
              <a:rPr lang="ru-RU" smtClean="0"/>
              <a:pPr/>
              <a:t>11.03.2022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9DBF5EDA-48B2-474E-B727-FBFA75E2910B}"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B42FD93-37FE-405A-B3CB-AA57F6FF6E65}" type="datetimeFigureOut">
              <a:rPr lang="ru-RU" smtClean="0"/>
              <a:pPr/>
              <a:t>11.03.2022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DBF5EDA-48B2-474E-B727-FBFA75E2910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2B42FD93-37FE-405A-B3CB-AA57F6FF6E65}" type="datetimeFigureOut">
              <a:rPr lang="ru-RU" smtClean="0"/>
              <a:pPr/>
              <a:t>11.03.2022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DBF5EDA-48B2-474E-B727-FBFA75E2910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B42FD93-37FE-405A-B3CB-AA57F6FF6E65}" type="datetimeFigureOut">
              <a:rPr lang="ru-RU" smtClean="0"/>
              <a:pPr/>
              <a:t>11.03.2022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DBF5EDA-48B2-474E-B727-FBFA75E2910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B42FD93-37FE-405A-B3CB-AA57F6FF6E65}" type="datetimeFigureOut">
              <a:rPr lang="ru-RU" smtClean="0"/>
              <a:pPr/>
              <a:t>11.03.2022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DBF5EDA-48B2-474E-B727-FBFA75E2910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B42FD93-37FE-405A-B3CB-AA57F6FF6E65}" type="datetimeFigureOut">
              <a:rPr lang="ru-RU" smtClean="0"/>
              <a:pPr/>
              <a:t>11.03.2022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DBF5EDA-48B2-474E-B727-FBFA75E2910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2B42FD93-37FE-405A-B3CB-AA57F6FF6E65}" type="datetimeFigureOut">
              <a:rPr lang="ru-RU" smtClean="0"/>
              <a:pPr/>
              <a:t>11.03.2022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DBF5EDA-48B2-474E-B727-FBFA75E2910B}"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B42FD93-37FE-405A-B3CB-AA57F6FF6E65}" type="datetimeFigureOut">
              <a:rPr lang="ru-RU" smtClean="0"/>
              <a:pPr/>
              <a:t>11.03.2022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DBF5EDA-48B2-474E-B727-FBFA75E2910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B42FD93-37FE-405A-B3CB-AA57F6FF6E65}" type="datetimeFigureOut">
              <a:rPr lang="ru-RU" smtClean="0"/>
              <a:pPr/>
              <a:t>11.03.2022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DBF5EDA-48B2-474E-B727-FBFA75E2910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B42FD93-37FE-405A-B3CB-AA57F6FF6E65}" type="datetimeFigureOut">
              <a:rPr lang="ru-RU" smtClean="0"/>
              <a:pPr/>
              <a:t>11.03.2022</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DBF5EDA-48B2-474E-B727-FBFA75E2910B}"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lstStyle/>
          <a:p>
            <a:r>
              <a:rPr lang="ru-RU" dirty="0" smtClean="0">
                <a:solidFill>
                  <a:srgbClr val="002060"/>
                </a:solidFill>
              </a:rPr>
              <a:t>Депрессия</a:t>
            </a:r>
            <a:endParaRPr lang="ru-RU" dirty="0">
              <a:solidFill>
                <a:srgbClr val="002060"/>
              </a:solidFill>
            </a:endParaRPr>
          </a:p>
        </p:txBody>
      </p:sp>
      <p:sp>
        <p:nvSpPr>
          <p:cNvPr id="5" name="Подзаголовок 4"/>
          <p:cNvSpPr>
            <a:spLocks noGrp="1"/>
          </p:cNvSpPr>
          <p:nvPr>
            <p:ph type="subTitle" idx="1"/>
          </p:nvPr>
        </p:nvSpPr>
        <p:spPr/>
        <p:txBody>
          <a:bodyPr/>
          <a:lstStyle/>
          <a:p>
            <a:endParaRPr lang="ru-RU"/>
          </a:p>
        </p:txBody>
      </p:sp>
      <p:sp>
        <p:nvSpPr>
          <p:cNvPr id="6" name="Подзаголовок 2"/>
          <p:cNvSpPr txBox="1">
            <a:spLocks/>
          </p:cNvSpPr>
          <p:nvPr/>
        </p:nvSpPr>
        <p:spPr>
          <a:xfrm>
            <a:off x="1001718" y="4767603"/>
            <a:ext cx="7325405" cy="1126283"/>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r>
              <a:rPr lang="ru-RU" sz="2000" dirty="0" smtClean="0">
                <a:solidFill>
                  <a:srgbClr val="002060"/>
                </a:solidFill>
                <a:latin typeface="Times New Roman" panose="02020603050405020304" pitchFamily="18" charset="0"/>
                <a:cs typeface="Times New Roman" panose="02020603050405020304" pitchFamily="18" charset="0"/>
              </a:rPr>
              <a:t>Подготовил:</a:t>
            </a:r>
          </a:p>
          <a:p>
            <a:pPr algn="r"/>
            <a:r>
              <a:rPr lang="ru-RU" sz="2000" dirty="0" smtClean="0">
                <a:solidFill>
                  <a:srgbClr val="002060"/>
                </a:solidFill>
                <a:latin typeface="Times New Roman" panose="02020603050405020304" pitchFamily="18" charset="0"/>
                <a:cs typeface="Times New Roman" panose="02020603050405020304" pitchFamily="18" charset="0"/>
              </a:rPr>
              <a:t>Студент 5 курса, лечебного факультета, группы 504/2 </a:t>
            </a:r>
          </a:p>
          <a:p>
            <a:pPr algn="r"/>
            <a:r>
              <a:rPr lang="ru-RU" sz="2000" dirty="0" err="1" smtClean="0">
                <a:solidFill>
                  <a:srgbClr val="002060"/>
                </a:solidFill>
                <a:latin typeface="Times New Roman" panose="02020603050405020304" pitchFamily="18" charset="0"/>
                <a:cs typeface="Times New Roman" panose="02020603050405020304" pitchFamily="18" charset="0"/>
              </a:rPr>
              <a:t>Федий</a:t>
            </a:r>
            <a:r>
              <a:rPr lang="ru-RU" sz="2000" dirty="0" smtClean="0">
                <a:solidFill>
                  <a:srgbClr val="002060"/>
                </a:solidFill>
                <a:latin typeface="Times New Roman" panose="02020603050405020304" pitchFamily="18" charset="0"/>
                <a:cs typeface="Times New Roman" panose="02020603050405020304" pitchFamily="18" charset="0"/>
              </a:rPr>
              <a:t> Сергей Викторович </a:t>
            </a:r>
          </a:p>
        </p:txBody>
      </p:sp>
      <p:sp>
        <p:nvSpPr>
          <p:cNvPr id="7" name="TextBox 6"/>
          <p:cNvSpPr txBox="1"/>
          <p:nvPr/>
        </p:nvSpPr>
        <p:spPr>
          <a:xfrm>
            <a:off x="3330314" y="6179263"/>
            <a:ext cx="2741456" cy="400110"/>
          </a:xfrm>
          <a:prstGeom prst="rect">
            <a:avLst/>
          </a:prstGeom>
          <a:noFill/>
        </p:spPr>
        <p:txBody>
          <a:bodyPr wrap="none" rtlCol="0">
            <a:spAutoFit/>
          </a:bodyPr>
          <a:lstStyle/>
          <a:p>
            <a:r>
              <a:rPr lang="ru-RU" sz="2000" dirty="0" smtClean="0">
                <a:solidFill>
                  <a:srgbClr val="002060"/>
                </a:solidFill>
                <a:latin typeface="Times New Roman" panose="02020603050405020304" pitchFamily="18" charset="0"/>
                <a:cs typeface="Times New Roman" panose="02020603050405020304" pitchFamily="18" charset="0"/>
              </a:rPr>
              <a:t>Ханты-Мансийск, 2021</a:t>
            </a:r>
            <a:endParaRPr lang="ru-RU" sz="2000" dirty="0">
              <a:solidFill>
                <a:srgbClr val="00206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1515010" y="292300"/>
            <a:ext cx="6749668" cy="400110"/>
          </a:xfrm>
          <a:prstGeom prst="rect">
            <a:avLst/>
          </a:prstGeom>
          <a:noFill/>
        </p:spPr>
        <p:txBody>
          <a:bodyPr wrap="none" rtlCol="0">
            <a:spAutoFit/>
          </a:bodyPr>
          <a:lstStyle/>
          <a:p>
            <a:r>
              <a:rPr lang="ru-RU" sz="2000" dirty="0" smtClean="0">
                <a:solidFill>
                  <a:srgbClr val="002060"/>
                </a:solidFill>
                <a:latin typeface="Times New Roman" panose="02020603050405020304" pitchFamily="18" charset="0"/>
                <a:cs typeface="Times New Roman" panose="02020603050405020304" pitchFamily="18" charset="0"/>
              </a:rPr>
              <a:t>Ханты-Мансийская государственная медицинская академия</a:t>
            </a:r>
            <a:endParaRPr lang="ru-RU" sz="20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bg1"/>
                </a:solidFill>
              </a:rPr>
              <a:t>Что же такое депрессия?</a:t>
            </a:r>
            <a:endParaRPr lang="ru-RU" dirty="0">
              <a:solidFill>
                <a:schemeClr val="bg1"/>
              </a:solidFill>
            </a:endParaRPr>
          </a:p>
        </p:txBody>
      </p:sp>
      <p:sp>
        <p:nvSpPr>
          <p:cNvPr id="3" name="Содержимое 2"/>
          <p:cNvSpPr>
            <a:spLocks noGrp="1"/>
          </p:cNvSpPr>
          <p:nvPr>
            <p:ph sz="half" idx="1"/>
          </p:nvPr>
        </p:nvSpPr>
        <p:spPr>
          <a:xfrm>
            <a:off x="0" y="1357298"/>
            <a:ext cx="5572132" cy="5286412"/>
          </a:xfrm>
        </p:spPr>
        <p:txBody>
          <a:bodyPr>
            <a:normAutofit/>
          </a:bodyPr>
          <a:lstStyle/>
          <a:p>
            <a:r>
              <a:rPr lang="ru-RU" b="1" dirty="0" err="1" smtClean="0">
                <a:solidFill>
                  <a:schemeClr val="bg1"/>
                </a:solidFill>
              </a:rPr>
              <a:t>Депре́ссия</a:t>
            </a:r>
            <a:r>
              <a:rPr lang="ru-RU" dirty="0" smtClean="0">
                <a:solidFill>
                  <a:schemeClr val="bg1"/>
                </a:solidFill>
              </a:rPr>
              <a:t> (от лат. </a:t>
            </a:r>
            <a:r>
              <a:rPr lang="ru-RU" i="1" dirty="0" err="1" smtClean="0">
                <a:solidFill>
                  <a:schemeClr val="bg1"/>
                </a:solidFill>
              </a:rPr>
              <a:t>deprimo</a:t>
            </a:r>
            <a:r>
              <a:rPr lang="ru-RU" dirty="0" smtClean="0">
                <a:solidFill>
                  <a:schemeClr val="bg1"/>
                </a:solidFill>
              </a:rPr>
              <a:t> — «давить», «подавить») — это психическое расстройство, характеризующееся «депрессивной триадой»: снижением настроения и утратой способности переживать радость (</a:t>
            </a:r>
            <a:r>
              <a:rPr lang="ru-RU" dirty="0" err="1" smtClean="0">
                <a:solidFill>
                  <a:schemeClr val="bg1"/>
                </a:solidFill>
              </a:rPr>
              <a:t>ангедония</a:t>
            </a:r>
            <a:r>
              <a:rPr lang="ru-RU" dirty="0" smtClean="0">
                <a:solidFill>
                  <a:schemeClr val="bg1"/>
                </a:solidFill>
              </a:rPr>
              <a:t>), нарушениями мышления (негативные суждения, пессимистический взгляд на происходящее и т. д.), двигательной заторможенностью. </a:t>
            </a:r>
            <a:endParaRPr lang="ru-RU" dirty="0">
              <a:solidFill>
                <a:schemeClr val="bg1"/>
              </a:solidFill>
            </a:endParaRPr>
          </a:p>
        </p:txBody>
      </p:sp>
      <p:sp>
        <p:nvSpPr>
          <p:cNvPr id="4" name="Содержимое 3"/>
          <p:cNvSpPr>
            <a:spLocks noGrp="1"/>
          </p:cNvSpPr>
          <p:nvPr>
            <p:ph sz="half" idx="2"/>
          </p:nvPr>
        </p:nvSpPr>
        <p:spPr>
          <a:xfrm>
            <a:off x="5500694" y="1600200"/>
            <a:ext cx="3186106" cy="4525963"/>
          </a:xfrm>
        </p:spPr>
        <p:txBody>
          <a:bodyPr>
            <a:normAutofit/>
          </a:bodyPr>
          <a:lstStyle/>
          <a:p>
            <a:endParaRPr lang="ru-RU"/>
          </a:p>
        </p:txBody>
      </p:sp>
      <p:pic>
        <p:nvPicPr>
          <p:cNvPr id="15362" name="Picture 2" descr="Vincent Willem van Gogh 002.jpg"/>
          <p:cNvPicPr>
            <a:picLocks noChangeAspect="1" noChangeArrowheads="1"/>
          </p:cNvPicPr>
          <p:nvPr/>
        </p:nvPicPr>
        <p:blipFill>
          <a:blip r:embed="rId2"/>
          <a:srcRect/>
          <a:stretch>
            <a:fillRect/>
          </a:stretch>
        </p:blipFill>
        <p:spPr bwMode="auto">
          <a:xfrm>
            <a:off x="5572132" y="1357298"/>
            <a:ext cx="3286148" cy="485778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solidFill>
                  <a:schemeClr val="bg1"/>
                </a:solidFill>
              </a:rPr>
              <a:t>Депрессия</a:t>
            </a:r>
            <a:r>
              <a:rPr lang="ru-RU" dirty="0" smtClean="0"/>
              <a:t/>
            </a:r>
            <a:br>
              <a:rPr lang="ru-RU" dirty="0" smtClean="0"/>
            </a:br>
            <a:r>
              <a:rPr lang="ru-RU" sz="2700" dirty="0" smtClean="0">
                <a:solidFill>
                  <a:schemeClr val="bg1"/>
                </a:solidFill>
              </a:rPr>
              <a:t>формальные критерии диагностики</a:t>
            </a:r>
            <a:endParaRPr lang="ru-RU" sz="2700" dirty="0">
              <a:solidFill>
                <a:schemeClr val="bg1"/>
              </a:solidFill>
            </a:endParaRPr>
          </a:p>
        </p:txBody>
      </p:sp>
      <p:sp>
        <p:nvSpPr>
          <p:cNvPr id="3" name="Содержимое 2"/>
          <p:cNvSpPr>
            <a:spLocks noGrp="1"/>
          </p:cNvSpPr>
          <p:nvPr>
            <p:ph idx="1"/>
          </p:nvPr>
        </p:nvSpPr>
        <p:spPr>
          <a:xfrm>
            <a:off x="457200" y="1600200"/>
            <a:ext cx="8401080" cy="4972072"/>
          </a:xfrm>
        </p:spPr>
        <p:txBody>
          <a:bodyPr>
            <a:normAutofit fontScale="92500" lnSpcReduction="20000"/>
          </a:bodyPr>
          <a:lstStyle/>
          <a:p>
            <a:pPr>
              <a:buNone/>
            </a:pPr>
            <a:r>
              <a:rPr lang="ru-RU" i="1" dirty="0" smtClean="0">
                <a:solidFill>
                  <a:schemeClr val="bg1"/>
                </a:solidFill>
              </a:rPr>
              <a:t>Депрессивные симптомы разделяются на типичные (основные) и дополнительные. При наличии депрессии должны присутствовать два основных симптома и не менее трёх дополнительных </a:t>
            </a:r>
            <a:r>
              <a:rPr lang="en-US" i="1" dirty="0" smtClean="0">
                <a:solidFill>
                  <a:schemeClr val="bg1"/>
                </a:solidFill>
              </a:rPr>
              <a:t>(</a:t>
            </a:r>
            <a:r>
              <a:rPr lang="ru-RU" i="1" dirty="0" smtClean="0">
                <a:solidFill>
                  <a:schemeClr val="bg1"/>
                </a:solidFill>
              </a:rPr>
              <a:t>МКБ</a:t>
            </a:r>
            <a:r>
              <a:rPr lang="en-US" i="1" dirty="0" smtClean="0">
                <a:solidFill>
                  <a:schemeClr val="bg1"/>
                </a:solidFill>
              </a:rPr>
              <a:t>-10)</a:t>
            </a:r>
            <a:r>
              <a:rPr lang="ru-RU" i="1" dirty="0" smtClean="0">
                <a:solidFill>
                  <a:schemeClr val="bg1"/>
                </a:solidFill>
              </a:rPr>
              <a:t>.</a:t>
            </a:r>
          </a:p>
          <a:p>
            <a:pPr>
              <a:buNone/>
            </a:pPr>
            <a:r>
              <a:rPr lang="ru-RU" b="1" dirty="0" smtClean="0">
                <a:solidFill>
                  <a:schemeClr val="bg1"/>
                </a:solidFill>
              </a:rPr>
              <a:t>К типичным (основным) симптомам депрессии относятся:</a:t>
            </a:r>
          </a:p>
          <a:p>
            <a:r>
              <a:rPr lang="ru-RU" dirty="0" smtClean="0">
                <a:solidFill>
                  <a:schemeClr val="bg1"/>
                </a:solidFill>
              </a:rPr>
              <a:t>Подавленное настроение, не зависящее от обстоятельств, в течение длительного времени (от двух недель и более);</a:t>
            </a:r>
          </a:p>
          <a:p>
            <a:r>
              <a:rPr lang="ru-RU" dirty="0" err="1" smtClean="0">
                <a:solidFill>
                  <a:schemeClr val="bg1"/>
                </a:solidFill>
              </a:rPr>
              <a:t>Ангедония</a:t>
            </a:r>
            <a:r>
              <a:rPr lang="ru-RU" dirty="0" smtClean="0">
                <a:solidFill>
                  <a:schemeClr val="bg1"/>
                </a:solidFill>
              </a:rPr>
              <a:t> - потеря интереса или удовольствия от ранее приятной деятельности;</a:t>
            </a:r>
          </a:p>
          <a:p>
            <a:r>
              <a:rPr lang="ru-RU" dirty="0" smtClean="0">
                <a:solidFill>
                  <a:schemeClr val="bg1"/>
                </a:solidFill>
              </a:rPr>
              <a:t>Выраженная утомляемость, «упадок сил», характеризующиеся стабильностью данного состояния (не менее месяца).</a:t>
            </a: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600" dirty="0" smtClean="0">
                <a:solidFill>
                  <a:schemeClr val="bg1"/>
                </a:solidFill>
              </a:rPr>
              <a:t>Депрессия</a:t>
            </a:r>
            <a:r>
              <a:rPr lang="ru-RU" dirty="0" smtClean="0"/>
              <a:t/>
            </a:r>
            <a:br>
              <a:rPr lang="ru-RU" dirty="0" smtClean="0"/>
            </a:br>
            <a:r>
              <a:rPr lang="ru-RU" sz="3000" dirty="0" smtClean="0">
                <a:solidFill>
                  <a:schemeClr val="bg1"/>
                </a:solidFill>
              </a:rPr>
              <a:t>формальные критерии диагностики</a:t>
            </a:r>
            <a:endParaRPr lang="ru-RU" sz="3000" dirty="0"/>
          </a:p>
        </p:txBody>
      </p:sp>
      <p:sp>
        <p:nvSpPr>
          <p:cNvPr id="3" name="Содержимое 2"/>
          <p:cNvSpPr>
            <a:spLocks noGrp="1"/>
          </p:cNvSpPr>
          <p:nvPr>
            <p:ph idx="1"/>
          </p:nvPr>
        </p:nvSpPr>
        <p:spPr>
          <a:xfrm>
            <a:off x="457200" y="1600200"/>
            <a:ext cx="8229600" cy="4972072"/>
          </a:xfrm>
        </p:spPr>
        <p:txBody>
          <a:bodyPr>
            <a:normAutofit fontScale="92500" lnSpcReduction="10000"/>
          </a:bodyPr>
          <a:lstStyle/>
          <a:p>
            <a:pPr>
              <a:buNone/>
            </a:pPr>
            <a:r>
              <a:rPr lang="ru-RU" b="1" dirty="0" smtClean="0">
                <a:solidFill>
                  <a:schemeClr val="bg1"/>
                </a:solidFill>
              </a:rPr>
              <a:t>Дополнительные симптомы:</a:t>
            </a:r>
          </a:p>
          <a:p>
            <a:r>
              <a:rPr lang="ru-RU" dirty="0" smtClean="0">
                <a:solidFill>
                  <a:schemeClr val="bg1"/>
                </a:solidFill>
              </a:rPr>
              <a:t>Пессимизм;</a:t>
            </a:r>
          </a:p>
          <a:p>
            <a:r>
              <a:rPr lang="ru-RU" dirty="0" smtClean="0">
                <a:solidFill>
                  <a:schemeClr val="bg1"/>
                </a:solidFill>
              </a:rPr>
              <a:t>Чувство вины, бесполезности, тревоги и (или) страха;</a:t>
            </a:r>
          </a:p>
          <a:p>
            <a:r>
              <a:rPr lang="ru-RU" dirty="0" smtClean="0">
                <a:solidFill>
                  <a:schemeClr val="bg1"/>
                </a:solidFill>
              </a:rPr>
              <a:t>Заниженная самооценка;</a:t>
            </a:r>
          </a:p>
          <a:p>
            <a:r>
              <a:rPr lang="ru-RU" dirty="0" smtClean="0">
                <a:solidFill>
                  <a:schemeClr val="bg1"/>
                </a:solidFill>
              </a:rPr>
              <a:t>Неспособность концентрироваться и принимать решения;</a:t>
            </a:r>
          </a:p>
          <a:p>
            <a:r>
              <a:rPr lang="ru-RU" dirty="0" smtClean="0">
                <a:solidFill>
                  <a:schemeClr val="bg1"/>
                </a:solidFill>
              </a:rPr>
              <a:t>Мысли о смерти и (или) самоубийстве;</a:t>
            </a:r>
          </a:p>
          <a:p>
            <a:r>
              <a:rPr lang="ru-RU" dirty="0" smtClean="0">
                <a:solidFill>
                  <a:schemeClr val="bg1"/>
                </a:solidFill>
              </a:rPr>
              <a:t>Нестабильный аппетит, отмеченное снижение или прибавление в весе;</a:t>
            </a:r>
          </a:p>
          <a:p>
            <a:r>
              <a:rPr lang="ru-RU" dirty="0" smtClean="0">
                <a:solidFill>
                  <a:schemeClr val="bg1"/>
                </a:solidFill>
              </a:rPr>
              <a:t>Нарушенный сон, присутствие </a:t>
            </a:r>
            <a:r>
              <a:rPr lang="ru-RU" dirty="0" err="1" smtClean="0">
                <a:solidFill>
                  <a:schemeClr val="bg1"/>
                </a:solidFill>
              </a:rPr>
              <a:t>бессоницы</a:t>
            </a:r>
            <a:r>
              <a:rPr lang="ru-RU" dirty="0" smtClean="0">
                <a:solidFill>
                  <a:schemeClr val="bg1"/>
                </a:solidFill>
              </a:rPr>
              <a:t> или сонливости.</a:t>
            </a: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0" y="428604"/>
            <a:ext cx="8929718" cy="6143668"/>
          </a:xfrm>
        </p:spPr>
        <p:txBody>
          <a:bodyPr>
            <a:normAutofit lnSpcReduction="10000"/>
          </a:bodyPr>
          <a:lstStyle/>
          <a:p>
            <a:r>
              <a:rPr lang="ru-RU" b="1" dirty="0" smtClean="0">
                <a:solidFill>
                  <a:schemeClr val="bg1"/>
                </a:solidFill>
              </a:rPr>
              <a:t>Легкий</a:t>
            </a:r>
            <a:r>
              <a:rPr lang="ru-RU" dirty="0" smtClean="0">
                <a:solidFill>
                  <a:schemeClr val="bg1"/>
                </a:solidFill>
              </a:rPr>
              <a:t> депрессивный эпизод (</a:t>
            </a:r>
            <a:r>
              <a:rPr lang="ru-RU" dirty="0" err="1" smtClean="0">
                <a:solidFill>
                  <a:schemeClr val="bg1"/>
                </a:solidFill>
              </a:rPr>
              <a:t>субдепрессия</a:t>
            </a:r>
            <a:r>
              <a:rPr lang="ru-RU" dirty="0" smtClean="0">
                <a:solidFill>
                  <a:schemeClr val="bg1"/>
                </a:solidFill>
              </a:rPr>
              <a:t>) – два из трех основных симптомов + два дополнительных, снижения социального или профессионального функционирования не наблюдается, ни один из симптомов болезни не выражен значительно</a:t>
            </a:r>
          </a:p>
          <a:p>
            <a:r>
              <a:rPr lang="ru-RU" dirty="0" smtClean="0">
                <a:solidFill>
                  <a:schemeClr val="bg1"/>
                </a:solidFill>
              </a:rPr>
              <a:t>Депрессия </a:t>
            </a:r>
            <a:r>
              <a:rPr lang="ru-RU" b="1" dirty="0" smtClean="0">
                <a:solidFill>
                  <a:schemeClr val="bg1"/>
                </a:solidFill>
              </a:rPr>
              <a:t>средней тяжести </a:t>
            </a:r>
            <a:r>
              <a:rPr lang="ru-RU" dirty="0" smtClean="0">
                <a:solidFill>
                  <a:schemeClr val="bg1"/>
                </a:solidFill>
              </a:rPr>
              <a:t>– два основных проявления + три-четыре дополнительных симптома, выражены умеренно, определяются затруднения в социальном и профессиональном функционировании</a:t>
            </a:r>
          </a:p>
          <a:p>
            <a:r>
              <a:rPr lang="ru-RU" b="1" dirty="0" smtClean="0">
                <a:solidFill>
                  <a:schemeClr val="bg1"/>
                </a:solidFill>
              </a:rPr>
              <a:t>Тяжелая</a:t>
            </a:r>
            <a:r>
              <a:rPr lang="ru-RU" dirty="0" smtClean="0">
                <a:solidFill>
                  <a:schemeClr val="bg1"/>
                </a:solidFill>
              </a:rPr>
              <a:t> депрессия – три основных симптома выражены ярко и отчетливо + более четырех дополнительных, выявляются суицидальные тенденции, выраженные нарушения социального функционирования  и неспособность к профессиональной деятельности</a:t>
            </a:r>
            <a:endParaRPr lang="ru-RU"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dirty="0" smtClean="0">
                <a:solidFill>
                  <a:schemeClr val="bg1"/>
                </a:solidFill>
              </a:rPr>
              <a:t>Соматические жалобы </a:t>
            </a:r>
            <a:br>
              <a:rPr lang="ru-RU" dirty="0" smtClean="0">
                <a:solidFill>
                  <a:schemeClr val="bg1"/>
                </a:solidFill>
              </a:rPr>
            </a:br>
            <a:r>
              <a:rPr lang="ru-RU" dirty="0" smtClean="0">
                <a:solidFill>
                  <a:schemeClr val="bg1"/>
                </a:solidFill>
              </a:rPr>
              <a:t>пациента с депрессией</a:t>
            </a:r>
            <a:endParaRPr lang="ru-RU" dirty="0">
              <a:solidFill>
                <a:schemeClr val="bg1"/>
              </a:solidFill>
            </a:endParaRPr>
          </a:p>
        </p:txBody>
      </p:sp>
      <p:sp>
        <p:nvSpPr>
          <p:cNvPr id="5" name="Содержимое 4"/>
          <p:cNvSpPr>
            <a:spLocks noGrp="1"/>
          </p:cNvSpPr>
          <p:nvPr>
            <p:ph sz="half" idx="1"/>
          </p:nvPr>
        </p:nvSpPr>
        <p:spPr/>
        <p:txBody>
          <a:bodyPr>
            <a:normAutofit fontScale="92500" lnSpcReduction="20000"/>
          </a:bodyPr>
          <a:lstStyle/>
          <a:p>
            <a:endParaRPr lang="ru-RU"/>
          </a:p>
        </p:txBody>
      </p:sp>
      <p:sp>
        <p:nvSpPr>
          <p:cNvPr id="6" name="Содержимое 5"/>
          <p:cNvSpPr>
            <a:spLocks noGrp="1"/>
          </p:cNvSpPr>
          <p:nvPr>
            <p:ph sz="half" idx="2"/>
          </p:nvPr>
        </p:nvSpPr>
        <p:spPr>
          <a:xfrm>
            <a:off x="3357554" y="1600200"/>
            <a:ext cx="5786446" cy="4900634"/>
          </a:xfrm>
        </p:spPr>
        <p:txBody>
          <a:bodyPr>
            <a:normAutofit fontScale="92500" lnSpcReduction="20000"/>
          </a:bodyPr>
          <a:lstStyle/>
          <a:p>
            <a:r>
              <a:rPr lang="ru-RU" dirty="0" smtClean="0">
                <a:solidFill>
                  <a:schemeClr val="bg1"/>
                </a:solidFill>
              </a:rPr>
              <a:t>Чувство усталости</a:t>
            </a:r>
          </a:p>
          <a:p>
            <a:r>
              <a:rPr lang="ru-RU" dirty="0" smtClean="0">
                <a:solidFill>
                  <a:schemeClr val="bg1"/>
                </a:solidFill>
              </a:rPr>
              <a:t>Общая слабость</a:t>
            </a:r>
          </a:p>
          <a:p>
            <a:r>
              <a:rPr lang="ru-RU" dirty="0" smtClean="0">
                <a:solidFill>
                  <a:schemeClr val="bg1"/>
                </a:solidFill>
              </a:rPr>
              <a:t>Сниженная работоспособность</a:t>
            </a:r>
          </a:p>
          <a:p>
            <a:r>
              <a:rPr lang="ru-RU" dirty="0" smtClean="0">
                <a:solidFill>
                  <a:schemeClr val="bg1"/>
                </a:solidFill>
              </a:rPr>
              <a:t>Повышенная раздражительность</a:t>
            </a:r>
          </a:p>
          <a:p>
            <a:r>
              <a:rPr lang="ru-RU" dirty="0" smtClean="0">
                <a:solidFill>
                  <a:schemeClr val="bg1"/>
                </a:solidFill>
              </a:rPr>
              <a:t>Вегетативные проявления (сердцебиение, одышка, тошнота, сухость во рту, несистемное головокружение)</a:t>
            </a:r>
          </a:p>
          <a:p>
            <a:r>
              <a:rPr lang="ru-RU" dirty="0" smtClean="0">
                <a:solidFill>
                  <a:schemeClr val="bg1"/>
                </a:solidFill>
              </a:rPr>
              <a:t>Болевые ощущения в различных частях тела</a:t>
            </a:r>
          </a:p>
          <a:p>
            <a:r>
              <a:rPr lang="ru-RU" dirty="0" smtClean="0">
                <a:solidFill>
                  <a:schemeClr val="bg1"/>
                </a:solidFill>
              </a:rPr>
              <a:t>Нарушения сна</a:t>
            </a:r>
          </a:p>
          <a:p>
            <a:r>
              <a:rPr lang="ru-RU" dirty="0" smtClean="0">
                <a:solidFill>
                  <a:schemeClr val="bg1"/>
                </a:solidFill>
              </a:rPr>
              <a:t>Расстройства аппетита</a:t>
            </a:r>
          </a:p>
          <a:p>
            <a:r>
              <a:rPr lang="ru-RU" dirty="0" smtClean="0">
                <a:solidFill>
                  <a:schemeClr val="bg1"/>
                </a:solidFill>
              </a:rPr>
              <a:t>Снижение полового влечения и расстройства менструального цикла</a:t>
            </a:r>
            <a:endParaRPr lang="ru-RU" dirty="0">
              <a:solidFill>
                <a:schemeClr val="bg1"/>
              </a:solidFill>
            </a:endParaRPr>
          </a:p>
        </p:txBody>
      </p:sp>
      <p:pic>
        <p:nvPicPr>
          <p:cNvPr id="1026" name="Picture 2" descr="http://im3-tub-ru.yandex.net/i?id=236734621-59-72&amp;n=21"/>
          <p:cNvPicPr>
            <a:picLocks noChangeAspect="1" noChangeArrowheads="1"/>
          </p:cNvPicPr>
          <p:nvPr/>
        </p:nvPicPr>
        <p:blipFill>
          <a:blip r:embed="rId2"/>
          <a:srcRect/>
          <a:stretch>
            <a:fillRect/>
          </a:stretch>
        </p:blipFill>
        <p:spPr bwMode="auto">
          <a:xfrm>
            <a:off x="214282" y="1714488"/>
            <a:ext cx="3357586" cy="464347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 calcmode="lin" valueType="num">
                                      <p:cBhvr additive="base">
                                        <p:cTn id="2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 calcmode="lin" valueType="num">
                                      <p:cBhvr additive="base">
                                        <p:cTn id="2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 calcmode="lin" valueType="num">
                                      <p:cBhvr additive="base">
                                        <p:cTn id="3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 calcmode="lin" valueType="num">
                                      <p:cBhvr additive="base">
                                        <p:cTn id="39"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6">
                                            <p:txEl>
                                              <p:pRg st="7" end="7"/>
                                            </p:txEl>
                                          </p:spTgt>
                                        </p:tgtEl>
                                        <p:attrNameLst>
                                          <p:attrName>style.visibility</p:attrName>
                                        </p:attrNameLst>
                                      </p:cBhvr>
                                      <p:to>
                                        <p:strVal val="visible"/>
                                      </p:to>
                                    </p:set>
                                    <p:anim calcmode="lin" valueType="num">
                                      <p:cBhvr additive="base">
                                        <p:cTn id="45"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6">
                                            <p:txEl>
                                              <p:pRg st="8" end="8"/>
                                            </p:txEl>
                                          </p:spTgt>
                                        </p:tgtEl>
                                        <p:attrNameLst>
                                          <p:attrName>style.visibility</p:attrName>
                                        </p:attrNameLst>
                                      </p:cBhvr>
                                      <p:to>
                                        <p:strVal val="visible"/>
                                      </p:to>
                                    </p:set>
                                    <p:anim calcmode="lin" valueType="num">
                                      <p:cBhvr additive="base">
                                        <p:cTn id="51"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dirty="0" smtClean="0">
                <a:solidFill>
                  <a:schemeClr val="bg1"/>
                </a:solidFill>
              </a:rPr>
              <a:t>За многочисленными мотивационными, соматическими и вегетативными жалобами нередко скрывается депрессия.</a:t>
            </a:r>
            <a:endParaRPr lang="ru-RU" sz="2800" dirty="0">
              <a:solidFill>
                <a:schemeClr val="bg1"/>
              </a:solidFill>
            </a:endParaRPr>
          </a:p>
        </p:txBody>
      </p:sp>
      <p:sp>
        <p:nvSpPr>
          <p:cNvPr id="5" name="Содержимое 4"/>
          <p:cNvSpPr>
            <a:spLocks noGrp="1"/>
          </p:cNvSpPr>
          <p:nvPr>
            <p:ph sz="half" idx="1"/>
          </p:nvPr>
        </p:nvSpPr>
        <p:spPr>
          <a:xfrm>
            <a:off x="285720" y="1857364"/>
            <a:ext cx="5000660" cy="4786346"/>
          </a:xfrm>
        </p:spPr>
        <p:txBody>
          <a:bodyPr>
            <a:normAutofit/>
          </a:bodyPr>
          <a:lstStyle/>
          <a:p>
            <a:r>
              <a:rPr lang="ru-RU" dirty="0" smtClean="0">
                <a:solidFill>
                  <a:schemeClr val="bg1"/>
                </a:solidFill>
              </a:rPr>
              <a:t>Такие пациенты не осознают свое депрессивное расстройство, убеждены в существовании и них редкого, не диагностированного соматического или неврологического заболевания, настаивают на продолжении обследования, повторении анализов и на повторных консультациях.</a:t>
            </a:r>
          </a:p>
        </p:txBody>
      </p:sp>
      <p:sp>
        <p:nvSpPr>
          <p:cNvPr id="6" name="Содержимое 5"/>
          <p:cNvSpPr>
            <a:spLocks noGrp="1"/>
          </p:cNvSpPr>
          <p:nvPr>
            <p:ph sz="half" idx="2"/>
          </p:nvPr>
        </p:nvSpPr>
        <p:spPr/>
        <p:txBody>
          <a:bodyPr>
            <a:normAutofit/>
          </a:bodyPr>
          <a:lstStyle/>
          <a:p>
            <a:endParaRPr lang="ru-RU"/>
          </a:p>
        </p:txBody>
      </p:sp>
      <p:pic>
        <p:nvPicPr>
          <p:cNvPr id="2050" name="Picture 2" descr="http://img-fotki.yandex.ru/get/58191/78890681.228/0_7a602_cdc258dc_XL"/>
          <p:cNvPicPr>
            <a:picLocks noChangeAspect="1" noChangeArrowheads="1"/>
          </p:cNvPicPr>
          <p:nvPr/>
        </p:nvPicPr>
        <p:blipFill>
          <a:blip r:embed="rId2"/>
          <a:srcRect/>
          <a:stretch>
            <a:fillRect/>
          </a:stretch>
        </p:blipFill>
        <p:spPr bwMode="auto">
          <a:xfrm>
            <a:off x="5286380" y="4500570"/>
            <a:ext cx="3500462" cy="2000264"/>
          </a:xfrm>
          <a:prstGeom prst="rect">
            <a:avLst/>
          </a:prstGeom>
          <a:noFill/>
        </p:spPr>
      </p:pic>
      <p:pic>
        <p:nvPicPr>
          <p:cNvPr id="2052" name="Picture 4" descr="http://im0-tub-ru.yandex.net/i?id=405998811-19-72&amp;n=21"/>
          <p:cNvPicPr>
            <a:picLocks noChangeAspect="1" noChangeArrowheads="1"/>
          </p:cNvPicPr>
          <p:nvPr/>
        </p:nvPicPr>
        <p:blipFill>
          <a:blip r:embed="rId3"/>
          <a:srcRect/>
          <a:stretch>
            <a:fillRect/>
          </a:stretch>
        </p:blipFill>
        <p:spPr bwMode="auto">
          <a:xfrm>
            <a:off x="6429388" y="1571612"/>
            <a:ext cx="2286016" cy="3000396"/>
          </a:xfrm>
          <a:prstGeom prst="rect">
            <a:avLst/>
          </a:prstGeom>
          <a:noFill/>
        </p:spPr>
      </p:pic>
      <p:pic>
        <p:nvPicPr>
          <p:cNvPr id="2054" name="Picture 6" descr="http://im6-tub-ru.yandex.net/i?id=156123601-23-72&amp;n=21"/>
          <p:cNvPicPr>
            <a:picLocks noChangeAspect="1" noChangeArrowheads="1"/>
          </p:cNvPicPr>
          <p:nvPr/>
        </p:nvPicPr>
        <p:blipFill>
          <a:blip r:embed="rId4"/>
          <a:srcRect/>
          <a:stretch>
            <a:fillRect/>
          </a:stretch>
        </p:blipFill>
        <p:spPr bwMode="auto">
          <a:xfrm>
            <a:off x="5286380" y="3071810"/>
            <a:ext cx="1428760" cy="1428760"/>
          </a:xfrm>
          <a:prstGeom prst="rect">
            <a:avLst/>
          </a:prstGeom>
          <a:noFill/>
        </p:spPr>
      </p:pic>
      <p:pic>
        <p:nvPicPr>
          <p:cNvPr id="2056" name="Picture 8" descr="http://im2-tub-ru.yandex.net/i?id=153215662-21-72&amp;n=21"/>
          <p:cNvPicPr>
            <a:picLocks noChangeAspect="1" noChangeArrowheads="1"/>
          </p:cNvPicPr>
          <p:nvPr/>
        </p:nvPicPr>
        <p:blipFill>
          <a:blip r:embed="rId5"/>
          <a:srcRect/>
          <a:stretch>
            <a:fillRect/>
          </a:stretch>
        </p:blipFill>
        <p:spPr bwMode="auto">
          <a:xfrm>
            <a:off x="5214942" y="1571612"/>
            <a:ext cx="1571636" cy="150019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sp>
        <p:nvSpPr>
          <p:cNvPr id="3" name="Содержимое 2"/>
          <p:cNvSpPr>
            <a:spLocks noGrp="1"/>
          </p:cNvSpPr>
          <p:nvPr>
            <p:ph sz="half" idx="1"/>
          </p:nvPr>
        </p:nvSpPr>
        <p:spPr>
          <a:xfrm>
            <a:off x="428596" y="285728"/>
            <a:ext cx="6215106" cy="6286544"/>
          </a:xfrm>
        </p:spPr>
        <p:txBody>
          <a:bodyPr>
            <a:normAutofit/>
          </a:bodyPr>
          <a:lstStyle/>
          <a:p>
            <a:r>
              <a:rPr lang="ru-RU" dirty="0" smtClean="0">
                <a:solidFill>
                  <a:schemeClr val="bg1"/>
                </a:solidFill>
              </a:rPr>
              <a:t>Распознать депрессию возможно, лишь будучи хорошо информированным о клинических проявлениях депрессии и нацеленным на ее диагностику.</a:t>
            </a:r>
          </a:p>
          <a:p>
            <a:r>
              <a:rPr lang="ru-RU" dirty="0" smtClean="0">
                <a:solidFill>
                  <a:schemeClr val="bg1"/>
                </a:solidFill>
              </a:rPr>
              <a:t>Необходимо целенаправленно расспрашивать пациента обо всем спектр его негативных ощущений, оценивать его внешний вид, анализировать все изменения, произошедшие в его повседневной жизни за последнее время, выявлять психотравмирующие ситуации их причинно-следственную связь с основными симптомами болезни. </a:t>
            </a:r>
            <a:endParaRPr lang="ru-RU" dirty="0"/>
          </a:p>
        </p:txBody>
      </p:sp>
      <p:sp>
        <p:nvSpPr>
          <p:cNvPr id="5" name="Содержимое 4"/>
          <p:cNvSpPr>
            <a:spLocks noGrp="1"/>
          </p:cNvSpPr>
          <p:nvPr>
            <p:ph sz="half" idx="2"/>
          </p:nvPr>
        </p:nvSpPr>
        <p:spPr/>
        <p:txBody>
          <a:bodyPr>
            <a:normAutofit/>
          </a:bodyPr>
          <a:lstStyle/>
          <a:p>
            <a:endParaRPr lang="ru-RU"/>
          </a:p>
        </p:txBody>
      </p:sp>
      <p:pic>
        <p:nvPicPr>
          <p:cNvPr id="1026" name="Picture 2" descr="http://im8-tub-ru.yandex.net/i?id=104656696-08-72&amp;n=21"/>
          <p:cNvPicPr>
            <a:picLocks noChangeAspect="1" noChangeArrowheads="1"/>
          </p:cNvPicPr>
          <p:nvPr/>
        </p:nvPicPr>
        <p:blipFill>
          <a:blip r:embed="rId2"/>
          <a:srcRect/>
          <a:stretch>
            <a:fillRect/>
          </a:stretch>
        </p:blipFill>
        <p:spPr bwMode="auto">
          <a:xfrm>
            <a:off x="6715140" y="285728"/>
            <a:ext cx="2000264" cy="1785950"/>
          </a:xfrm>
          <a:prstGeom prst="rect">
            <a:avLst/>
          </a:prstGeom>
          <a:noFill/>
        </p:spPr>
      </p:pic>
      <p:pic>
        <p:nvPicPr>
          <p:cNvPr id="1028" name="Picture 4" descr="http://im6-tub-ru.yandex.net/i?id=329609983-30-72&amp;n=21"/>
          <p:cNvPicPr>
            <a:picLocks noChangeAspect="1" noChangeArrowheads="1"/>
          </p:cNvPicPr>
          <p:nvPr/>
        </p:nvPicPr>
        <p:blipFill>
          <a:blip r:embed="rId3"/>
          <a:srcRect/>
          <a:stretch>
            <a:fillRect/>
          </a:stretch>
        </p:blipFill>
        <p:spPr bwMode="auto">
          <a:xfrm>
            <a:off x="6286512" y="2071678"/>
            <a:ext cx="2428892" cy="2286016"/>
          </a:xfrm>
          <a:prstGeom prst="rect">
            <a:avLst/>
          </a:prstGeom>
          <a:noFill/>
        </p:spPr>
      </p:pic>
      <p:pic>
        <p:nvPicPr>
          <p:cNvPr id="1030" name="Picture 6" descr="http://im7-tub-ru.yandex.net/i?id=114568942-17-72&amp;n=21"/>
          <p:cNvPicPr>
            <a:picLocks noChangeAspect="1" noChangeArrowheads="1"/>
          </p:cNvPicPr>
          <p:nvPr/>
        </p:nvPicPr>
        <p:blipFill>
          <a:blip r:embed="rId4"/>
          <a:srcRect/>
          <a:stretch>
            <a:fillRect/>
          </a:stretch>
        </p:blipFill>
        <p:spPr bwMode="auto">
          <a:xfrm>
            <a:off x="6286512" y="4357694"/>
            <a:ext cx="2428892" cy="200026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0" dirty="0" smtClean="0">
                <a:solidFill>
                  <a:schemeClr val="bg1"/>
                </a:solidFill>
              </a:rPr>
              <a:t>Нередко у больного наблюдается сразу несколько причин развития депрессии:</a:t>
            </a:r>
            <a:endParaRPr lang="ru-RU" sz="3200" b="0" dirty="0">
              <a:solidFill>
                <a:schemeClr val="bg1"/>
              </a:solidFill>
            </a:endParaRPr>
          </a:p>
        </p:txBody>
      </p:sp>
      <p:sp>
        <p:nvSpPr>
          <p:cNvPr id="3" name="Содержимое 2"/>
          <p:cNvSpPr>
            <a:spLocks noGrp="1"/>
          </p:cNvSpPr>
          <p:nvPr>
            <p:ph idx="1"/>
          </p:nvPr>
        </p:nvSpPr>
        <p:spPr>
          <a:xfrm>
            <a:off x="214282" y="1428736"/>
            <a:ext cx="8715436" cy="5143536"/>
          </a:xfrm>
        </p:spPr>
        <p:txBody>
          <a:bodyPr>
            <a:normAutofit/>
          </a:bodyPr>
          <a:lstStyle/>
          <a:p>
            <a:r>
              <a:rPr lang="ru-RU" dirty="0" smtClean="0">
                <a:solidFill>
                  <a:schemeClr val="bg1"/>
                </a:solidFill>
              </a:rPr>
              <a:t>Депрессия, как «психологический ответ» на множественный неврологический дефект, возникший в результате заболевания ЦНС </a:t>
            </a:r>
          </a:p>
          <a:p>
            <a:r>
              <a:rPr lang="ru-RU" dirty="0" smtClean="0">
                <a:solidFill>
                  <a:schemeClr val="bg1"/>
                </a:solidFill>
              </a:rPr>
              <a:t>Депрессия, как прямое следствие локального поражения мозга</a:t>
            </a:r>
          </a:p>
          <a:p>
            <a:r>
              <a:rPr lang="ru-RU" dirty="0" smtClean="0">
                <a:solidFill>
                  <a:schemeClr val="bg1"/>
                </a:solidFill>
              </a:rPr>
              <a:t>Депрессия, как ответ на длительно применявшуюся лекарственную терапию</a:t>
            </a:r>
          </a:p>
          <a:p>
            <a:r>
              <a:rPr lang="ru-RU" dirty="0" smtClean="0">
                <a:solidFill>
                  <a:schemeClr val="bg1"/>
                </a:solidFill>
              </a:rPr>
              <a:t>Психогенная или эндогенная депрессия, существовавшая еще до развития неврологического заболевания, которая лишь усугубилась при присоединении неврологической патологии</a:t>
            </a:r>
            <a:endParaRPr lang="ru-RU"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428604"/>
            <a:ext cx="8643998" cy="6143668"/>
          </a:xfrm>
        </p:spPr>
        <p:txBody>
          <a:bodyPr>
            <a:normAutofit fontScale="92500" lnSpcReduction="20000"/>
          </a:bodyPr>
          <a:lstStyle/>
          <a:p>
            <a:r>
              <a:rPr lang="ru-RU" dirty="0" smtClean="0">
                <a:solidFill>
                  <a:schemeClr val="bg1"/>
                </a:solidFill>
              </a:rPr>
              <a:t>Наибольшие трудности испытывает врач столкнувшись с </a:t>
            </a:r>
            <a:r>
              <a:rPr lang="ru-RU" dirty="0" err="1" smtClean="0">
                <a:solidFill>
                  <a:schemeClr val="bg1"/>
                </a:solidFill>
              </a:rPr>
              <a:t>атипично</a:t>
            </a:r>
            <a:r>
              <a:rPr lang="ru-RU" dirty="0" smtClean="0">
                <a:solidFill>
                  <a:schemeClr val="bg1"/>
                </a:solidFill>
              </a:rPr>
              <a:t> протекающей, </a:t>
            </a:r>
            <a:r>
              <a:rPr lang="ru-RU" dirty="0" err="1" smtClean="0">
                <a:solidFill>
                  <a:schemeClr val="bg1"/>
                </a:solidFill>
              </a:rPr>
              <a:t>соматизированной</a:t>
            </a:r>
            <a:r>
              <a:rPr lang="ru-RU" dirty="0" smtClean="0">
                <a:solidFill>
                  <a:schemeClr val="bg1"/>
                </a:solidFill>
              </a:rPr>
              <a:t> депрессией. Основные жалобы у таких пациентов на постоянное чувство</a:t>
            </a:r>
            <a:r>
              <a:rPr lang="en-US" dirty="0" smtClean="0">
                <a:solidFill>
                  <a:schemeClr val="bg1"/>
                </a:solidFill>
              </a:rPr>
              <a:t> </a:t>
            </a:r>
            <a:r>
              <a:rPr lang="ru-RU" dirty="0" smtClean="0">
                <a:solidFill>
                  <a:schemeClr val="bg1"/>
                </a:solidFill>
              </a:rPr>
              <a:t>усталости и хроническую боль.</a:t>
            </a:r>
          </a:p>
          <a:p>
            <a:r>
              <a:rPr lang="ru-RU" dirty="0" smtClean="0">
                <a:solidFill>
                  <a:schemeClr val="bg1"/>
                </a:solidFill>
              </a:rPr>
              <a:t>Хронические болевые синдромы и депрессия сочетаются в 50-60%. Стойкие </a:t>
            </a:r>
            <a:r>
              <a:rPr lang="ru-RU" dirty="0" err="1" smtClean="0">
                <a:solidFill>
                  <a:schemeClr val="bg1"/>
                </a:solidFill>
              </a:rPr>
              <a:t>идиопатические</a:t>
            </a:r>
            <a:r>
              <a:rPr lang="ru-RU" dirty="0" smtClean="0">
                <a:solidFill>
                  <a:schemeClr val="bg1"/>
                </a:solidFill>
              </a:rPr>
              <a:t> </a:t>
            </a:r>
            <a:r>
              <a:rPr lang="ru-RU" dirty="0" err="1" smtClean="0">
                <a:solidFill>
                  <a:schemeClr val="bg1"/>
                </a:solidFill>
              </a:rPr>
              <a:t>алгии</a:t>
            </a:r>
            <a:r>
              <a:rPr lang="ru-RU" dirty="0" smtClean="0">
                <a:solidFill>
                  <a:schemeClr val="bg1"/>
                </a:solidFill>
              </a:rPr>
              <a:t> – одна из «масок» депрессии. Болевой синдром может иметь различную локализацию. При активном расспросе выясняется, что локализация болей шире, чем первоначально представляется, нередко формируется «болевое поведение». Наиболее часто депрессия лежит в основе формирования ежедневных хронических головных болей. Но лидером по </a:t>
            </a:r>
            <a:r>
              <a:rPr lang="ru-RU" dirty="0" err="1" smtClean="0">
                <a:solidFill>
                  <a:schemeClr val="bg1"/>
                </a:solidFill>
              </a:rPr>
              <a:t>представленности</a:t>
            </a:r>
            <a:r>
              <a:rPr lang="ru-RU" dirty="0" smtClean="0">
                <a:solidFill>
                  <a:schemeClr val="bg1"/>
                </a:solidFill>
              </a:rPr>
              <a:t> депрессии  является </a:t>
            </a:r>
            <a:r>
              <a:rPr lang="ru-RU" dirty="0" err="1" smtClean="0">
                <a:solidFill>
                  <a:schemeClr val="bg1"/>
                </a:solidFill>
              </a:rPr>
              <a:t>фибромиалгия</a:t>
            </a:r>
            <a:r>
              <a:rPr lang="ru-RU" dirty="0" smtClean="0">
                <a:solidFill>
                  <a:schemeClr val="bg1"/>
                </a:solidFill>
              </a:rPr>
              <a:t>.</a:t>
            </a:r>
          </a:p>
          <a:p>
            <a:r>
              <a:rPr lang="ru-RU" dirty="0" smtClean="0">
                <a:solidFill>
                  <a:schemeClr val="bg1"/>
                </a:solidFill>
              </a:rPr>
              <a:t>Депрессия может быть реакцией и на выраженный, длительно существующий болевой синдром. </a:t>
            </a:r>
            <a:r>
              <a:rPr lang="ru-RU" smtClean="0">
                <a:solidFill>
                  <a:schemeClr val="bg1"/>
                </a:solidFill>
              </a:rPr>
              <a:t>Таким </a:t>
            </a:r>
            <a:r>
              <a:rPr lang="ru-RU" dirty="0" smtClean="0">
                <a:solidFill>
                  <a:schemeClr val="bg1"/>
                </a:solidFill>
              </a:rPr>
              <a:t>образом, депрессия может быть как </a:t>
            </a:r>
            <a:r>
              <a:rPr lang="ru-RU" i="1" dirty="0" smtClean="0">
                <a:solidFill>
                  <a:schemeClr val="bg1"/>
                </a:solidFill>
              </a:rPr>
              <a:t>первичной</a:t>
            </a:r>
            <a:r>
              <a:rPr lang="ru-RU" dirty="0" smtClean="0">
                <a:solidFill>
                  <a:schemeClr val="bg1"/>
                </a:solidFill>
              </a:rPr>
              <a:t>, так и </a:t>
            </a:r>
            <a:r>
              <a:rPr lang="ru-RU" i="1" dirty="0" smtClean="0">
                <a:solidFill>
                  <a:schemeClr val="bg1"/>
                </a:solidFill>
              </a:rPr>
              <a:t>вторичной</a:t>
            </a:r>
            <a:r>
              <a:rPr lang="ru-RU" dirty="0" smtClean="0">
                <a:solidFill>
                  <a:schemeClr val="bg1"/>
                </a:solidFill>
              </a:rPr>
              <a:t> по отношению к болевому синдрому.</a:t>
            </a:r>
            <a:endParaRPr lang="ru-RU"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0" y="285728"/>
            <a:ext cx="4429124" cy="6215106"/>
          </a:xfrm>
        </p:spPr>
        <p:txBody>
          <a:bodyPr>
            <a:normAutofit/>
          </a:bodyPr>
          <a:lstStyle/>
          <a:p>
            <a:r>
              <a:rPr lang="ru-RU" sz="3200" dirty="0" smtClean="0">
                <a:solidFill>
                  <a:schemeClr val="bg1"/>
                </a:solidFill>
              </a:rPr>
              <a:t>Хронический затяжной вариант течения депрессии носит название </a:t>
            </a:r>
            <a:r>
              <a:rPr lang="ru-RU" sz="3200" b="1" u="sng" dirty="0" smtClean="0">
                <a:solidFill>
                  <a:schemeClr val="bg1"/>
                </a:solidFill>
              </a:rPr>
              <a:t>дистимии</a:t>
            </a:r>
            <a:r>
              <a:rPr lang="ru-RU" sz="3200" dirty="0" smtClean="0">
                <a:solidFill>
                  <a:schemeClr val="bg1"/>
                </a:solidFill>
              </a:rPr>
              <a:t>. </a:t>
            </a:r>
          </a:p>
          <a:p>
            <a:r>
              <a:rPr lang="ru-RU" sz="3200" dirty="0" smtClean="0">
                <a:solidFill>
                  <a:schemeClr val="bg1"/>
                </a:solidFill>
              </a:rPr>
              <a:t>О дистимии говорят в том случае, когда депрессивное состояние продолжается у больного </a:t>
            </a:r>
            <a:r>
              <a:rPr lang="ru-RU" sz="3200" i="1" dirty="0" smtClean="0">
                <a:solidFill>
                  <a:schemeClr val="bg1"/>
                </a:solidFill>
              </a:rPr>
              <a:t>не менее двух лет</a:t>
            </a:r>
            <a:r>
              <a:rPr lang="ru-RU" sz="3200" dirty="0" smtClean="0">
                <a:solidFill>
                  <a:schemeClr val="bg1"/>
                </a:solidFill>
              </a:rPr>
              <a:t>.</a:t>
            </a:r>
            <a:endParaRPr lang="ru-RU" sz="3200" dirty="0">
              <a:solidFill>
                <a:schemeClr val="bg1"/>
              </a:solidFill>
            </a:endParaRPr>
          </a:p>
        </p:txBody>
      </p:sp>
      <p:pic>
        <p:nvPicPr>
          <p:cNvPr id="1026" name="Picture 2" descr="http://im2-tub-ru.yandex.net/i?id=196150202-13-72&amp;n=21"/>
          <p:cNvPicPr>
            <a:picLocks noChangeAspect="1" noChangeArrowheads="1"/>
          </p:cNvPicPr>
          <p:nvPr/>
        </p:nvPicPr>
        <p:blipFill>
          <a:blip r:embed="rId2"/>
          <a:srcRect/>
          <a:stretch>
            <a:fillRect/>
          </a:stretch>
        </p:blipFill>
        <p:spPr bwMode="auto">
          <a:xfrm>
            <a:off x="4786314" y="214290"/>
            <a:ext cx="4071966" cy="3000396"/>
          </a:xfrm>
          <a:prstGeom prst="rect">
            <a:avLst/>
          </a:prstGeom>
          <a:noFill/>
        </p:spPr>
      </p:pic>
      <p:pic>
        <p:nvPicPr>
          <p:cNvPr id="1028" name="Picture 4" descr="http://im4-tub-ru.yandex.net/i?id=257754900-02-72&amp;n=21"/>
          <p:cNvPicPr>
            <a:picLocks noChangeAspect="1" noChangeArrowheads="1"/>
          </p:cNvPicPr>
          <p:nvPr/>
        </p:nvPicPr>
        <p:blipFill>
          <a:blip r:embed="rId3"/>
          <a:srcRect/>
          <a:stretch>
            <a:fillRect/>
          </a:stretch>
        </p:blipFill>
        <p:spPr bwMode="auto">
          <a:xfrm>
            <a:off x="5143504" y="1500174"/>
            <a:ext cx="3357586" cy="2714644"/>
          </a:xfrm>
          <a:prstGeom prst="rect">
            <a:avLst/>
          </a:prstGeom>
          <a:noFill/>
        </p:spPr>
      </p:pic>
      <p:pic>
        <p:nvPicPr>
          <p:cNvPr id="1030" name="Picture 6" descr="http://im5-tub-ru.yandex.net/i?id=247405900-63-72&amp;n=21"/>
          <p:cNvPicPr>
            <a:picLocks noChangeAspect="1" noChangeArrowheads="1"/>
          </p:cNvPicPr>
          <p:nvPr/>
        </p:nvPicPr>
        <p:blipFill>
          <a:blip r:embed="rId4"/>
          <a:srcRect/>
          <a:stretch>
            <a:fillRect/>
          </a:stretch>
        </p:blipFill>
        <p:spPr bwMode="auto">
          <a:xfrm>
            <a:off x="4786314" y="4143380"/>
            <a:ext cx="4071966" cy="2357454"/>
          </a:xfrm>
          <a:prstGeom prst="rect">
            <a:avLst/>
          </a:prstGeom>
          <a:noFill/>
        </p:spPr>
      </p:pic>
      <p:pic>
        <p:nvPicPr>
          <p:cNvPr id="1032" name="Picture 8" descr="http://im0-tub-ru.yandex.net/i?id=334054132-51-72&amp;n=21"/>
          <p:cNvPicPr>
            <a:picLocks noChangeAspect="1" noChangeArrowheads="1"/>
          </p:cNvPicPr>
          <p:nvPr/>
        </p:nvPicPr>
        <p:blipFill>
          <a:blip r:embed="rId5"/>
          <a:srcRect/>
          <a:stretch>
            <a:fillRect/>
          </a:stretch>
        </p:blipFill>
        <p:spPr bwMode="auto">
          <a:xfrm>
            <a:off x="6643702" y="4429132"/>
            <a:ext cx="2147890" cy="207170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39784"/>
          </a:xfrm>
        </p:spPr>
        <p:txBody>
          <a:bodyPr>
            <a:normAutofit fontScale="90000"/>
          </a:bodyPr>
          <a:lstStyle/>
          <a:p>
            <a:r>
              <a:rPr lang="ru-RU" dirty="0" smtClean="0">
                <a:solidFill>
                  <a:schemeClr val="bg1"/>
                </a:solidFill>
              </a:rPr>
              <a:t>Нарушения пищевого поведения</a:t>
            </a:r>
            <a:endParaRPr lang="ru-RU" dirty="0"/>
          </a:p>
        </p:txBody>
      </p:sp>
      <p:sp>
        <p:nvSpPr>
          <p:cNvPr id="5" name="Содержимое 4"/>
          <p:cNvSpPr>
            <a:spLocks noGrp="1"/>
          </p:cNvSpPr>
          <p:nvPr>
            <p:ph idx="1"/>
          </p:nvPr>
        </p:nvSpPr>
        <p:spPr>
          <a:xfrm>
            <a:off x="214282" y="1285860"/>
            <a:ext cx="8643998" cy="5286412"/>
          </a:xfrm>
        </p:spPr>
        <p:txBody>
          <a:bodyPr>
            <a:normAutofit fontScale="85000" lnSpcReduction="10000"/>
          </a:bodyPr>
          <a:lstStyle/>
          <a:p>
            <a:r>
              <a:rPr lang="ru-RU" dirty="0" smtClean="0">
                <a:solidFill>
                  <a:schemeClr val="bg1"/>
                </a:solidFill>
              </a:rPr>
              <a:t>При депрессии чаще наблюдается снижение аппетита, что сопровождается снижением массы тела. </a:t>
            </a:r>
          </a:p>
          <a:p>
            <a:r>
              <a:rPr lang="ru-RU" b="1" dirty="0" smtClean="0">
                <a:solidFill>
                  <a:schemeClr val="bg1"/>
                </a:solidFill>
              </a:rPr>
              <a:t>Анорексия</a:t>
            </a:r>
            <a:r>
              <a:rPr lang="ru-RU" dirty="0" smtClean="0">
                <a:solidFill>
                  <a:schemeClr val="bg1"/>
                </a:solidFill>
              </a:rPr>
              <a:t> и </a:t>
            </a:r>
            <a:r>
              <a:rPr lang="ru-RU" b="1" dirty="0" smtClean="0">
                <a:solidFill>
                  <a:schemeClr val="bg1"/>
                </a:solidFill>
              </a:rPr>
              <a:t>истощение</a:t>
            </a:r>
            <a:r>
              <a:rPr lang="ru-RU" dirty="0" smtClean="0">
                <a:solidFill>
                  <a:schemeClr val="bg1"/>
                </a:solidFill>
              </a:rPr>
              <a:t> настолько часто сопровождают депрессию, что считаются одним из облигатных ее признаков и включаются в качестве критериев диагностики депрессии практически во все известные опросники. </a:t>
            </a:r>
          </a:p>
          <a:p>
            <a:r>
              <a:rPr lang="ru-RU" dirty="0" smtClean="0">
                <a:solidFill>
                  <a:schemeClr val="bg1"/>
                </a:solidFill>
              </a:rPr>
              <a:t>Наблюдается не только снижение аппетита или его отсутствие, но нередко пища становится безвкусной или начинает вызывать отвращение. Отвращение может вызывать запах или вид пищи.  Прием пищи не сопровождается удовольствием (едят, потому что нужно есть или их заставляют принимать пищу), часто сочетается с повышенной насыщаемостью (после приема малых количеств пищи ощущает переполнение желудка, тошноту).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39784"/>
          </a:xfrm>
        </p:spPr>
        <p:txBody>
          <a:bodyPr>
            <a:normAutofit fontScale="90000"/>
          </a:bodyPr>
          <a:lstStyle/>
          <a:p>
            <a:r>
              <a:rPr lang="ru-RU" dirty="0" smtClean="0">
                <a:solidFill>
                  <a:schemeClr val="bg1"/>
                </a:solidFill>
              </a:rPr>
              <a:t>Нарушения пищевого поведения</a:t>
            </a:r>
            <a:endParaRPr lang="ru-RU" dirty="0">
              <a:solidFill>
                <a:schemeClr val="bg1"/>
              </a:solidFill>
            </a:endParaRPr>
          </a:p>
        </p:txBody>
      </p:sp>
      <p:sp>
        <p:nvSpPr>
          <p:cNvPr id="3" name="Содержимое 2"/>
          <p:cNvSpPr>
            <a:spLocks noGrp="1"/>
          </p:cNvSpPr>
          <p:nvPr>
            <p:ph sz="half" idx="1"/>
          </p:nvPr>
        </p:nvSpPr>
        <p:spPr>
          <a:xfrm>
            <a:off x="0" y="1285860"/>
            <a:ext cx="5500694" cy="5286412"/>
          </a:xfrm>
        </p:spPr>
        <p:txBody>
          <a:bodyPr>
            <a:normAutofit/>
          </a:bodyPr>
          <a:lstStyle/>
          <a:p>
            <a:r>
              <a:rPr lang="ru-RU" dirty="0" smtClean="0">
                <a:solidFill>
                  <a:schemeClr val="bg1"/>
                </a:solidFill>
              </a:rPr>
              <a:t>При депрессивных расстройствах может наблюдаться </a:t>
            </a:r>
            <a:r>
              <a:rPr lang="ru-RU" b="1" dirty="0" err="1" smtClean="0">
                <a:solidFill>
                  <a:schemeClr val="bg1"/>
                </a:solidFill>
              </a:rPr>
              <a:t>эмоциогенное</a:t>
            </a:r>
            <a:r>
              <a:rPr lang="ru-RU" b="1" dirty="0" smtClean="0">
                <a:solidFill>
                  <a:schemeClr val="bg1"/>
                </a:solidFill>
              </a:rPr>
              <a:t> пищевое поведение</a:t>
            </a:r>
            <a:r>
              <a:rPr lang="ru-RU" dirty="0" smtClean="0">
                <a:solidFill>
                  <a:schemeClr val="bg1"/>
                </a:solidFill>
              </a:rPr>
              <a:t> (</a:t>
            </a:r>
            <a:r>
              <a:rPr lang="ru-RU" dirty="0" err="1" smtClean="0">
                <a:solidFill>
                  <a:schemeClr val="bg1"/>
                </a:solidFill>
              </a:rPr>
              <a:t>гиперфагическая</a:t>
            </a:r>
            <a:r>
              <a:rPr lang="ru-RU" dirty="0" smtClean="0">
                <a:solidFill>
                  <a:schemeClr val="bg1"/>
                </a:solidFill>
              </a:rPr>
              <a:t> реакция на стресс). </a:t>
            </a:r>
          </a:p>
          <a:p>
            <a:r>
              <a:rPr lang="ru-RU" dirty="0" smtClean="0">
                <a:solidFill>
                  <a:schemeClr val="bg1"/>
                </a:solidFill>
              </a:rPr>
              <a:t>Переедание может наступать не сразу, а после короткой </a:t>
            </a:r>
            <a:r>
              <a:rPr lang="ru-RU" dirty="0" err="1" smtClean="0">
                <a:solidFill>
                  <a:schemeClr val="bg1"/>
                </a:solidFill>
              </a:rPr>
              <a:t>аноректической</a:t>
            </a:r>
            <a:r>
              <a:rPr lang="ru-RU" dirty="0" smtClean="0">
                <a:solidFill>
                  <a:schemeClr val="bg1"/>
                </a:solidFill>
              </a:rPr>
              <a:t> реакции. </a:t>
            </a:r>
          </a:p>
          <a:p>
            <a:r>
              <a:rPr lang="ru-RU" dirty="0" smtClean="0">
                <a:solidFill>
                  <a:schemeClr val="bg1"/>
                </a:solidFill>
              </a:rPr>
              <a:t>Переедание в период стресса можно назвать пищевым пьянством, при котором тучные люди заедают свои горести.</a:t>
            </a:r>
            <a:endParaRPr lang="ru-RU" dirty="0">
              <a:solidFill>
                <a:schemeClr val="bg1"/>
              </a:solidFill>
            </a:endParaRPr>
          </a:p>
        </p:txBody>
      </p:sp>
      <p:sp>
        <p:nvSpPr>
          <p:cNvPr id="4" name="Содержимое 3"/>
          <p:cNvSpPr>
            <a:spLocks noGrp="1"/>
          </p:cNvSpPr>
          <p:nvPr>
            <p:ph sz="half" idx="2"/>
          </p:nvPr>
        </p:nvSpPr>
        <p:spPr>
          <a:xfrm>
            <a:off x="5143504" y="1643050"/>
            <a:ext cx="3714776" cy="4483113"/>
          </a:xfrm>
        </p:spPr>
        <p:txBody>
          <a:bodyPr>
            <a:normAutofit/>
          </a:bodyPr>
          <a:lstStyle/>
          <a:p>
            <a:r>
              <a:rPr lang="ru-RU" dirty="0" smtClean="0">
                <a:solidFill>
                  <a:schemeClr val="bg1"/>
                </a:solidFill>
              </a:rPr>
              <a:t>30%  популяции «заедают» </a:t>
            </a:r>
            <a:r>
              <a:rPr lang="ru-RU" dirty="0" err="1" smtClean="0">
                <a:solidFill>
                  <a:schemeClr val="bg1"/>
                </a:solidFill>
              </a:rPr>
              <a:t>дистресс</a:t>
            </a:r>
            <a:r>
              <a:rPr lang="ru-RU" dirty="0" smtClean="0">
                <a:solidFill>
                  <a:schemeClr val="bg1"/>
                </a:solidFill>
              </a:rPr>
              <a:t>. </a:t>
            </a:r>
          </a:p>
          <a:p>
            <a:r>
              <a:rPr lang="ru-RU" dirty="0" err="1" smtClean="0">
                <a:solidFill>
                  <a:schemeClr val="bg1"/>
                </a:solidFill>
              </a:rPr>
              <a:t>Эмоциогенная</a:t>
            </a:r>
            <a:r>
              <a:rPr lang="ru-RU" dirty="0" smtClean="0">
                <a:solidFill>
                  <a:schemeClr val="bg1"/>
                </a:solidFill>
              </a:rPr>
              <a:t> еда наблюдается у трети здоровых женщин и у 60% с ожирением.</a:t>
            </a:r>
            <a:endParaRPr lang="ru-RU" dirty="0">
              <a:solidFill>
                <a:schemeClr val="bg1"/>
              </a:solidFill>
            </a:endParaRPr>
          </a:p>
        </p:txBody>
      </p:sp>
      <p:pic>
        <p:nvPicPr>
          <p:cNvPr id="1026" name="Picture 2" descr="http://im2-tub-ru.yandex.net/i?id=382499741-25-72&amp;n=17"/>
          <p:cNvPicPr>
            <a:picLocks noChangeAspect="1" noChangeArrowheads="1"/>
          </p:cNvPicPr>
          <p:nvPr/>
        </p:nvPicPr>
        <p:blipFill>
          <a:blip r:embed="rId2"/>
          <a:srcRect/>
          <a:stretch>
            <a:fillRect/>
          </a:stretch>
        </p:blipFill>
        <p:spPr bwMode="auto">
          <a:xfrm>
            <a:off x="7358082" y="4214818"/>
            <a:ext cx="1785918" cy="2643182"/>
          </a:xfrm>
          <a:prstGeom prst="rect">
            <a:avLst/>
          </a:prstGeom>
          <a:noFill/>
        </p:spPr>
      </p:pic>
      <p:pic>
        <p:nvPicPr>
          <p:cNvPr id="1028" name="Picture 4" descr="http://vse-sekrety.ru/uploads/posts/2012-02/1330515764_img2012012314133741.jpg"/>
          <p:cNvPicPr>
            <a:picLocks noChangeAspect="1" noChangeArrowheads="1"/>
          </p:cNvPicPr>
          <p:nvPr/>
        </p:nvPicPr>
        <p:blipFill>
          <a:blip r:embed="rId3" cstate="print"/>
          <a:srcRect/>
          <a:stretch>
            <a:fillRect/>
          </a:stretch>
        </p:blipFill>
        <p:spPr bwMode="auto">
          <a:xfrm>
            <a:off x="5286380" y="4214818"/>
            <a:ext cx="2071702" cy="1571636"/>
          </a:xfrm>
          <a:prstGeom prst="rect">
            <a:avLst/>
          </a:prstGeom>
          <a:noFill/>
        </p:spPr>
      </p:pic>
      <p:pic>
        <p:nvPicPr>
          <p:cNvPr id="1030" name="Picture 6" descr="http://im0-tub-ru.yandex.net/i?id=340107077-22-72&amp;n=21"/>
          <p:cNvPicPr>
            <a:picLocks noChangeAspect="1" noChangeArrowheads="1"/>
          </p:cNvPicPr>
          <p:nvPr/>
        </p:nvPicPr>
        <p:blipFill>
          <a:blip r:embed="rId4"/>
          <a:srcRect/>
          <a:stretch>
            <a:fillRect/>
          </a:stretch>
        </p:blipFill>
        <p:spPr bwMode="auto">
          <a:xfrm>
            <a:off x="5643570" y="5786454"/>
            <a:ext cx="1714512" cy="107154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939784"/>
          </a:xfrm>
        </p:spPr>
        <p:txBody>
          <a:bodyPr>
            <a:normAutofit fontScale="90000"/>
          </a:bodyPr>
          <a:lstStyle/>
          <a:p>
            <a:r>
              <a:rPr lang="ru-RU" dirty="0" smtClean="0">
                <a:solidFill>
                  <a:schemeClr val="bg1"/>
                </a:solidFill>
              </a:rPr>
              <a:t>Нарушения пищевого поведения</a:t>
            </a:r>
            <a:endParaRPr lang="ru-RU" dirty="0"/>
          </a:p>
        </p:txBody>
      </p:sp>
      <p:sp>
        <p:nvSpPr>
          <p:cNvPr id="6" name="Содержимое 5"/>
          <p:cNvSpPr>
            <a:spLocks noGrp="1"/>
          </p:cNvSpPr>
          <p:nvPr>
            <p:ph idx="1"/>
          </p:nvPr>
        </p:nvSpPr>
        <p:spPr>
          <a:xfrm>
            <a:off x="214282" y="1357298"/>
            <a:ext cx="8643998" cy="4952062"/>
          </a:xfrm>
        </p:spPr>
        <p:txBody>
          <a:bodyPr/>
          <a:lstStyle/>
          <a:p>
            <a:r>
              <a:rPr lang="ru-RU" dirty="0" err="1" smtClean="0">
                <a:solidFill>
                  <a:schemeClr val="bg1"/>
                </a:solidFill>
              </a:rPr>
              <a:t>Высокоуглеродная</a:t>
            </a:r>
            <a:r>
              <a:rPr lang="ru-RU" dirty="0" smtClean="0">
                <a:solidFill>
                  <a:schemeClr val="bg1"/>
                </a:solidFill>
              </a:rPr>
              <a:t> пища приводит к быстрому и значительному повышению сахара в крови. </a:t>
            </a:r>
          </a:p>
          <a:p>
            <a:r>
              <a:rPr lang="ru-RU" dirty="0" smtClean="0">
                <a:solidFill>
                  <a:schemeClr val="bg1"/>
                </a:solidFill>
              </a:rPr>
              <a:t>При </a:t>
            </a:r>
            <a:r>
              <a:rPr lang="ru-RU" dirty="0" err="1" smtClean="0">
                <a:solidFill>
                  <a:schemeClr val="bg1"/>
                </a:solidFill>
              </a:rPr>
              <a:t>гиперинсулинемии</a:t>
            </a:r>
            <a:r>
              <a:rPr lang="ru-RU" dirty="0" smtClean="0">
                <a:solidFill>
                  <a:schemeClr val="bg1"/>
                </a:solidFill>
              </a:rPr>
              <a:t> меняется проницаемость гематоэнцефалического барьера, он становится избирательно более проницаем для триптофана. </a:t>
            </a:r>
          </a:p>
          <a:p>
            <a:r>
              <a:rPr lang="ru-RU" dirty="0" smtClean="0">
                <a:solidFill>
                  <a:schemeClr val="bg1"/>
                </a:solidFill>
              </a:rPr>
              <a:t>В ЦНС увеличивается количество триптофана, и в результате усиливается синтез </a:t>
            </a:r>
            <a:r>
              <a:rPr lang="ru-RU" dirty="0" err="1" smtClean="0">
                <a:solidFill>
                  <a:schemeClr val="bg1"/>
                </a:solidFill>
              </a:rPr>
              <a:t>серотонина</a:t>
            </a:r>
            <a:r>
              <a:rPr lang="ru-RU" dirty="0" smtClean="0">
                <a:solidFill>
                  <a:schemeClr val="bg1"/>
                </a:solidFill>
              </a:rPr>
              <a:t>. </a:t>
            </a:r>
          </a:p>
          <a:p>
            <a:r>
              <a:rPr lang="ru-RU" dirty="0" smtClean="0">
                <a:solidFill>
                  <a:schemeClr val="bg1"/>
                </a:solidFill>
              </a:rPr>
              <a:t>Наступает ощущение сытости и эмоционального комфорта.</a:t>
            </a:r>
            <a:endParaRPr lang="ru-RU" dirty="0">
              <a:solidFill>
                <a:schemeClr val="bg1"/>
              </a:solidFill>
            </a:endParaRPr>
          </a:p>
        </p:txBody>
      </p:sp>
      <p:pic>
        <p:nvPicPr>
          <p:cNvPr id="49154" name="Picture 2" descr="http://im3-tub-ru.yandex.net/i?id=547940183-19-72&amp;n=21"/>
          <p:cNvPicPr>
            <a:picLocks noChangeAspect="1" noChangeArrowheads="1"/>
          </p:cNvPicPr>
          <p:nvPr/>
        </p:nvPicPr>
        <p:blipFill>
          <a:blip r:embed="rId2"/>
          <a:srcRect/>
          <a:stretch>
            <a:fillRect/>
          </a:stretch>
        </p:blipFill>
        <p:spPr bwMode="auto">
          <a:xfrm>
            <a:off x="6286512" y="5143512"/>
            <a:ext cx="2543175" cy="1428750"/>
          </a:xfrm>
          <a:prstGeom prst="rect">
            <a:avLst/>
          </a:prstGeom>
          <a:noFill/>
        </p:spPr>
      </p:pic>
      <p:pic>
        <p:nvPicPr>
          <p:cNvPr id="49156" name="Picture 4" descr="http://im6-tub-ru.yandex.net/i?id=149404711-20-72&amp;n=21"/>
          <p:cNvPicPr>
            <a:picLocks noChangeAspect="1" noChangeArrowheads="1"/>
          </p:cNvPicPr>
          <p:nvPr/>
        </p:nvPicPr>
        <p:blipFill>
          <a:blip r:embed="rId3"/>
          <a:srcRect/>
          <a:stretch>
            <a:fillRect/>
          </a:stretch>
        </p:blipFill>
        <p:spPr bwMode="auto">
          <a:xfrm>
            <a:off x="4500562" y="5143512"/>
            <a:ext cx="1905000" cy="1428750"/>
          </a:xfrm>
          <a:prstGeom prst="rect">
            <a:avLst/>
          </a:prstGeom>
          <a:noFill/>
        </p:spPr>
      </p:pic>
      <p:pic>
        <p:nvPicPr>
          <p:cNvPr id="49158" name="Picture 6" descr="http://im6-tub-ru.yandex.net/i?id=185477881-36-72&amp;n=21"/>
          <p:cNvPicPr>
            <a:picLocks noChangeAspect="1" noChangeArrowheads="1"/>
          </p:cNvPicPr>
          <p:nvPr/>
        </p:nvPicPr>
        <p:blipFill>
          <a:blip r:embed="rId4"/>
          <a:srcRect/>
          <a:stretch>
            <a:fillRect/>
          </a:stretch>
        </p:blipFill>
        <p:spPr bwMode="auto">
          <a:xfrm>
            <a:off x="2857488" y="5143512"/>
            <a:ext cx="1676400" cy="1428750"/>
          </a:xfrm>
          <a:prstGeom prst="rect">
            <a:avLst/>
          </a:prstGeom>
          <a:noFill/>
        </p:spPr>
      </p:pic>
      <p:pic>
        <p:nvPicPr>
          <p:cNvPr id="49160" name="Picture 8" descr="http://im4-tub-ru.yandex.net/i?id=437474733-69-72&amp;n=21"/>
          <p:cNvPicPr>
            <a:picLocks noChangeAspect="1" noChangeArrowheads="1"/>
          </p:cNvPicPr>
          <p:nvPr/>
        </p:nvPicPr>
        <p:blipFill>
          <a:blip r:embed="rId5"/>
          <a:srcRect/>
          <a:stretch>
            <a:fillRect/>
          </a:stretch>
        </p:blipFill>
        <p:spPr bwMode="auto">
          <a:xfrm>
            <a:off x="1643042" y="5572140"/>
            <a:ext cx="1214436" cy="1000132"/>
          </a:xfrm>
          <a:prstGeom prst="rect">
            <a:avLst/>
          </a:prstGeom>
          <a:noFill/>
        </p:spPr>
      </p:pic>
      <p:pic>
        <p:nvPicPr>
          <p:cNvPr id="49162" name="Picture 10" descr="http://im0-tub-ru.yandex.net/i?id=308705942-38-72&amp;n=21"/>
          <p:cNvPicPr>
            <a:picLocks noChangeAspect="1" noChangeArrowheads="1"/>
          </p:cNvPicPr>
          <p:nvPr/>
        </p:nvPicPr>
        <p:blipFill>
          <a:blip r:embed="rId6"/>
          <a:srcRect/>
          <a:stretch>
            <a:fillRect/>
          </a:stretch>
        </p:blipFill>
        <p:spPr bwMode="auto">
          <a:xfrm>
            <a:off x="285720" y="5572140"/>
            <a:ext cx="1447830" cy="100013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rmAutofit fontScale="90000"/>
          </a:bodyPr>
          <a:lstStyle/>
          <a:p>
            <a:r>
              <a:rPr lang="ru-RU" dirty="0" smtClean="0">
                <a:solidFill>
                  <a:schemeClr val="bg1"/>
                </a:solidFill>
              </a:rPr>
              <a:t>Нарушения пищевого поведения</a:t>
            </a:r>
            <a:endParaRPr lang="ru-RU" dirty="0"/>
          </a:p>
        </p:txBody>
      </p:sp>
      <p:sp>
        <p:nvSpPr>
          <p:cNvPr id="3" name="Содержимое 2"/>
          <p:cNvSpPr>
            <a:spLocks noGrp="1"/>
          </p:cNvSpPr>
          <p:nvPr>
            <p:ph idx="1"/>
          </p:nvPr>
        </p:nvSpPr>
        <p:spPr>
          <a:xfrm>
            <a:off x="0" y="1071546"/>
            <a:ext cx="8929718" cy="5500726"/>
          </a:xfrm>
        </p:spPr>
        <p:txBody>
          <a:bodyPr>
            <a:normAutofit lnSpcReduction="10000"/>
          </a:bodyPr>
          <a:lstStyle/>
          <a:p>
            <a:pPr>
              <a:buNone/>
            </a:pPr>
            <a:r>
              <a:rPr lang="ru-RU" dirty="0" smtClean="0">
                <a:solidFill>
                  <a:schemeClr val="bg1"/>
                </a:solidFill>
              </a:rPr>
              <a:t>У </a:t>
            </a:r>
            <a:r>
              <a:rPr lang="ru-RU" dirty="0" err="1" smtClean="0">
                <a:solidFill>
                  <a:schemeClr val="bg1"/>
                </a:solidFill>
              </a:rPr>
              <a:t>эмоциогенного</a:t>
            </a:r>
            <a:r>
              <a:rPr lang="ru-RU" dirty="0" smtClean="0">
                <a:solidFill>
                  <a:schemeClr val="bg1"/>
                </a:solidFill>
              </a:rPr>
              <a:t> пищевого поведения существует несколько подвидов, к которым относят </a:t>
            </a:r>
          </a:p>
          <a:p>
            <a:r>
              <a:rPr lang="ru-RU" b="1" dirty="0" smtClean="0">
                <a:solidFill>
                  <a:schemeClr val="bg1"/>
                </a:solidFill>
              </a:rPr>
              <a:t>синдром</a:t>
            </a:r>
            <a:r>
              <a:rPr lang="ru-RU" dirty="0" smtClean="0">
                <a:solidFill>
                  <a:schemeClr val="bg1"/>
                </a:solidFill>
              </a:rPr>
              <a:t> </a:t>
            </a:r>
            <a:r>
              <a:rPr lang="ru-RU" b="1" dirty="0" smtClean="0">
                <a:solidFill>
                  <a:schemeClr val="bg1"/>
                </a:solidFill>
              </a:rPr>
              <a:t>ночной еды </a:t>
            </a:r>
            <a:r>
              <a:rPr lang="ru-RU" dirty="0" smtClean="0">
                <a:solidFill>
                  <a:schemeClr val="bg1"/>
                </a:solidFill>
              </a:rPr>
              <a:t>(утренняя </a:t>
            </a:r>
            <a:r>
              <a:rPr lang="ru-RU" dirty="0" err="1" smtClean="0">
                <a:solidFill>
                  <a:schemeClr val="bg1"/>
                </a:solidFill>
              </a:rPr>
              <a:t>анорексия</a:t>
            </a:r>
            <a:r>
              <a:rPr lang="ru-RU" dirty="0" smtClean="0">
                <a:solidFill>
                  <a:schemeClr val="bg1"/>
                </a:solidFill>
              </a:rPr>
              <a:t> + вечерняя и ночная булимия + </a:t>
            </a:r>
            <a:r>
              <a:rPr lang="ru-RU" dirty="0" err="1" smtClean="0">
                <a:solidFill>
                  <a:schemeClr val="bg1"/>
                </a:solidFill>
              </a:rPr>
              <a:t>инсомния</a:t>
            </a:r>
            <a:r>
              <a:rPr lang="ru-RU" dirty="0" smtClean="0">
                <a:solidFill>
                  <a:schemeClr val="bg1"/>
                </a:solidFill>
              </a:rPr>
              <a:t>), </a:t>
            </a:r>
          </a:p>
          <a:p>
            <a:r>
              <a:rPr lang="ru-RU" b="1" dirty="0" err="1" smtClean="0">
                <a:solidFill>
                  <a:schemeClr val="bg1"/>
                </a:solidFill>
              </a:rPr>
              <a:t>компульсивное</a:t>
            </a:r>
            <a:r>
              <a:rPr lang="ru-RU" b="1" dirty="0" smtClean="0">
                <a:solidFill>
                  <a:schemeClr val="bg1"/>
                </a:solidFill>
              </a:rPr>
              <a:t> пищевое поведение</a:t>
            </a:r>
            <a:r>
              <a:rPr lang="ru-RU" dirty="0" smtClean="0">
                <a:solidFill>
                  <a:schemeClr val="bg1"/>
                </a:solidFill>
              </a:rPr>
              <a:t> (прием больших количеств пищи в дискретный период, не превышающий 2 часов + чувство потери контроля над приемом пищи),</a:t>
            </a:r>
          </a:p>
          <a:p>
            <a:r>
              <a:rPr lang="ru-RU" b="1" dirty="0" smtClean="0">
                <a:solidFill>
                  <a:schemeClr val="bg1"/>
                </a:solidFill>
              </a:rPr>
              <a:t>булимию в рамках сезонных аффективных расстройств </a:t>
            </a:r>
            <a:r>
              <a:rPr lang="ru-RU" dirty="0" smtClean="0">
                <a:solidFill>
                  <a:schemeClr val="bg1"/>
                </a:solidFill>
              </a:rPr>
              <a:t>(только в темное время года с конца октября по начало марта; сочетает в себе депрессию, дневную </a:t>
            </a:r>
            <a:r>
              <a:rPr lang="ru-RU" dirty="0" err="1" smtClean="0">
                <a:solidFill>
                  <a:schemeClr val="bg1"/>
                </a:solidFill>
              </a:rPr>
              <a:t>гиперсомнию</a:t>
            </a:r>
            <a:r>
              <a:rPr lang="ru-RU" dirty="0" smtClean="0">
                <a:solidFill>
                  <a:schemeClr val="bg1"/>
                </a:solidFill>
              </a:rPr>
              <a:t>, синдром </a:t>
            </a:r>
            <a:r>
              <a:rPr lang="ru-RU" dirty="0" err="1" smtClean="0">
                <a:solidFill>
                  <a:schemeClr val="bg1"/>
                </a:solidFill>
              </a:rPr>
              <a:t>предменструального</a:t>
            </a:r>
            <a:r>
              <a:rPr lang="ru-RU" dirty="0" smtClean="0">
                <a:solidFill>
                  <a:schemeClr val="bg1"/>
                </a:solidFill>
              </a:rPr>
              <a:t>  напряжения, булимию, повышение массы тела).</a:t>
            </a:r>
            <a:endParaRPr lang="ru-RU"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39784"/>
          </a:xfrm>
        </p:spPr>
        <p:txBody>
          <a:bodyPr>
            <a:normAutofit fontScale="90000"/>
          </a:bodyPr>
          <a:lstStyle/>
          <a:p>
            <a:r>
              <a:rPr lang="ru-RU" dirty="0" smtClean="0">
                <a:solidFill>
                  <a:schemeClr val="bg1"/>
                </a:solidFill>
              </a:rPr>
              <a:t>Нарушение полового влечения</a:t>
            </a:r>
            <a:endParaRPr lang="ru-RU" dirty="0">
              <a:solidFill>
                <a:schemeClr val="bg1"/>
              </a:solidFill>
            </a:endParaRPr>
          </a:p>
        </p:txBody>
      </p:sp>
      <p:sp>
        <p:nvSpPr>
          <p:cNvPr id="3" name="Содержимое 2"/>
          <p:cNvSpPr>
            <a:spLocks noGrp="1"/>
          </p:cNvSpPr>
          <p:nvPr>
            <p:ph idx="1"/>
          </p:nvPr>
        </p:nvSpPr>
        <p:spPr>
          <a:xfrm>
            <a:off x="214282" y="1214422"/>
            <a:ext cx="8715436" cy="5357850"/>
          </a:xfrm>
        </p:spPr>
        <p:txBody>
          <a:bodyPr>
            <a:normAutofit fontScale="92500" lnSpcReduction="20000"/>
          </a:bodyPr>
          <a:lstStyle/>
          <a:p>
            <a:r>
              <a:rPr lang="ru-RU" b="1" dirty="0" smtClean="0">
                <a:solidFill>
                  <a:schemeClr val="bg1"/>
                </a:solidFill>
              </a:rPr>
              <a:t>Достаточно частым симптомом депрессии является нарушение половой функции: снижение полового влечения, импотенция и фригидность, снижение интенсивности оргазма или </a:t>
            </a:r>
            <a:r>
              <a:rPr lang="ru-RU" b="1" dirty="0" err="1" smtClean="0">
                <a:solidFill>
                  <a:schemeClr val="bg1"/>
                </a:solidFill>
              </a:rPr>
              <a:t>аноргазмия</a:t>
            </a:r>
            <a:r>
              <a:rPr lang="ru-RU" b="1" dirty="0" smtClean="0">
                <a:solidFill>
                  <a:schemeClr val="bg1"/>
                </a:solidFill>
              </a:rPr>
              <a:t>. </a:t>
            </a:r>
          </a:p>
          <a:p>
            <a:r>
              <a:rPr lang="ru-RU" dirty="0" smtClean="0">
                <a:solidFill>
                  <a:schemeClr val="bg1"/>
                </a:solidFill>
              </a:rPr>
              <a:t>Многие больные отказываются от сексуальных отношений, так как не испытывают удовольствия; после полового акта может отмечаться усиление депрессивной симптоматики.</a:t>
            </a:r>
          </a:p>
          <a:p>
            <a:r>
              <a:rPr lang="ru-RU" dirty="0" smtClean="0">
                <a:solidFill>
                  <a:schemeClr val="bg1"/>
                </a:solidFill>
              </a:rPr>
              <a:t>Нарушения половой функции у мужчин в большинстве случаев (до 90%) имеют психогенную природу. </a:t>
            </a:r>
          </a:p>
          <a:p>
            <a:r>
              <a:rPr lang="ru-RU" dirty="0" smtClean="0">
                <a:solidFill>
                  <a:schemeClr val="bg1"/>
                </a:solidFill>
              </a:rPr>
              <a:t>У молодых женщин депрессия может приводить к различным нарушениям менструального цикла (</a:t>
            </a:r>
            <a:r>
              <a:rPr lang="ru-RU" dirty="0" err="1" smtClean="0">
                <a:solidFill>
                  <a:schemeClr val="bg1"/>
                </a:solidFill>
              </a:rPr>
              <a:t>дис</a:t>
            </a:r>
            <a:r>
              <a:rPr lang="ru-RU" dirty="0" smtClean="0">
                <a:solidFill>
                  <a:schemeClr val="bg1"/>
                </a:solidFill>
              </a:rPr>
              <a:t> – или  аменорея, </a:t>
            </a:r>
            <a:r>
              <a:rPr lang="ru-RU" dirty="0" err="1" smtClean="0">
                <a:solidFill>
                  <a:schemeClr val="bg1"/>
                </a:solidFill>
              </a:rPr>
              <a:t>ановуляторные</a:t>
            </a:r>
            <a:r>
              <a:rPr lang="ru-RU" dirty="0" smtClean="0">
                <a:solidFill>
                  <a:schemeClr val="bg1"/>
                </a:solidFill>
              </a:rPr>
              <a:t> циклы, бесплодие). Эти нарушения облигатно сопровождаются нарушением полового влечения и фригидностью.</a:t>
            </a: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r>
              <a:rPr lang="ru-RU" dirty="0" smtClean="0">
                <a:solidFill>
                  <a:schemeClr val="bg1"/>
                </a:solidFill>
              </a:rPr>
              <a:t>Нарушение полового влечения</a:t>
            </a:r>
            <a:endParaRPr lang="ru-RU" dirty="0"/>
          </a:p>
        </p:txBody>
      </p:sp>
      <p:sp>
        <p:nvSpPr>
          <p:cNvPr id="3" name="Содержимое 2"/>
          <p:cNvSpPr>
            <a:spLocks noGrp="1"/>
          </p:cNvSpPr>
          <p:nvPr>
            <p:ph idx="1"/>
          </p:nvPr>
        </p:nvSpPr>
        <p:spPr>
          <a:xfrm>
            <a:off x="285720" y="1071546"/>
            <a:ext cx="8572560" cy="5572164"/>
          </a:xfrm>
        </p:spPr>
        <p:txBody>
          <a:bodyPr>
            <a:normAutofit fontScale="70000" lnSpcReduction="20000"/>
          </a:bodyPr>
          <a:lstStyle/>
          <a:p>
            <a:r>
              <a:rPr lang="ru-RU" sz="3400" b="1" dirty="0" smtClean="0">
                <a:solidFill>
                  <a:schemeClr val="bg1"/>
                </a:solidFill>
              </a:rPr>
              <a:t>Синдромом,  демонстрирующим особую связь мотивационных и аффективных нарушений с функцией половых желез, является синдром </a:t>
            </a:r>
            <a:r>
              <a:rPr lang="ru-RU" sz="3400" b="1" dirty="0" err="1" smtClean="0">
                <a:solidFill>
                  <a:schemeClr val="bg1"/>
                </a:solidFill>
              </a:rPr>
              <a:t>предменструального</a:t>
            </a:r>
            <a:r>
              <a:rPr lang="ru-RU" sz="3400" b="1" dirty="0" smtClean="0">
                <a:solidFill>
                  <a:schemeClr val="bg1"/>
                </a:solidFill>
              </a:rPr>
              <a:t> напряжения.</a:t>
            </a:r>
            <a:r>
              <a:rPr lang="ru-RU" sz="3400" dirty="0" smtClean="0">
                <a:solidFill>
                  <a:schemeClr val="bg1"/>
                </a:solidFill>
              </a:rPr>
              <a:t> </a:t>
            </a:r>
          </a:p>
          <a:p>
            <a:r>
              <a:rPr lang="ru-RU" sz="3200" dirty="0" smtClean="0">
                <a:solidFill>
                  <a:schemeClr val="bg1"/>
                </a:solidFill>
              </a:rPr>
              <a:t>Встречается в выраженной форме примерно у 25% женщин (синонимы - </a:t>
            </a:r>
            <a:r>
              <a:rPr lang="ru-RU" sz="3200" dirty="0" err="1" smtClean="0">
                <a:solidFill>
                  <a:schemeClr val="bg1"/>
                </a:solidFill>
              </a:rPr>
              <a:t>предменструальное</a:t>
            </a:r>
            <a:r>
              <a:rPr lang="ru-RU" sz="3200" dirty="0" smtClean="0">
                <a:solidFill>
                  <a:schemeClr val="bg1"/>
                </a:solidFill>
              </a:rPr>
              <a:t> </a:t>
            </a:r>
            <a:r>
              <a:rPr lang="ru-RU" sz="3200" dirty="0" err="1" smtClean="0">
                <a:solidFill>
                  <a:schemeClr val="bg1"/>
                </a:solidFill>
              </a:rPr>
              <a:t>дисфорическое</a:t>
            </a:r>
            <a:r>
              <a:rPr lang="ru-RU" sz="3200" dirty="0" smtClean="0">
                <a:solidFill>
                  <a:schemeClr val="bg1"/>
                </a:solidFill>
              </a:rPr>
              <a:t> заболевание или поздняя </a:t>
            </a:r>
            <a:r>
              <a:rPr lang="ru-RU" sz="3200" dirty="0" err="1" smtClean="0">
                <a:solidFill>
                  <a:schemeClr val="bg1"/>
                </a:solidFill>
              </a:rPr>
              <a:t>лютеиновая</a:t>
            </a:r>
            <a:r>
              <a:rPr lang="ru-RU" sz="3200" dirty="0" smtClean="0">
                <a:solidFill>
                  <a:schemeClr val="bg1"/>
                </a:solidFill>
              </a:rPr>
              <a:t> </a:t>
            </a:r>
            <a:r>
              <a:rPr lang="ru-RU" sz="3200" dirty="0" err="1" smtClean="0">
                <a:solidFill>
                  <a:schemeClr val="bg1"/>
                </a:solidFill>
              </a:rPr>
              <a:t>дисфорическая</a:t>
            </a:r>
            <a:r>
              <a:rPr lang="ru-RU" sz="3200" dirty="0" smtClean="0">
                <a:solidFill>
                  <a:schemeClr val="bg1"/>
                </a:solidFill>
              </a:rPr>
              <a:t> фаза).</a:t>
            </a:r>
          </a:p>
          <a:p>
            <a:r>
              <a:rPr lang="ru-RU" sz="3100" dirty="0" smtClean="0">
                <a:solidFill>
                  <a:schemeClr val="bg1"/>
                </a:solidFill>
              </a:rPr>
              <a:t>Клиническая симптоматика - за 7-10 дней до начала очередной менструации, исчезает с ее наступлением. Отмечаются подавленное настроение, раздражительность, повышенная утомляемость, снижение работоспособности, обидчивость, агрессивность, враждебность. Женщинам кажется, что их жизнь потеряла смысл, появляется ощущение собственной беспомощности и ненужности, у некоторых - страх сойти с ума. Наряду с этим вегетативные расстройства, головные боли, боли и чувство дискомфорта внизу живота. Может повышаться аппетит, наблюдаются нарушения сна (дневная сонливость и увеличения продолжительности сна, при этом сон прерывистый, беспокойный и не приносит ощущения отдыха). </a:t>
            </a:r>
            <a:endParaRPr lang="ru-RU" sz="31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39784"/>
          </a:xfrm>
        </p:spPr>
        <p:txBody>
          <a:bodyPr/>
          <a:lstStyle/>
          <a:p>
            <a:r>
              <a:rPr lang="ru-RU" dirty="0" smtClean="0">
                <a:solidFill>
                  <a:schemeClr val="bg1"/>
                </a:solidFill>
              </a:rPr>
              <a:t>Нарушения сна</a:t>
            </a:r>
            <a:endParaRPr lang="ru-RU" dirty="0">
              <a:solidFill>
                <a:schemeClr val="bg1"/>
              </a:solidFill>
            </a:endParaRPr>
          </a:p>
        </p:txBody>
      </p:sp>
      <p:sp>
        <p:nvSpPr>
          <p:cNvPr id="3" name="Содержимое 2"/>
          <p:cNvSpPr>
            <a:spLocks noGrp="1"/>
          </p:cNvSpPr>
          <p:nvPr>
            <p:ph idx="1"/>
          </p:nvPr>
        </p:nvSpPr>
        <p:spPr>
          <a:xfrm>
            <a:off x="457200" y="1285860"/>
            <a:ext cx="8401080" cy="5286412"/>
          </a:xfrm>
        </p:spPr>
        <p:txBody>
          <a:bodyPr>
            <a:normAutofit lnSpcReduction="10000"/>
          </a:bodyPr>
          <a:lstStyle/>
          <a:p>
            <a:r>
              <a:rPr lang="ru-RU" dirty="0" smtClean="0">
                <a:solidFill>
                  <a:schemeClr val="bg1"/>
                </a:solidFill>
              </a:rPr>
              <a:t>У 83 - 99% больных, страдающих депрессией, наблюдаются нарушения сна. </a:t>
            </a:r>
          </a:p>
          <a:p>
            <a:r>
              <a:rPr lang="ru-RU" dirty="0" smtClean="0">
                <a:solidFill>
                  <a:schemeClr val="bg1"/>
                </a:solidFill>
              </a:rPr>
              <a:t>У одних пациентов они являются ведущей жалобой, у других отмечаются в ряду других клинических симптомов, характерных для депрессии. Так или иначе, они являются одним из критериев диагностики депрессии. </a:t>
            </a:r>
          </a:p>
          <a:p>
            <a:r>
              <a:rPr lang="ru-RU" dirty="0" smtClean="0">
                <a:solidFill>
                  <a:schemeClr val="bg1"/>
                </a:solidFill>
              </a:rPr>
              <a:t>Взаимосвязь нарушений сна и депрессии является чрезвычайно тесной: наличие упорных нарушений сна всегда служит основанием для исключения скрытой депрессии, проявляющейся под маской указанных нарушений.</a:t>
            </a:r>
            <a:endParaRPr lang="ru-RU"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11222"/>
          </a:xfrm>
        </p:spPr>
        <p:txBody>
          <a:bodyPr/>
          <a:lstStyle/>
          <a:p>
            <a:r>
              <a:rPr lang="ru-RU" dirty="0" smtClean="0">
                <a:solidFill>
                  <a:schemeClr val="bg1"/>
                </a:solidFill>
              </a:rPr>
              <a:t>Нарушения сна</a:t>
            </a:r>
            <a:endParaRPr lang="ru-RU" dirty="0">
              <a:solidFill>
                <a:schemeClr val="bg1"/>
              </a:solidFill>
            </a:endParaRPr>
          </a:p>
        </p:txBody>
      </p:sp>
      <p:sp>
        <p:nvSpPr>
          <p:cNvPr id="3" name="Содержимое 2"/>
          <p:cNvSpPr>
            <a:spLocks noGrp="1"/>
          </p:cNvSpPr>
          <p:nvPr>
            <p:ph idx="1"/>
          </p:nvPr>
        </p:nvSpPr>
        <p:spPr>
          <a:xfrm>
            <a:off x="285720" y="1428736"/>
            <a:ext cx="8643998" cy="5214974"/>
          </a:xfrm>
        </p:spPr>
        <p:txBody>
          <a:bodyPr>
            <a:normAutofit fontScale="92500" lnSpcReduction="20000"/>
          </a:bodyPr>
          <a:lstStyle/>
          <a:p>
            <a:r>
              <a:rPr lang="ru-RU" dirty="0" smtClean="0">
                <a:solidFill>
                  <a:schemeClr val="bg1"/>
                </a:solidFill>
              </a:rPr>
              <a:t>Клинические проявления нарушений сна при депрессии имеют ряд характерных черт. Отмечаются, как правило, </a:t>
            </a:r>
            <a:r>
              <a:rPr lang="ru-RU" i="1" dirty="0" err="1" smtClean="0">
                <a:solidFill>
                  <a:schemeClr val="bg1"/>
                </a:solidFill>
              </a:rPr>
              <a:t>постсомнические</a:t>
            </a:r>
            <a:r>
              <a:rPr lang="ru-RU" i="1" dirty="0" smtClean="0">
                <a:solidFill>
                  <a:schemeClr val="bg1"/>
                </a:solidFill>
              </a:rPr>
              <a:t> расстройства</a:t>
            </a:r>
            <a:r>
              <a:rPr lang="ru-RU" dirty="0" smtClean="0">
                <a:solidFill>
                  <a:schemeClr val="bg1"/>
                </a:solidFill>
              </a:rPr>
              <a:t>. Эти больные говорят о том, что они засыпают более-менее удовлетворительно, но рано пробуждаются и уже не могут больше заснуть. Утренние часы - это тяжелые часы для больных депрессией, именно в это время обостряется симптоматика, а к вечеру состояние больных улучшается. Такие пациенты чаще страдают тоскливой депрессией. </a:t>
            </a:r>
          </a:p>
          <a:p>
            <a:r>
              <a:rPr lang="ru-RU" dirty="0" smtClean="0">
                <a:solidFill>
                  <a:schemeClr val="bg1"/>
                </a:solidFill>
              </a:rPr>
              <a:t>У пациентов с тревожной или </a:t>
            </a:r>
            <a:r>
              <a:rPr lang="ru-RU" dirty="0" err="1" smtClean="0">
                <a:solidFill>
                  <a:schemeClr val="bg1"/>
                </a:solidFill>
              </a:rPr>
              <a:t>ажитированной</a:t>
            </a:r>
            <a:r>
              <a:rPr lang="ru-RU" dirty="0" smtClean="0">
                <a:solidFill>
                  <a:schemeClr val="bg1"/>
                </a:solidFill>
              </a:rPr>
              <a:t> депрессией нередко нарушено засыпание (</a:t>
            </a:r>
            <a:r>
              <a:rPr lang="ru-RU" i="1" dirty="0" err="1" smtClean="0">
                <a:solidFill>
                  <a:schemeClr val="bg1"/>
                </a:solidFill>
              </a:rPr>
              <a:t>пресомнические</a:t>
            </a:r>
            <a:r>
              <a:rPr lang="ru-RU" i="1" dirty="0" smtClean="0">
                <a:solidFill>
                  <a:schemeClr val="bg1"/>
                </a:solidFill>
              </a:rPr>
              <a:t> расстройства</a:t>
            </a:r>
            <a:r>
              <a:rPr lang="ru-RU" dirty="0" smtClean="0">
                <a:solidFill>
                  <a:schemeClr val="bg1"/>
                </a:solidFill>
              </a:rPr>
              <a:t>) и отмечается  даже противоположное явление - компенсаторное удлинение утреннего сна.</a:t>
            </a:r>
            <a:endParaRPr lang="ru-RU" dirty="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71546"/>
          </a:xfrm>
        </p:spPr>
        <p:txBody>
          <a:bodyPr>
            <a:normAutofit/>
          </a:bodyPr>
          <a:lstStyle/>
          <a:p>
            <a:r>
              <a:rPr lang="ru-RU" dirty="0" smtClean="0">
                <a:solidFill>
                  <a:schemeClr val="bg1"/>
                </a:solidFill>
              </a:rPr>
              <a:t>Патогенез депрессии</a:t>
            </a:r>
            <a:endParaRPr lang="ru-RU" dirty="0">
              <a:solidFill>
                <a:schemeClr val="bg1"/>
              </a:solidFill>
            </a:endParaRPr>
          </a:p>
        </p:txBody>
      </p:sp>
      <p:sp>
        <p:nvSpPr>
          <p:cNvPr id="3" name="Содержимое 2"/>
          <p:cNvSpPr>
            <a:spLocks noGrp="1"/>
          </p:cNvSpPr>
          <p:nvPr>
            <p:ph idx="1"/>
          </p:nvPr>
        </p:nvSpPr>
        <p:spPr>
          <a:xfrm>
            <a:off x="0" y="1000108"/>
            <a:ext cx="8929718" cy="5643602"/>
          </a:xfrm>
        </p:spPr>
        <p:txBody>
          <a:bodyPr>
            <a:normAutofit lnSpcReduction="10000"/>
          </a:bodyPr>
          <a:lstStyle/>
          <a:p>
            <a:r>
              <a:rPr lang="ru-RU" dirty="0" smtClean="0">
                <a:solidFill>
                  <a:schemeClr val="bg1"/>
                </a:solidFill>
              </a:rPr>
              <a:t>Основная «классическая» – </a:t>
            </a:r>
            <a:r>
              <a:rPr lang="ru-RU" b="1" dirty="0" err="1" smtClean="0">
                <a:solidFill>
                  <a:schemeClr val="bg1"/>
                </a:solidFill>
              </a:rPr>
              <a:t>моноаминовая</a:t>
            </a:r>
            <a:r>
              <a:rPr lang="ru-RU" dirty="0" smtClean="0">
                <a:solidFill>
                  <a:schemeClr val="bg1"/>
                </a:solidFill>
              </a:rPr>
              <a:t> теория депрессий и «рецепторная» модификация </a:t>
            </a:r>
            <a:r>
              <a:rPr lang="ru-RU" dirty="0" err="1" smtClean="0">
                <a:solidFill>
                  <a:schemeClr val="bg1"/>
                </a:solidFill>
              </a:rPr>
              <a:t>моноаминовой</a:t>
            </a:r>
            <a:r>
              <a:rPr lang="ru-RU" dirty="0" smtClean="0">
                <a:solidFill>
                  <a:schemeClr val="bg1"/>
                </a:solidFill>
              </a:rPr>
              <a:t> гипотезы.</a:t>
            </a:r>
          </a:p>
          <a:p>
            <a:r>
              <a:rPr lang="ru-RU" dirty="0" smtClean="0">
                <a:solidFill>
                  <a:schemeClr val="bg1"/>
                </a:solidFill>
              </a:rPr>
              <a:t>В основе – функциональные нарушения синтеза и </a:t>
            </a:r>
            <a:r>
              <a:rPr lang="ru-RU" smtClean="0">
                <a:solidFill>
                  <a:schemeClr val="bg1"/>
                </a:solidFill>
              </a:rPr>
              <a:t>обмена моноаминов</a:t>
            </a:r>
            <a:r>
              <a:rPr lang="ru-RU" dirty="0" smtClean="0">
                <a:solidFill>
                  <a:schemeClr val="bg1"/>
                </a:solidFill>
              </a:rPr>
              <a:t>: в основном </a:t>
            </a:r>
            <a:r>
              <a:rPr lang="ru-RU" b="1" dirty="0" err="1" smtClean="0">
                <a:solidFill>
                  <a:schemeClr val="bg1"/>
                </a:solidFill>
              </a:rPr>
              <a:t>серотонина</a:t>
            </a:r>
            <a:r>
              <a:rPr lang="ru-RU" dirty="0" smtClean="0">
                <a:solidFill>
                  <a:schemeClr val="bg1"/>
                </a:solidFill>
              </a:rPr>
              <a:t> и </a:t>
            </a:r>
            <a:r>
              <a:rPr lang="ru-RU" b="1" dirty="0" smtClean="0">
                <a:solidFill>
                  <a:schemeClr val="bg1"/>
                </a:solidFill>
              </a:rPr>
              <a:t>норадреналина</a:t>
            </a:r>
            <a:r>
              <a:rPr lang="ru-RU" dirty="0" smtClean="0">
                <a:solidFill>
                  <a:schemeClr val="bg1"/>
                </a:solidFill>
              </a:rPr>
              <a:t>, а также нарушение числа и чувствительности постсинаптических моноаминергических рецепторов.</a:t>
            </a:r>
          </a:p>
          <a:p>
            <a:r>
              <a:rPr lang="ru-RU" dirty="0" smtClean="0">
                <a:solidFill>
                  <a:schemeClr val="bg1"/>
                </a:solidFill>
              </a:rPr>
              <a:t>Имеет значение </a:t>
            </a:r>
            <a:r>
              <a:rPr lang="ru-RU" i="1" dirty="0" smtClean="0">
                <a:solidFill>
                  <a:schemeClr val="bg1"/>
                </a:solidFill>
              </a:rPr>
              <a:t>нарушение </a:t>
            </a:r>
            <a:r>
              <a:rPr lang="ru-RU" i="1" dirty="0" err="1" smtClean="0">
                <a:solidFill>
                  <a:schemeClr val="bg1"/>
                </a:solidFill>
              </a:rPr>
              <a:t>нейрональной</a:t>
            </a:r>
            <a:r>
              <a:rPr lang="ru-RU" i="1" dirty="0" smtClean="0">
                <a:solidFill>
                  <a:schemeClr val="bg1"/>
                </a:solidFill>
              </a:rPr>
              <a:t> пластичности</a:t>
            </a:r>
            <a:r>
              <a:rPr lang="ru-RU" dirty="0" smtClean="0">
                <a:solidFill>
                  <a:schemeClr val="bg1"/>
                </a:solidFill>
              </a:rPr>
              <a:t> мозговых структур, связанная с длительной </a:t>
            </a:r>
            <a:r>
              <a:rPr lang="ru-RU" dirty="0" err="1" smtClean="0">
                <a:solidFill>
                  <a:schemeClr val="bg1"/>
                </a:solidFill>
              </a:rPr>
              <a:t>гиперреактивностью</a:t>
            </a:r>
            <a:r>
              <a:rPr lang="ru-RU" dirty="0" smtClean="0">
                <a:solidFill>
                  <a:schemeClr val="bg1"/>
                </a:solidFill>
              </a:rPr>
              <a:t> </a:t>
            </a:r>
            <a:r>
              <a:rPr lang="ru-RU" dirty="0" err="1" smtClean="0">
                <a:solidFill>
                  <a:schemeClr val="bg1"/>
                </a:solidFill>
              </a:rPr>
              <a:t>гипоталамо-гипофизарно-надпочечниковой</a:t>
            </a:r>
            <a:r>
              <a:rPr lang="ru-RU" dirty="0" smtClean="0">
                <a:solidFill>
                  <a:schemeClr val="bg1"/>
                </a:solidFill>
              </a:rPr>
              <a:t> системы  (данные </a:t>
            </a:r>
            <a:r>
              <a:rPr lang="ru-RU" dirty="0" err="1" smtClean="0">
                <a:solidFill>
                  <a:schemeClr val="bg1"/>
                </a:solidFill>
              </a:rPr>
              <a:t>нейровизуализации</a:t>
            </a:r>
            <a:r>
              <a:rPr lang="ru-RU" dirty="0" smtClean="0">
                <a:solidFill>
                  <a:schemeClr val="bg1"/>
                </a:solidFill>
              </a:rPr>
              <a:t> свидетельствуют о структурных повреждениях мозга). </a:t>
            </a:r>
            <a:endParaRPr lang="ru-RU" dirty="0">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5728"/>
            <a:ext cx="8229600" cy="500066"/>
          </a:xfrm>
        </p:spPr>
        <p:txBody>
          <a:bodyPr>
            <a:normAutofit fontScale="90000"/>
          </a:bodyPr>
          <a:lstStyle/>
          <a:p>
            <a:r>
              <a:rPr lang="ru-RU" dirty="0" smtClean="0">
                <a:solidFill>
                  <a:schemeClr val="bg1"/>
                </a:solidFill>
              </a:rPr>
              <a:t>Шкала Гамильтона (HDRS)</a:t>
            </a:r>
            <a:endParaRPr lang="ru-RU" dirty="0">
              <a:solidFill>
                <a:schemeClr val="bg1"/>
              </a:solidFill>
            </a:endParaRPr>
          </a:p>
        </p:txBody>
      </p:sp>
      <p:sp>
        <p:nvSpPr>
          <p:cNvPr id="3" name="Содержимое 2"/>
          <p:cNvSpPr>
            <a:spLocks noGrp="1"/>
          </p:cNvSpPr>
          <p:nvPr>
            <p:ph idx="1"/>
          </p:nvPr>
        </p:nvSpPr>
        <p:spPr>
          <a:xfrm>
            <a:off x="0" y="928670"/>
            <a:ext cx="8858280" cy="5643602"/>
          </a:xfrm>
        </p:spPr>
        <p:txBody>
          <a:bodyPr>
            <a:noAutofit/>
          </a:bodyPr>
          <a:lstStyle/>
          <a:p>
            <a:r>
              <a:rPr lang="ru-RU" sz="2000" b="1" i="1" dirty="0" smtClean="0">
                <a:solidFill>
                  <a:schemeClr val="bg1"/>
                </a:solidFill>
              </a:rPr>
              <a:t>1. Депрессивное настроение (подавленность, безнадежность, беспомощность, чувство собственной </a:t>
            </a:r>
            <a:r>
              <a:rPr lang="ru-RU" sz="2000" b="1" i="1" dirty="0" err="1" smtClean="0">
                <a:solidFill>
                  <a:schemeClr val="bg1"/>
                </a:solidFill>
              </a:rPr>
              <a:t>малоценности</a:t>
            </a:r>
            <a:r>
              <a:rPr lang="ru-RU" sz="2000" b="1" i="1" dirty="0" smtClean="0">
                <a:solidFill>
                  <a:schemeClr val="bg1"/>
                </a:solidFill>
              </a:rPr>
              <a:t>) </a:t>
            </a:r>
            <a:r>
              <a:rPr lang="ru-RU" sz="2000" dirty="0" smtClean="0">
                <a:solidFill>
                  <a:schemeClr val="bg1"/>
                </a:solidFill>
              </a:rPr>
              <a:t>0 = отсутствие; 1 = выражение указанного чувства только при прямом вопросе; 2 = высказывается в жалобах спонтанно; 3 = определяется не вербальным выражением, а посредством наблюдения: мимика, поза, голос, плаксивость; 4 = пациент выражает только эти чувства как в спонтанных высказываниях, так и </a:t>
            </a:r>
            <a:r>
              <a:rPr lang="ru-RU" sz="2000" dirty="0" err="1" smtClean="0">
                <a:solidFill>
                  <a:schemeClr val="bg1"/>
                </a:solidFill>
              </a:rPr>
              <a:t>невербально</a:t>
            </a:r>
            <a:r>
              <a:rPr lang="ru-RU" sz="2000" dirty="0" smtClean="0">
                <a:solidFill>
                  <a:schemeClr val="bg1"/>
                </a:solidFill>
              </a:rPr>
              <a:t>.</a:t>
            </a:r>
          </a:p>
          <a:p>
            <a:r>
              <a:rPr lang="ru-RU" sz="2000" b="1" i="1" dirty="0" smtClean="0">
                <a:solidFill>
                  <a:schemeClr val="bg1"/>
                </a:solidFill>
              </a:rPr>
              <a:t>2.Чувство вины </a:t>
            </a:r>
            <a:r>
              <a:rPr lang="ru-RU" sz="2000" dirty="0" smtClean="0">
                <a:solidFill>
                  <a:schemeClr val="bg1"/>
                </a:solidFill>
              </a:rPr>
              <a:t>0 = отсутствует; 1 = самоуничижение; считает, что подвел других; 2 = чувство собственной вины или мучительные размышления о прошлых ошибках или грехах; 3 = настоящее заболевание расценивается как наказание; бредовые идеи виновности; 4 = вербальные галлюцинации обвиняющего и осуждающего содержания и/или зрительные галлюцинации угрожающего содержания.</a:t>
            </a:r>
          </a:p>
          <a:p>
            <a:r>
              <a:rPr lang="ru-RU" sz="2000" b="1" i="1" dirty="0" smtClean="0">
                <a:solidFill>
                  <a:schemeClr val="bg1"/>
                </a:solidFill>
              </a:rPr>
              <a:t>3.Суицидальные намерения</a:t>
            </a:r>
            <a:r>
              <a:rPr lang="ru-RU" sz="2000" dirty="0" smtClean="0">
                <a:solidFill>
                  <a:schemeClr val="bg1"/>
                </a:solidFill>
              </a:rPr>
              <a:t> 0 = отсутствует; 1 = чувство, что жить не стоит, 2 = желание смерти или какие-либо мысли о возможности собственной смерти; 3 = суицидальные высказывания или жесты; 4 = суицидальные попытки (любая серьезная попытка оценивается как «4»)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rmAutofit/>
          </a:bodyPr>
          <a:lstStyle/>
          <a:p>
            <a:r>
              <a:rPr lang="ru-RU" sz="3700" dirty="0" smtClean="0">
                <a:solidFill>
                  <a:schemeClr val="bg1"/>
                </a:solidFill>
              </a:rPr>
              <a:t>Шкала Гамильтона (HDRS)</a:t>
            </a:r>
            <a:endParaRPr lang="ru-RU" sz="3700" dirty="0"/>
          </a:p>
        </p:txBody>
      </p:sp>
      <p:sp>
        <p:nvSpPr>
          <p:cNvPr id="3" name="Содержимое 2"/>
          <p:cNvSpPr>
            <a:spLocks noGrp="1"/>
          </p:cNvSpPr>
          <p:nvPr>
            <p:ph idx="1"/>
          </p:nvPr>
        </p:nvSpPr>
        <p:spPr>
          <a:xfrm>
            <a:off x="285720" y="1214422"/>
            <a:ext cx="8643998" cy="5357850"/>
          </a:xfrm>
        </p:spPr>
        <p:txBody>
          <a:bodyPr>
            <a:normAutofit fontScale="92500" lnSpcReduction="20000"/>
          </a:bodyPr>
          <a:lstStyle/>
          <a:p>
            <a:r>
              <a:rPr lang="ru-RU" b="1" i="1" dirty="0" smtClean="0">
                <a:solidFill>
                  <a:schemeClr val="bg1"/>
                </a:solidFill>
              </a:rPr>
              <a:t>4. Ранняя бессонница</a:t>
            </a:r>
            <a:r>
              <a:rPr lang="ru-RU" dirty="0" smtClean="0">
                <a:solidFill>
                  <a:schemeClr val="bg1"/>
                </a:solidFill>
              </a:rPr>
              <a:t/>
            </a:r>
            <a:br>
              <a:rPr lang="ru-RU" dirty="0" smtClean="0">
                <a:solidFill>
                  <a:schemeClr val="bg1"/>
                </a:solidFill>
              </a:rPr>
            </a:br>
            <a:r>
              <a:rPr lang="ru-RU" dirty="0" smtClean="0">
                <a:solidFill>
                  <a:schemeClr val="bg1"/>
                </a:solidFill>
              </a:rPr>
              <a:t>0 = отсутствие затруднений при засыпании; 1 = жалобы на эпизодические затруднения при засыпании (дольше чем 30 мин); 2 = жалобы на невозможность заснуть каждую ночь</a:t>
            </a:r>
          </a:p>
          <a:p>
            <a:r>
              <a:rPr lang="ru-RU" b="1" i="1" dirty="0" smtClean="0">
                <a:solidFill>
                  <a:schemeClr val="bg1"/>
                </a:solidFill>
              </a:rPr>
              <a:t>5. Средняя бессонница</a:t>
            </a:r>
            <a:r>
              <a:rPr lang="ru-RU" dirty="0" smtClean="0">
                <a:solidFill>
                  <a:schemeClr val="bg1"/>
                </a:solidFill>
              </a:rPr>
              <a:t> </a:t>
            </a:r>
            <a:br>
              <a:rPr lang="ru-RU" dirty="0" smtClean="0">
                <a:solidFill>
                  <a:schemeClr val="bg1"/>
                </a:solidFill>
              </a:rPr>
            </a:br>
            <a:r>
              <a:rPr lang="ru-RU" dirty="0" smtClean="0">
                <a:solidFill>
                  <a:schemeClr val="bg1"/>
                </a:solidFill>
              </a:rPr>
              <a:t>0 = отсутствует; 1 = жалобы на беспокойный сон в течение всей ночи; 2 = многократные пробуждения в течение всей ночи - любой подъем с постели оценивается как «2» (исключая физиологические потребности).</a:t>
            </a:r>
          </a:p>
          <a:p>
            <a:r>
              <a:rPr lang="ru-RU" b="1" i="1" dirty="0" smtClean="0">
                <a:solidFill>
                  <a:schemeClr val="bg1"/>
                </a:solidFill>
              </a:rPr>
              <a:t>6. Поздняя бессонница</a:t>
            </a:r>
            <a:r>
              <a:rPr lang="ru-RU" dirty="0" smtClean="0">
                <a:solidFill>
                  <a:schemeClr val="bg1"/>
                </a:solidFill>
              </a:rPr>
              <a:t> </a:t>
            </a:r>
            <a:br>
              <a:rPr lang="ru-RU" dirty="0" smtClean="0">
                <a:solidFill>
                  <a:schemeClr val="bg1"/>
                </a:solidFill>
              </a:rPr>
            </a:br>
            <a:r>
              <a:rPr lang="ru-RU" dirty="0" smtClean="0">
                <a:solidFill>
                  <a:schemeClr val="bg1"/>
                </a:solidFill>
              </a:rPr>
              <a:t>0 = отсутствует; 1 = раннее пробуждение утром с последующим засыпанием; 2 = окончательное раннее утреннее пробуждение</a:t>
            </a: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rmAutofit/>
          </a:bodyPr>
          <a:lstStyle/>
          <a:p>
            <a:r>
              <a:rPr lang="ru-RU" sz="3700" dirty="0" smtClean="0">
                <a:solidFill>
                  <a:schemeClr val="bg1"/>
                </a:solidFill>
              </a:rPr>
              <a:t>Шкала Гамильтона (HDRS)</a:t>
            </a:r>
            <a:endParaRPr lang="ru-RU" sz="3700" dirty="0"/>
          </a:p>
        </p:txBody>
      </p:sp>
      <p:sp>
        <p:nvSpPr>
          <p:cNvPr id="3" name="Содержимое 2"/>
          <p:cNvSpPr>
            <a:spLocks noGrp="1"/>
          </p:cNvSpPr>
          <p:nvPr>
            <p:ph idx="1"/>
          </p:nvPr>
        </p:nvSpPr>
        <p:spPr>
          <a:xfrm>
            <a:off x="0" y="1214422"/>
            <a:ext cx="8929718" cy="5357850"/>
          </a:xfrm>
        </p:spPr>
        <p:txBody>
          <a:bodyPr>
            <a:noAutofit/>
          </a:bodyPr>
          <a:lstStyle/>
          <a:p>
            <a:r>
              <a:rPr lang="ru-RU" sz="2000" b="1" i="1" dirty="0" smtClean="0">
                <a:solidFill>
                  <a:schemeClr val="bg1"/>
                </a:solidFill>
              </a:rPr>
              <a:t>7. Работоспособность и активность</a:t>
            </a:r>
            <a:r>
              <a:rPr lang="ru-RU" sz="2000" dirty="0" smtClean="0">
                <a:solidFill>
                  <a:schemeClr val="bg1"/>
                </a:solidFill>
              </a:rPr>
              <a:t>  0 = отсутствие трудностей; 1 = мысли и ощущение несостоятельности, чувство усталости и слабости, связанное с деятельностью (работа или хобби); 2 = утрата интереса к деятельности (работе или хобби), выраженная непосредственно в жалобах или опосредовано, через апатичность и нерешительность (чувство потребности в дополнительном усилии приступить к работе или проявить активность); 3 = уменьшение реального времени проявления активности или снижение продуктивности; активность пациента проявляется в течение не менее 3 ч в день (работа в стационаре или хобби); 4 = отказ от работы вследствие настоящего заболевания; пациент вообще не проявляет активности или не справляется даже с рутинной бытовой деятельностью без посторонней помощи.</a:t>
            </a:r>
          </a:p>
          <a:p>
            <a:r>
              <a:rPr lang="ru-RU" sz="2000" b="1" i="1" dirty="0" smtClean="0">
                <a:solidFill>
                  <a:schemeClr val="bg1"/>
                </a:solidFill>
              </a:rPr>
              <a:t>8.Заторможенность </a:t>
            </a:r>
            <a:r>
              <a:rPr lang="ru-RU" sz="2000" i="1" dirty="0" smtClean="0">
                <a:solidFill>
                  <a:schemeClr val="bg1"/>
                </a:solidFill>
              </a:rPr>
              <a:t>(замедление мышления и речи, нарушение способности концентрировать внимание, снижение моторной активности)</a:t>
            </a:r>
            <a:r>
              <a:rPr lang="ru-RU" sz="2000" dirty="0" smtClean="0">
                <a:solidFill>
                  <a:schemeClr val="bg1"/>
                </a:solidFill>
              </a:rPr>
              <a:t> 0 = норма; 1 = легкая заторможенность в беседе; 2 = заметная заторможенность в беседе; 3 = выраженные затруднения при проведении опроса; 4 = полный ступор.</a:t>
            </a:r>
          </a:p>
          <a:p>
            <a:endParaRPr lang="ru-RU" sz="2000" dirty="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rmAutofit/>
          </a:bodyPr>
          <a:lstStyle/>
          <a:p>
            <a:r>
              <a:rPr lang="ru-RU" sz="3700" dirty="0" smtClean="0">
                <a:solidFill>
                  <a:schemeClr val="bg1"/>
                </a:solidFill>
              </a:rPr>
              <a:t>Шкала Гамильтона (HDRS)</a:t>
            </a:r>
            <a:endParaRPr lang="ru-RU" sz="3700" dirty="0"/>
          </a:p>
        </p:txBody>
      </p:sp>
      <p:sp>
        <p:nvSpPr>
          <p:cNvPr id="3" name="Содержимое 2"/>
          <p:cNvSpPr>
            <a:spLocks noGrp="1"/>
          </p:cNvSpPr>
          <p:nvPr>
            <p:ph idx="1"/>
          </p:nvPr>
        </p:nvSpPr>
        <p:spPr>
          <a:xfrm>
            <a:off x="428596" y="1214422"/>
            <a:ext cx="8429684" cy="5357850"/>
          </a:xfrm>
        </p:spPr>
        <p:txBody>
          <a:bodyPr>
            <a:normAutofit fontScale="77500" lnSpcReduction="20000"/>
          </a:bodyPr>
          <a:lstStyle/>
          <a:p>
            <a:r>
              <a:rPr lang="ru-RU" b="1" i="1" dirty="0" smtClean="0">
                <a:solidFill>
                  <a:schemeClr val="bg1"/>
                </a:solidFill>
              </a:rPr>
              <a:t>9. Ажитация (тревожное возбуждение) </a:t>
            </a:r>
            <a:r>
              <a:rPr lang="ru-RU" dirty="0" smtClean="0">
                <a:solidFill>
                  <a:schemeClr val="bg1"/>
                </a:solidFill>
              </a:rPr>
              <a:t/>
            </a:r>
            <a:br>
              <a:rPr lang="ru-RU" dirty="0" smtClean="0">
                <a:solidFill>
                  <a:schemeClr val="bg1"/>
                </a:solidFill>
              </a:rPr>
            </a:br>
            <a:r>
              <a:rPr lang="ru-RU" dirty="0" smtClean="0">
                <a:solidFill>
                  <a:schemeClr val="bg1"/>
                </a:solidFill>
              </a:rPr>
              <a:t>0 = отсутствие; 1 = беспокойство; 2 = беспокойные движения руками, теребление волос и пр.; 3 = подвижность, неусидчивость; 4 = постоянное перебирание руками, </a:t>
            </a:r>
            <a:r>
              <a:rPr lang="ru-RU" dirty="0" err="1" smtClean="0">
                <a:solidFill>
                  <a:schemeClr val="bg1"/>
                </a:solidFill>
              </a:rPr>
              <a:t>обкусывание</a:t>
            </a:r>
            <a:r>
              <a:rPr lang="ru-RU" dirty="0" smtClean="0">
                <a:solidFill>
                  <a:schemeClr val="bg1"/>
                </a:solidFill>
              </a:rPr>
              <a:t> ногтей, выдергивание волос, </a:t>
            </a:r>
            <a:r>
              <a:rPr lang="ru-RU" dirty="0" err="1" smtClean="0">
                <a:solidFill>
                  <a:schemeClr val="bg1"/>
                </a:solidFill>
              </a:rPr>
              <a:t>покусывание</a:t>
            </a:r>
            <a:r>
              <a:rPr lang="ru-RU" dirty="0" smtClean="0">
                <a:solidFill>
                  <a:schemeClr val="bg1"/>
                </a:solidFill>
              </a:rPr>
              <a:t> губ.</a:t>
            </a:r>
          </a:p>
          <a:p>
            <a:r>
              <a:rPr lang="ru-RU" b="1" i="1" dirty="0" smtClean="0">
                <a:solidFill>
                  <a:schemeClr val="bg1"/>
                </a:solidFill>
              </a:rPr>
              <a:t>10. Психическая тревога</a:t>
            </a:r>
            <a:r>
              <a:rPr lang="ru-RU" dirty="0" smtClean="0">
                <a:solidFill>
                  <a:schemeClr val="bg1"/>
                </a:solidFill>
              </a:rPr>
              <a:t> </a:t>
            </a:r>
            <a:br>
              <a:rPr lang="ru-RU" dirty="0" smtClean="0">
                <a:solidFill>
                  <a:schemeClr val="bg1"/>
                </a:solidFill>
              </a:rPr>
            </a:br>
            <a:r>
              <a:rPr lang="ru-RU" dirty="0" smtClean="0">
                <a:solidFill>
                  <a:schemeClr val="bg1"/>
                </a:solidFill>
              </a:rPr>
              <a:t>0 = отсутствует; 1 = субъективное напряжение и раздражительность; 2 = беспокойство по незначительным поводам; 3 = тревога, отражающаяся в выражении лица и речи; 4 = страх, выражаемый и без расспроса</a:t>
            </a:r>
          </a:p>
          <a:p>
            <a:r>
              <a:rPr lang="ru-RU" b="1" i="1" dirty="0" smtClean="0">
                <a:solidFill>
                  <a:schemeClr val="bg1"/>
                </a:solidFill>
              </a:rPr>
              <a:t>11.Соматическая тревога </a:t>
            </a:r>
            <a:r>
              <a:rPr lang="ru-RU" i="1" dirty="0" smtClean="0">
                <a:solidFill>
                  <a:schemeClr val="bg1"/>
                </a:solidFill>
              </a:rPr>
              <a:t>(физиологические проявления тревоги: гастроинтестинальные - сухость во рту, метеоризм, диспепсия, диарея, спазмы, отрыжка; </a:t>
            </a:r>
            <a:r>
              <a:rPr lang="ru-RU" i="1" dirty="0" err="1" smtClean="0">
                <a:solidFill>
                  <a:schemeClr val="bg1"/>
                </a:solidFill>
              </a:rPr>
              <a:t>сердечно-сосудистые</a:t>
            </a:r>
            <a:r>
              <a:rPr lang="ru-RU" i="1" dirty="0" smtClean="0">
                <a:solidFill>
                  <a:schemeClr val="bg1"/>
                </a:solidFill>
              </a:rPr>
              <a:t> - сердцебиение, головные боли; дыхательные - гипервентиляция, одышка, учащенное мочеиспускание; повышенное потоотделение)</a:t>
            </a:r>
            <a:r>
              <a:rPr lang="ru-RU" dirty="0" smtClean="0">
                <a:solidFill>
                  <a:schemeClr val="bg1"/>
                </a:solidFill>
              </a:rPr>
              <a:t> </a:t>
            </a:r>
            <a:br>
              <a:rPr lang="ru-RU" dirty="0" smtClean="0">
                <a:solidFill>
                  <a:schemeClr val="bg1"/>
                </a:solidFill>
              </a:rPr>
            </a:br>
            <a:r>
              <a:rPr lang="ru-RU" dirty="0" smtClean="0">
                <a:solidFill>
                  <a:schemeClr val="bg1"/>
                </a:solidFill>
              </a:rPr>
              <a:t>0 = отсутствие; 1 = слабая; 2 = средняя; 3 = сильная; 4 = крайне сильная</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normAutofit/>
          </a:bodyPr>
          <a:lstStyle/>
          <a:p>
            <a:r>
              <a:rPr lang="ru-RU" sz="3700" dirty="0" smtClean="0">
                <a:solidFill>
                  <a:schemeClr val="bg1"/>
                </a:solidFill>
              </a:rPr>
              <a:t>Шкала Гамильтона (HDRS)</a:t>
            </a:r>
            <a:endParaRPr lang="ru-RU" sz="3700" dirty="0"/>
          </a:p>
        </p:txBody>
      </p:sp>
      <p:sp>
        <p:nvSpPr>
          <p:cNvPr id="3" name="Содержимое 2"/>
          <p:cNvSpPr>
            <a:spLocks noGrp="1"/>
          </p:cNvSpPr>
          <p:nvPr>
            <p:ph idx="1"/>
          </p:nvPr>
        </p:nvSpPr>
        <p:spPr>
          <a:xfrm>
            <a:off x="285720" y="1285860"/>
            <a:ext cx="8643998" cy="5357850"/>
          </a:xfrm>
        </p:spPr>
        <p:txBody>
          <a:bodyPr>
            <a:normAutofit fontScale="85000" lnSpcReduction="20000"/>
          </a:bodyPr>
          <a:lstStyle/>
          <a:p>
            <a:r>
              <a:rPr lang="ru-RU" b="1" i="1" dirty="0" smtClean="0">
                <a:solidFill>
                  <a:schemeClr val="bg1"/>
                </a:solidFill>
              </a:rPr>
              <a:t>12. Желудочно-кишечные соматические симптомы </a:t>
            </a:r>
            <a:r>
              <a:rPr lang="ru-RU" dirty="0" smtClean="0">
                <a:solidFill>
                  <a:schemeClr val="bg1"/>
                </a:solidFill>
              </a:rPr>
              <a:t/>
            </a:r>
            <a:br>
              <a:rPr lang="ru-RU" dirty="0" smtClean="0">
                <a:solidFill>
                  <a:schemeClr val="bg1"/>
                </a:solidFill>
              </a:rPr>
            </a:br>
            <a:r>
              <a:rPr lang="ru-RU" dirty="0" smtClean="0">
                <a:solidFill>
                  <a:schemeClr val="bg1"/>
                </a:solidFill>
              </a:rPr>
              <a:t>0 = отсутствие; 1 = утрата аппетита, но с приемом пищи без сильного принуждения; чувство тяжести в животе; 2 = прием пищи только с упорным принуждением; потребность в слабительных средствах или препаратах для купирования гастроинтестинальных симптомов.</a:t>
            </a:r>
          </a:p>
          <a:p>
            <a:r>
              <a:rPr lang="ru-RU" b="1" i="1" dirty="0" smtClean="0">
                <a:solidFill>
                  <a:schemeClr val="bg1"/>
                </a:solidFill>
              </a:rPr>
              <a:t>13. Общие соматические симптомы</a:t>
            </a:r>
            <a:r>
              <a:rPr lang="ru-RU" dirty="0" smtClean="0">
                <a:solidFill>
                  <a:schemeClr val="bg1"/>
                </a:solidFill>
              </a:rPr>
              <a:t> </a:t>
            </a:r>
            <a:br>
              <a:rPr lang="ru-RU" dirty="0" smtClean="0">
                <a:solidFill>
                  <a:schemeClr val="bg1"/>
                </a:solidFill>
              </a:rPr>
            </a:br>
            <a:r>
              <a:rPr lang="ru-RU" dirty="0" smtClean="0">
                <a:solidFill>
                  <a:schemeClr val="bg1"/>
                </a:solidFill>
              </a:rPr>
              <a:t>0 = отсутствие; 1 = тяжесть в конечностях, спине или голове, мышечные боли; чувство утраты энергии или упадка сил; 2 = любые резко выраженные симптомы</a:t>
            </a:r>
          </a:p>
          <a:p>
            <a:r>
              <a:rPr lang="ru-RU" b="1" i="1" dirty="0" smtClean="0">
                <a:solidFill>
                  <a:schemeClr val="bg1"/>
                </a:solidFill>
              </a:rPr>
              <a:t>14. Генитальные симптомы </a:t>
            </a:r>
            <a:r>
              <a:rPr lang="ru-RU" i="1" dirty="0" smtClean="0">
                <a:solidFill>
                  <a:schemeClr val="bg1"/>
                </a:solidFill>
              </a:rPr>
              <a:t>(утрата либидо, менструальные нарушения)</a:t>
            </a:r>
            <a:r>
              <a:rPr lang="ru-RU" dirty="0" smtClean="0">
                <a:solidFill>
                  <a:schemeClr val="bg1"/>
                </a:solidFill>
              </a:rPr>
              <a:t>  0 = отсутствие симптомов; 1 = слабо выраженные; 2 = сильно выраженные</a:t>
            </a:r>
          </a:p>
          <a:p>
            <a:r>
              <a:rPr lang="ru-RU" b="1" dirty="0" smtClean="0">
                <a:solidFill>
                  <a:schemeClr val="bg1"/>
                </a:solidFill>
              </a:rPr>
              <a:t>15. </a:t>
            </a:r>
            <a:r>
              <a:rPr lang="ru-RU" b="1" i="1" dirty="0" smtClean="0">
                <a:solidFill>
                  <a:schemeClr val="bg1"/>
                </a:solidFill>
              </a:rPr>
              <a:t>Ипохондрия  </a:t>
            </a:r>
            <a:r>
              <a:rPr lang="ru-RU" dirty="0" smtClean="0">
                <a:solidFill>
                  <a:schemeClr val="bg1"/>
                </a:solidFill>
              </a:rPr>
              <a:t>0 = отсутствие; 1 - поглощенность собой (телесно); 2 = чрезмерная озабоченность здоровьем; 3 = частые жалобы, просьба о помощи и пр.; 4 = ипохондрический бред.</a:t>
            </a: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normAutofit/>
          </a:bodyPr>
          <a:lstStyle/>
          <a:p>
            <a:r>
              <a:rPr lang="ru-RU" sz="3700" dirty="0" smtClean="0">
                <a:solidFill>
                  <a:schemeClr val="bg1"/>
                </a:solidFill>
              </a:rPr>
              <a:t>Шкала Гамильтона (HDRS)</a:t>
            </a:r>
            <a:endParaRPr lang="ru-RU" sz="3700" dirty="0"/>
          </a:p>
        </p:txBody>
      </p:sp>
      <p:sp>
        <p:nvSpPr>
          <p:cNvPr id="3" name="Содержимое 2"/>
          <p:cNvSpPr>
            <a:spLocks noGrp="1"/>
          </p:cNvSpPr>
          <p:nvPr>
            <p:ph idx="1"/>
          </p:nvPr>
        </p:nvSpPr>
        <p:spPr>
          <a:xfrm>
            <a:off x="285720" y="1285860"/>
            <a:ext cx="8643998" cy="5357850"/>
          </a:xfrm>
        </p:spPr>
        <p:txBody>
          <a:bodyPr>
            <a:normAutofit fontScale="92500" lnSpcReduction="20000"/>
          </a:bodyPr>
          <a:lstStyle/>
          <a:p>
            <a:r>
              <a:rPr lang="ru-RU" b="1" i="1" dirty="0" smtClean="0">
                <a:solidFill>
                  <a:schemeClr val="bg1"/>
                </a:solidFill>
              </a:rPr>
              <a:t>16. Потеря в весе </a:t>
            </a:r>
            <a:r>
              <a:rPr lang="ru-RU" i="1" dirty="0" smtClean="0">
                <a:solidFill>
                  <a:schemeClr val="bg1"/>
                </a:solidFill>
              </a:rPr>
              <a:t>(оценивается либо пункт А, либо Б) </a:t>
            </a:r>
            <a:br>
              <a:rPr lang="ru-RU" i="1" dirty="0" smtClean="0">
                <a:solidFill>
                  <a:schemeClr val="bg1"/>
                </a:solidFill>
              </a:rPr>
            </a:br>
            <a:r>
              <a:rPr lang="ru-RU" i="1" dirty="0" smtClean="0">
                <a:solidFill>
                  <a:schemeClr val="bg1"/>
                </a:solidFill>
              </a:rPr>
              <a:t>А. По данным анамнеза:</a:t>
            </a:r>
            <a:r>
              <a:rPr lang="ru-RU" dirty="0" smtClean="0">
                <a:solidFill>
                  <a:schemeClr val="bg1"/>
                </a:solidFill>
              </a:rPr>
              <a:t> </a:t>
            </a:r>
            <a:br>
              <a:rPr lang="ru-RU" dirty="0" smtClean="0">
                <a:solidFill>
                  <a:schemeClr val="bg1"/>
                </a:solidFill>
              </a:rPr>
            </a:br>
            <a:r>
              <a:rPr lang="ru-RU" dirty="0" smtClean="0">
                <a:solidFill>
                  <a:schemeClr val="bg1"/>
                </a:solidFill>
              </a:rPr>
              <a:t>0 = отсутствие потери в весе; 1 = вероятная потеря в весе в связи с настоящим заболеванием; 2 = явная (со слов пациента) потеря в весе; 3 = не поддается оценке</a:t>
            </a:r>
          </a:p>
          <a:p>
            <a:r>
              <a:rPr lang="ru-RU" i="1" dirty="0" smtClean="0">
                <a:solidFill>
                  <a:schemeClr val="bg1"/>
                </a:solidFill>
              </a:rPr>
              <a:t>Б. Если изменения в весе имеют место еженедельно</a:t>
            </a:r>
            <a:r>
              <a:rPr lang="ru-RU" dirty="0" smtClean="0">
                <a:solidFill>
                  <a:schemeClr val="bg1"/>
                </a:solidFill>
              </a:rPr>
              <a:t> </a:t>
            </a:r>
            <a:br>
              <a:rPr lang="ru-RU" dirty="0" smtClean="0">
                <a:solidFill>
                  <a:schemeClr val="bg1"/>
                </a:solidFill>
              </a:rPr>
            </a:br>
            <a:r>
              <a:rPr lang="ru-RU" dirty="0" smtClean="0">
                <a:solidFill>
                  <a:schemeClr val="bg1"/>
                </a:solidFill>
              </a:rPr>
              <a:t>0 = потеря в весе менее 0,5 кг в неделю; 1 = более 0,5 кг в неделю; 2 = более 1 кг в неделю; 3 = не поддается оценке</a:t>
            </a:r>
          </a:p>
          <a:p>
            <a:r>
              <a:rPr lang="ru-RU" b="1" i="1" dirty="0" smtClean="0">
                <a:solidFill>
                  <a:schemeClr val="bg1"/>
                </a:solidFill>
              </a:rPr>
              <a:t>17. Критичность отношения к болезни</a:t>
            </a:r>
            <a:r>
              <a:rPr lang="ru-RU" dirty="0" smtClean="0">
                <a:solidFill>
                  <a:schemeClr val="bg1"/>
                </a:solidFill>
              </a:rPr>
              <a:t> </a:t>
            </a:r>
            <a:br>
              <a:rPr lang="ru-RU" dirty="0" smtClean="0">
                <a:solidFill>
                  <a:schemeClr val="bg1"/>
                </a:solidFill>
              </a:rPr>
            </a:br>
            <a:r>
              <a:rPr lang="ru-RU" dirty="0" smtClean="0">
                <a:solidFill>
                  <a:schemeClr val="bg1"/>
                </a:solidFill>
              </a:rPr>
              <a:t>0 = осознание, что болен депрессией или каким-либо заболеванием; 1 = осознание болезненности состояния, но отнесение этого за счет плохой пищи, климата, переутомления на работе, вирусной инфекции, потребности в отдыхе и пр.; 2 = полное отсутствие осознания болезни</a:t>
            </a:r>
            <a:endParaRPr lang="ru-RU"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rmAutofit/>
          </a:bodyPr>
          <a:lstStyle/>
          <a:p>
            <a:r>
              <a:rPr lang="ru-RU" sz="3700" dirty="0" smtClean="0">
                <a:solidFill>
                  <a:schemeClr val="bg1"/>
                </a:solidFill>
              </a:rPr>
              <a:t>Шкала Гамильтона (HDRS)</a:t>
            </a:r>
            <a:endParaRPr lang="ru-RU" sz="3700" dirty="0"/>
          </a:p>
        </p:txBody>
      </p:sp>
      <p:sp>
        <p:nvSpPr>
          <p:cNvPr id="3" name="Содержимое 2"/>
          <p:cNvSpPr>
            <a:spLocks noGrp="1"/>
          </p:cNvSpPr>
          <p:nvPr>
            <p:ph idx="1"/>
          </p:nvPr>
        </p:nvSpPr>
        <p:spPr>
          <a:xfrm>
            <a:off x="285720" y="1214422"/>
            <a:ext cx="8643998" cy="5357850"/>
          </a:xfrm>
        </p:spPr>
        <p:txBody>
          <a:bodyPr>
            <a:noAutofit/>
          </a:bodyPr>
          <a:lstStyle/>
          <a:p>
            <a:r>
              <a:rPr lang="ru-RU" sz="2000" b="1" i="1" dirty="0" smtClean="0">
                <a:solidFill>
                  <a:schemeClr val="bg1"/>
                </a:solidFill>
              </a:rPr>
              <a:t>18. Суточные колебания</a:t>
            </a:r>
            <a:r>
              <a:rPr lang="ru-RU" sz="2000" i="1" dirty="0" smtClean="0">
                <a:solidFill>
                  <a:schemeClr val="bg1"/>
                </a:solidFill>
              </a:rPr>
              <a:t>    А. Уточните, когда симптомы выражены в более тяжелой форме, утром или вечером</a:t>
            </a:r>
            <a:r>
              <a:rPr lang="ru-RU" sz="2000" dirty="0" smtClean="0">
                <a:solidFill>
                  <a:schemeClr val="bg1"/>
                </a:solidFill>
              </a:rPr>
              <a:t> 0 = отсутствие колебаний; 1 - ухудшение утром; 2 = ухудшение вечером</a:t>
            </a:r>
          </a:p>
          <a:p>
            <a:r>
              <a:rPr lang="ru-RU" sz="2000" i="1" dirty="0" smtClean="0">
                <a:solidFill>
                  <a:schemeClr val="bg1"/>
                </a:solidFill>
              </a:rPr>
              <a:t>Б. Если суточные колебания имеют место, оцените их выраженность; при отсутствии колебаний маркируйте пункт «отсутствуют»</a:t>
            </a:r>
            <a:r>
              <a:rPr lang="ru-RU" sz="2000" dirty="0" smtClean="0">
                <a:solidFill>
                  <a:schemeClr val="bg1"/>
                </a:solidFill>
              </a:rPr>
              <a:t> </a:t>
            </a:r>
            <a:br>
              <a:rPr lang="ru-RU" sz="2000" dirty="0" smtClean="0">
                <a:solidFill>
                  <a:schemeClr val="bg1"/>
                </a:solidFill>
              </a:rPr>
            </a:br>
            <a:r>
              <a:rPr lang="ru-RU" sz="2000" dirty="0" smtClean="0">
                <a:solidFill>
                  <a:schemeClr val="bg1"/>
                </a:solidFill>
              </a:rPr>
              <a:t>0 = отсутствуют; 1 = слабые; 2 = сильные</a:t>
            </a:r>
          </a:p>
          <a:p>
            <a:r>
              <a:rPr lang="ru-RU" sz="2000" b="1" i="1" dirty="0" smtClean="0">
                <a:solidFill>
                  <a:schemeClr val="bg1"/>
                </a:solidFill>
              </a:rPr>
              <a:t>19. Деперсонализация и </a:t>
            </a:r>
            <a:r>
              <a:rPr lang="ru-RU" sz="2000" b="1" i="1" dirty="0" err="1" smtClean="0">
                <a:solidFill>
                  <a:schemeClr val="bg1"/>
                </a:solidFill>
              </a:rPr>
              <a:t>дереализация</a:t>
            </a:r>
            <a:r>
              <a:rPr lang="ru-RU" sz="2000" b="1" i="1" dirty="0" smtClean="0">
                <a:solidFill>
                  <a:schemeClr val="bg1"/>
                </a:solidFill>
              </a:rPr>
              <a:t> </a:t>
            </a:r>
            <a:r>
              <a:rPr lang="ru-RU" sz="2000" i="1" dirty="0" smtClean="0">
                <a:solidFill>
                  <a:schemeClr val="bg1"/>
                </a:solidFill>
              </a:rPr>
              <a:t>(например, ощущение нереальности окружающего)</a:t>
            </a:r>
            <a:r>
              <a:rPr lang="ru-RU" sz="2000" dirty="0" smtClean="0">
                <a:solidFill>
                  <a:schemeClr val="bg1"/>
                </a:solidFill>
              </a:rPr>
              <a:t> 0 = отсутствует; 1 = слабая; 2 = умеренная; 3 = сильная; 4 = непереносимая</a:t>
            </a:r>
          </a:p>
          <a:p>
            <a:r>
              <a:rPr lang="ru-RU" sz="2000" b="1" i="1" dirty="0" smtClean="0">
                <a:solidFill>
                  <a:schemeClr val="bg1"/>
                </a:solidFill>
              </a:rPr>
              <a:t>20. </a:t>
            </a:r>
            <a:r>
              <a:rPr lang="ru-RU" sz="2000" b="1" i="1" dirty="0" err="1" smtClean="0">
                <a:solidFill>
                  <a:schemeClr val="bg1"/>
                </a:solidFill>
              </a:rPr>
              <a:t>Параноидальные</a:t>
            </a:r>
            <a:r>
              <a:rPr lang="ru-RU" sz="2000" b="1" i="1" dirty="0" smtClean="0">
                <a:solidFill>
                  <a:schemeClr val="bg1"/>
                </a:solidFill>
              </a:rPr>
              <a:t> симптомы</a:t>
            </a:r>
            <a:r>
              <a:rPr lang="ru-RU" sz="2000" dirty="0" smtClean="0">
                <a:solidFill>
                  <a:schemeClr val="bg1"/>
                </a:solidFill>
              </a:rPr>
              <a:t>  0 = отсутствуют; 1 = подозрительность; 2 = идеи отношения; 3 = бред отношения и преследования</a:t>
            </a:r>
          </a:p>
          <a:p>
            <a:r>
              <a:rPr lang="ru-RU" sz="2000" b="1" i="1" dirty="0" smtClean="0">
                <a:solidFill>
                  <a:schemeClr val="bg1"/>
                </a:solidFill>
              </a:rPr>
              <a:t>21. </a:t>
            </a:r>
            <a:r>
              <a:rPr lang="ru-RU" sz="2000" b="1" i="1" dirty="0" err="1" smtClean="0">
                <a:solidFill>
                  <a:schemeClr val="bg1"/>
                </a:solidFill>
              </a:rPr>
              <a:t>Обсессивные</a:t>
            </a:r>
            <a:r>
              <a:rPr lang="ru-RU" sz="2000" b="1" i="1" dirty="0" smtClean="0">
                <a:solidFill>
                  <a:schemeClr val="bg1"/>
                </a:solidFill>
              </a:rPr>
              <a:t> и </a:t>
            </a:r>
            <a:r>
              <a:rPr lang="ru-RU" sz="2000" b="1" i="1" dirty="0" err="1" smtClean="0">
                <a:solidFill>
                  <a:schemeClr val="bg1"/>
                </a:solidFill>
              </a:rPr>
              <a:t>компульсивные</a:t>
            </a:r>
            <a:r>
              <a:rPr lang="ru-RU" sz="2000" b="1" i="1" dirty="0" smtClean="0">
                <a:solidFill>
                  <a:schemeClr val="bg1"/>
                </a:solidFill>
              </a:rPr>
              <a:t> симптомы </a:t>
            </a:r>
            <a:r>
              <a:rPr lang="ru-RU" sz="2000" i="1" dirty="0" smtClean="0">
                <a:solidFill>
                  <a:schemeClr val="bg1"/>
                </a:solidFill>
              </a:rPr>
              <a:t>(синдром навязчивых состояний - это нарушение психики, при котором человека постоянно преследуют навязчивые мысли, ведущие к повторяющимся действиям-ритуалам).  </a:t>
            </a:r>
            <a:r>
              <a:rPr lang="ru-RU" sz="2000" dirty="0" smtClean="0">
                <a:solidFill>
                  <a:schemeClr val="bg1"/>
                </a:solidFill>
              </a:rPr>
              <a:t>0 = отсутствуют; 1 = легкие; 2 = тяжелые</a:t>
            </a:r>
            <a:endParaRPr lang="ru-RU" sz="20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39784"/>
          </a:xfrm>
        </p:spPr>
        <p:txBody>
          <a:bodyPr>
            <a:normAutofit/>
          </a:bodyPr>
          <a:lstStyle/>
          <a:p>
            <a:r>
              <a:rPr lang="ru-RU" sz="3700" dirty="0" smtClean="0">
                <a:solidFill>
                  <a:schemeClr val="bg1"/>
                </a:solidFill>
              </a:rPr>
              <a:t>Шкала Гамильтона (HDRS)</a:t>
            </a:r>
            <a:endParaRPr lang="ru-RU" sz="3700" dirty="0"/>
          </a:p>
        </p:txBody>
      </p:sp>
      <p:sp>
        <p:nvSpPr>
          <p:cNvPr id="3" name="Содержимое 2"/>
          <p:cNvSpPr>
            <a:spLocks noGrp="1"/>
          </p:cNvSpPr>
          <p:nvPr>
            <p:ph idx="1"/>
          </p:nvPr>
        </p:nvSpPr>
        <p:spPr>
          <a:xfrm>
            <a:off x="457200" y="1214422"/>
            <a:ext cx="8229600" cy="5429288"/>
          </a:xfrm>
        </p:spPr>
        <p:txBody>
          <a:bodyPr>
            <a:normAutofit fontScale="92500" lnSpcReduction="10000"/>
          </a:bodyPr>
          <a:lstStyle/>
          <a:p>
            <a:pPr>
              <a:buNone/>
            </a:pPr>
            <a:r>
              <a:rPr lang="ru-RU" b="1" dirty="0" smtClean="0">
                <a:solidFill>
                  <a:schemeClr val="bg1"/>
                </a:solidFill>
              </a:rPr>
              <a:t>Интерпретация</a:t>
            </a:r>
          </a:p>
          <a:p>
            <a:r>
              <a:rPr lang="ru-RU" b="1" dirty="0" smtClean="0">
                <a:solidFill>
                  <a:schemeClr val="bg1"/>
                </a:solidFill>
              </a:rPr>
              <a:t>0-6 - отсутствие депрессивного эпизода, </a:t>
            </a:r>
          </a:p>
          <a:p>
            <a:r>
              <a:rPr lang="ru-RU" b="1" dirty="0" smtClean="0">
                <a:solidFill>
                  <a:schemeClr val="bg1"/>
                </a:solidFill>
              </a:rPr>
              <a:t>7–16 баллов — легкий депрессивный эпизод;</a:t>
            </a:r>
          </a:p>
          <a:p>
            <a:r>
              <a:rPr lang="ru-RU" b="1" dirty="0" smtClean="0">
                <a:solidFill>
                  <a:schemeClr val="bg1"/>
                </a:solidFill>
              </a:rPr>
              <a:t> 7–27 баллов — умеренный депрессивный эпизод;</a:t>
            </a:r>
          </a:p>
          <a:p>
            <a:r>
              <a:rPr lang="ru-RU" b="1" dirty="0" smtClean="0">
                <a:solidFill>
                  <a:schemeClr val="bg1"/>
                </a:solidFill>
              </a:rPr>
              <a:t>› 27 баллов — тяжелый депрессивный эпизод</a:t>
            </a:r>
          </a:p>
          <a:p>
            <a:endParaRPr lang="ru-RU" sz="1300" dirty="0" smtClean="0">
              <a:solidFill>
                <a:schemeClr val="bg1"/>
              </a:solidFill>
            </a:endParaRPr>
          </a:p>
          <a:p>
            <a:r>
              <a:rPr lang="ru-RU" dirty="0" smtClean="0">
                <a:solidFill>
                  <a:schemeClr val="bg1"/>
                </a:solidFill>
              </a:rPr>
              <a:t>Время обследования – 20-30 мин.</a:t>
            </a:r>
          </a:p>
          <a:p>
            <a:r>
              <a:rPr lang="ru-RU" dirty="0" smtClean="0">
                <a:solidFill>
                  <a:schemeClr val="bg1"/>
                </a:solidFill>
              </a:rPr>
              <a:t>Время оценки определяется как «сейчас» или «в течение последней недели».</a:t>
            </a:r>
          </a:p>
          <a:p>
            <a:r>
              <a:rPr lang="ru-RU" dirty="0" smtClean="0">
                <a:solidFill>
                  <a:schemeClr val="bg1"/>
                </a:solidFill>
              </a:rPr>
              <a:t>Сумма баллов в результате оценки лиц, не страдающих депрессией, равна нулю. Максимально возможный общий балл составляет 52 и отражает крайнюю степень тяжести депрессивного синдрома.</a:t>
            </a:r>
            <a:endParaRPr lang="ru-RU" dirty="0">
              <a:solidFill>
                <a:schemeClr val="bg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Другая 3">
      <a:dk1>
        <a:sysClr val="windowText" lastClr="000000"/>
      </a:dk1>
      <a:lt1>
        <a:srgbClr val="002060"/>
      </a:lt1>
      <a:dk2>
        <a:srgbClr val="CDA3D6"/>
      </a:dk2>
      <a:lt2>
        <a:srgbClr val="002060"/>
      </a:lt2>
      <a:accent1>
        <a:srgbClr val="AC66BB"/>
      </a:accent1>
      <a:accent2>
        <a:srgbClr val="AC66BB"/>
      </a:accent2>
      <a:accent3>
        <a:srgbClr val="DE6C36"/>
      </a:accent3>
      <a:accent4>
        <a:srgbClr val="F9B639"/>
      </a:accent4>
      <a:accent5>
        <a:srgbClr val="CDA3D6"/>
      </a:accent5>
      <a:accent6>
        <a:srgbClr val="FA8D3D"/>
      </a:accent6>
      <a:hlink>
        <a:srgbClr val="FFDE66"/>
      </a:hlink>
      <a:folHlink>
        <a:srgbClr val="D490C5"/>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1182</TotalTime>
  <Words>1276</Words>
  <Application>Microsoft Office PowerPoint</Application>
  <PresentationFormat>Экран (4:3)</PresentationFormat>
  <Paragraphs>130</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Апекс</vt:lpstr>
      <vt:lpstr>Депрессия</vt:lpstr>
      <vt:lpstr>Что же такое депрессия?</vt:lpstr>
      <vt:lpstr>Депрессия формальные критерии диагностики</vt:lpstr>
      <vt:lpstr>Депрессия формальные критерии диагностики</vt:lpstr>
      <vt:lpstr>Презентация PowerPoint</vt:lpstr>
      <vt:lpstr>Соматические жалобы  пациента с депрессией</vt:lpstr>
      <vt:lpstr>За многочисленными мотивационными, соматическими и вегетативными жалобами нередко скрывается депрессия.</vt:lpstr>
      <vt:lpstr>Презентация PowerPoint</vt:lpstr>
      <vt:lpstr>Нередко у больного наблюдается сразу несколько причин развития депрессии:</vt:lpstr>
      <vt:lpstr>Презентация PowerPoint</vt:lpstr>
      <vt:lpstr>Презентация PowerPoint</vt:lpstr>
      <vt:lpstr>Нарушения пищевого поведения</vt:lpstr>
      <vt:lpstr>Нарушения пищевого поведения</vt:lpstr>
      <vt:lpstr>Нарушения пищевого поведения</vt:lpstr>
      <vt:lpstr>Нарушения пищевого поведения</vt:lpstr>
      <vt:lpstr>Нарушение полового влечения</vt:lpstr>
      <vt:lpstr>Нарушение полового влечения</vt:lpstr>
      <vt:lpstr>Нарушения сна</vt:lpstr>
      <vt:lpstr>Нарушения сна</vt:lpstr>
      <vt:lpstr>Патогенез депрессии</vt:lpstr>
      <vt:lpstr>Шкала Гамильтона (HDRS)</vt:lpstr>
      <vt:lpstr>Шкала Гамильтона (HDRS)</vt:lpstr>
      <vt:lpstr>Шкала Гамильтона (HDRS)</vt:lpstr>
      <vt:lpstr>Шкала Гамильтона (HDRS)</vt:lpstr>
      <vt:lpstr>Шкала Гамильтона (HDRS)</vt:lpstr>
      <vt:lpstr>Шкала Гамильтона (HDRS)</vt:lpstr>
      <vt:lpstr>Шкала Гамильтона (HDRS)</vt:lpstr>
      <vt:lpstr>Шкала Гамильтона (HDRS)</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Мария</dc:creator>
  <cp:lastModifiedBy>Сергей</cp:lastModifiedBy>
  <cp:revision>332</cp:revision>
  <dcterms:created xsi:type="dcterms:W3CDTF">2012-10-21T17:00:53Z</dcterms:created>
  <dcterms:modified xsi:type="dcterms:W3CDTF">2022-03-11T00:17:09Z</dcterms:modified>
</cp:coreProperties>
</file>