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0BA5C9F-6F57-4317-9AA6-801F40CCEEBE}" type="datetimeFigureOut">
              <a:rPr lang="ru-RU" smtClean="0"/>
              <a:t>26.05.2019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2640829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BA5C9F-6F57-4317-9AA6-801F40CCEEBE}" type="datetimeFigureOut">
              <a:rPr lang="ru-RU" smtClean="0"/>
              <a:t>26.05.2019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1185353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0BA5C9F-6F57-4317-9AA6-801F40CCEEBE}" type="datetimeFigureOut">
              <a:rPr lang="ru-RU" smtClean="0"/>
              <a:t>26.05.2019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3023977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0BA5C9F-6F57-4317-9AA6-801F40CCEEBE}" type="datetimeFigureOut">
              <a:rPr lang="ru-RU" smtClean="0"/>
              <a:t>26.05.2019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1946145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0BA5C9F-6F57-4317-9AA6-801F40CCEEBE}" type="datetimeFigureOut">
              <a:rPr lang="ru-RU" smtClean="0"/>
              <a:t>26.05.2019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320724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0BA5C9F-6F57-4317-9AA6-801F40CCEEBE}" type="datetimeFigureOut">
              <a:rPr lang="ru-RU" smtClean="0"/>
              <a:t>26.05.2019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2560112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0BA5C9F-6F57-4317-9AA6-801F40CCEEBE}" type="datetimeFigureOut">
              <a:rPr lang="ru-RU" smtClean="0"/>
              <a:t>26.05.2019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1840542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0BA5C9F-6F57-4317-9AA6-801F40CCEEBE}" type="datetimeFigureOut">
              <a:rPr lang="ru-RU" smtClean="0"/>
              <a:t>26.05.2019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2715741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0BA5C9F-6F57-4317-9AA6-801F40CCEEBE}" type="datetimeFigureOut">
              <a:rPr lang="ru-RU" smtClean="0"/>
              <a:t>26.05.2019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71487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BA5C9F-6F57-4317-9AA6-801F40CCEEBE}" type="datetimeFigureOut">
              <a:rPr lang="ru-RU" smtClean="0"/>
              <a:t>26.05.2019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540534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BA5C9F-6F57-4317-9AA6-801F40CCEEBE}" type="datetimeFigureOut">
              <a:rPr lang="ru-RU" smtClean="0"/>
              <a:t>26.05.2019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477552-7DD4-4F10-9B78-D020D4992AA3}" type="slidenum">
              <a:rPr lang="ru-RU" smtClean="0"/>
              <a:t>‹#›</a:t>
            </a:fld>
            <a:endParaRPr lang="ru-RU"/>
          </a:p>
        </p:txBody>
      </p:sp>
    </p:spTree>
    <p:extLst>
      <p:ext uri="{BB962C8B-B14F-4D97-AF65-F5344CB8AC3E}">
        <p14:creationId xmlns:p14="http://schemas.microsoft.com/office/powerpoint/2010/main" val="1927329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BA5C9F-6F57-4317-9AA6-801F40CCEEBE}" type="datetimeFigureOut">
              <a:rPr lang="ru-RU" smtClean="0"/>
              <a:t>26.05.2019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477552-7DD4-4F10-9B78-D020D4992AA3}" type="slidenum">
              <a:rPr lang="ru-RU" smtClean="0"/>
              <a:t>‹#›</a:t>
            </a:fld>
            <a:endParaRPr lang="ru-RU"/>
          </a:p>
        </p:txBody>
      </p:sp>
    </p:spTree>
    <p:extLst>
      <p:ext uri="{BB962C8B-B14F-4D97-AF65-F5344CB8AC3E}">
        <p14:creationId xmlns:p14="http://schemas.microsoft.com/office/powerpoint/2010/main" val="1154602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340768"/>
            <a:ext cx="7772400" cy="1470025"/>
          </a:xfrm>
        </p:spPr>
        <p:txBody>
          <a:bodyPr>
            <a:noAutofit/>
          </a:bodyPr>
          <a:lstStyle/>
          <a:p>
            <a:r>
              <a:rPr lang="ru-RU" sz="4800" dirty="0" smtClean="0">
                <a:solidFill>
                  <a:schemeClr val="bg1"/>
                </a:solidFill>
                <a:latin typeface="AG_Helvetica" pitchFamily="34" charset="0"/>
              </a:rPr>
              <a:t>Древнейшие культовые обсерватории доисторической астрономии</a:t>
            </a:r>
            <a:endParaRPr lang="ru-RU" sz="4800" dirty="0">
              <a:solidFill>
                <a:schemeClr val="bg1"/>
              </a:solidFill>
              <a:latin typeface="AG_Helvetica" pitchFamily="34" charset="0"/>
            </a:endParaRPr>
          </a:p>
        </p:txBody>
      </p:sp>
      <p:sp>
        <p:nvSpPr>
          <p:cNvPr id="4" name="Подзаголовок 3"/>
          <p:cNvSpPr>
            <a:spLocks noGrp="1"/>
          </p:cNvSpPr>
          <p:nvPr>
            <p:ph type="subTitle" idx="1"/>
          </p:nvPr>
        </p:nvSpPr>
        <p:spPr>
          <a:xfrm>
            <a:off x="1403648" y="4293096"/>
            <a:ext cx="6400800" cy="2160240"/>
          </a:xfrm>
        </p:spPr>
        <p:txBody>
          <a:bodyPr>
            <a:normAutofit fontScale="47500" lnSpcReduction="20000"/>
          </a:bodyPr>
          <a:lstStyle/>
          <a:p>
            <a:r>
              <a:rPr lang="ru-RU" dirty="0"/>
              <a:t>Проектная работа</a:t>
            </a:r>
            <a:endParaRPr lang="ru-RU" dirty="0" smtClean="0"/>
          </a:p>
          <a:p>
            <a:r>
              <a:rPr lang="ru-RU" dirty="0" smtClean="0"/>
              <a:t>Выполнила</a:t>
            </a:r>
            <a:r>
              <a:rPr lang="ru-RU" dirty="0"/>
              <a:t>: Абдупаттаева Юлия Леонидовна		</a:t>
            </a:r>
            <a:endParaRPr lang="ru-RU" dirty="0" smtClean="0"/>
          </a:p>
          <a:p>
            <a:r>
              <a:rPr lang="ru-RU" dirty="0" smtClean="0"/>
              <a:t>студентка </a:t>
            </a:r>
            <a:r>
              <a:rPr lang="ru-RU" dirty="0"/>
              <a:t>группы №154-1					</a:t>
            </a:r>
          </a:p>
          <a:p>
            <a:r>
              <a:rPr lang="ru-RU" dirty="0"/>
              <a:t>Специальность: 15.02.14							</a:t>
            </a:r>
          </a:p>
          <a:p>
            <a:r>
              <a:rPr lang="ru-RU" dirty="0"/>
              <a:t>Оснащение средствами автоматизации </a:t>
            </a:r>
          </a:p>
          <a:p>
            <a:r>
              <a:rPr lang="ru-RU" dirty="0"/>
              <a:t>технологических процессов </a:t>
            </a:r>
          </a:p>
          <a:p>
            <a:r>
              <a:rPr lang="ru-RU" dirty="0"/>
              <a:t>и производств (по отраслям)</a:t>
            </a:r>
          </a:p>
          <a:p>
            <a:endParaRPr lang="ru-RU" dirty="0"/>
          </a:p>
        </p:txBody>
      </p:sp>
    </p:spTree>
    <p:extLst>
      <p:ext uri="{BB962C8B-B14F-4D97-AF65-F5344CB8AC3E}">
        <p14:creationId xmlns:p14="http://schemas.microsoft.com/office/powerpoint/2010/main" val="1808009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044"/>
            <a:ext cx="8229600" cy="3384376"/>
          </a:xfrm>
        </p:spPr>
        <p:txBody>
          <a:bodyPr>
            <a:normAutofit/>
          </a:bodyPr>
          <a:lstStyle/>
          <a:p>
            <a:pPr algn="l"/>
            <a:r>
              <a:rPr lang="ru-RU" sz="2400" b="1" dirty="0" smtClean="0">
                <a:solidFill>
                  <a:schemeClr val="bg1"/>
                </a:solidFill>
                <a:latin typeface="+mn-lt"/>
              </a:rPr>
              <a:t>Обсерватория</a:t>
            </a:r>
            <a:r>
              <a:rPr lang="ru-RU" sz="1600" dirty="0" smtClean="0">
                <a:solidFill>
                  <a:schemeClr val="bg1"/>
                </a:solidFill>
                <a:latin typeface="+mn-lt"/>
              </a:rPr>
              <a:t> – специализированное научное учреждение, предназначенное для наблюдения земных и астрономических явлений. </a:t>
            </a:r>
            <a:br>
              <a:rPr lang="ru-RU" sz="1600" dirty="0" smtClean="0">
                <a:solidFill>
                  <a:schemeClr val="bg1"/>
                </a:solidFill>
                <a:latin typeface="+mn-lt"/>
              </a:rPr>
            </a:br>
            <a:r>
              <a:rPr lang="ru-RU" sz="1600" dirty="0">
                <a:solidFill>
                  <a:schemeClr val="bg1"/>
                </a:solidFill>
              </a:rPr>
              <a:t>Совсем недавно учёные сделали вывод, что многие памятники древней архитектуры имели цель наблюдать за небесными </a:t>
            </a:r>
            <a:r>
              <a:rPr lang="ru-RU" sz="1600" dirty="0" smtClean="0">
                <a:solidFill>
                  <a:schemeClr val="bg1"/>
                </a:solidFill>
              </a:rPr>
              <a:t>светилами. </a:t>
            </a:r>
            <a:r>
              <a:rPr lang="ru-RU" sz="1600" dirty="0" smtClean="0">
                <a:solidFill>
                  <a:schemeClr val="bg1"/>
                </a:solidFill>
                <a:effectLst/>
                <a:latin typeface="+mn-lt"/>
              </a:rPr>
              <a:t>Первые обсерватории были построены еще на заре величайших цивилизаций. </a:t>
            </a:r>
            <a:br>
              <a:rPr lang="ru-RU" sz="1600" dirty="0" smtClean="0">
                <a:solidFill>
                  <a:schemeClr val="bg1"/>
                </a:solidFill>
                <a:effectLst/>
                <a:latin typeface="+mn-lt"/>
              </a:rPr>
            </a:br>
            <a:r>
              <a:rPr lang="ru-RU" sz="1600" dirty="0" smtClean="0">
                <a:solidFill>
                  <a:schemeClr val="bg1"/>
                </a:solidFill>
                <a:effectLst/>
                <a:latin typeface="+mn-lt"/>
              </a:rPr>
              <a:t>Несмотря на то, что древние народы отделяли друг от друга тысячи километров, все сооружения имеют общие закономерности в строении. Сегодня история и научные исследования доказывают, что наши далёкие предки обладали уникальными знаниями в области астрономии. Обнаруженные по всему миру обсерватории говорят о том, что древние цивилизации вели удивительно точные астрономические наблюдения.</a:t>
            </a:r>
            <a:r>
              <a:rPr lang="ru-RU" sz="1600" dirty="0" smtClean="0">
                <a:solidFill>
                  <a:schemeClr val="bg1"/>
                </a:solidFill>
                <a:latin typeface="+mn-lt"/>
              </a:rPr>
              <a:t> </a:t>
            </a:r>
            <a:br>
              <a:rPr lang="ru-RU" sz="1600" dirty="0" smtClean="0">
                <a:solidFill>
                  <a:schemeClr val="bg1"/>
                </a:solidFill>
                <a:latin typeface="+mn-lt"/>
              </a:rPr>
            </a:br>
            <a:endParaRPr lang="ru-RU" sz="1400" dirty="0">
              <a:solidFill>
                <a:schemeClr val="bg1"/>
              </a:solidFill>
            </a:endParaRP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588" y="2938581"/>
            <a:ext cx="7272808" cy="3521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0676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3024336"/>
          </a:xfrm>
        </p:spPr>
        <p:txBody>
          <a:bodyPr>
            <a:normAutofit/>
          </a:bodyPr>
          <a:lstStyle/>
          <a:p>
            <a:pPr algn="l"/>
            <a:r>
              <a:rPr lang="ru-RU" sz="2400" b="1" dirty="0" smtClean="0">
                <a:solidFill>
                  <a:schemeClr val="bg1"/>
                </a:solidFill>
                <a:effectLst/>
                <a:latin typeface="+mn-lt"/>
              </a:rPr>
              <a:t>Гозекский круг </a:t>
            </a:r>
            <a:r>
              <a:rPr lang="ru-RU" sz="2400" dirty="0" smtClean="0">
                <a:solidFill>
                  <a:schemeClr val="bg1"/>
                </a:solidFill>
                <a:effectLst/>
                <a:latin typeface="+mn-lt"/>
              </a:rPr>
              <a:t/>
            </a:r>
            <a:br>
              <a:rPr lang="ru-RU" sz="2400" dirty="0" smtClean="0">
                <a:solidFill>
                  <a:schemeClr val="bg1"/>
                </a:solidFill>
                <a:effectLst/>
                <a:latin typeface="+mn-lt"/>
              </a:rPr>
            </a:br>
            <a:r>
              <a:rPr lang="ru-RU" sz="1600" dirty="0" smtClean="0">
                <a:solidFill>
                  <a:schemeClr val="bg1"/>
                </a:solidFill>
                <a:effectLst/>
                <a:latin typeface="+mn-lt"/>
              </a:rPr>
              <a:t>Гозекский круг был случайно обнаружен в 1991 </a:t>
            </a:r>
            <a:r>
              <a:rPr lang="ru-RU" sz="1600" dirty="0" smtClean="0">
                <a:solidFill>
                  <a:schemeClr val="bg1"/>
                </a:solidFill>
                <a:latin typeface="+mn-lt"/>
              </a:rPr>
              <a:t>на территории Германии. Его построили около 7 тыс. лет назад.</a:t>
            </a:r>
            <a:r>
              <a:rPr lang="ru-RU" sz="1600" dirty="0" smtClean="0">
                <a:solidFill>
                  <a:schemeClr val="bg1"/>
                </a:solidFill>
                <a:effectLst/>
                <a:latin typeface="+mn-lt"/>
              </a:rPr>
              <a:t/>
            </a:r>
            <a:br>
              <a:rPr lang="ru-RU" sz="1600" dirty="0" smtClean="0">
                <a:solidFill>
                  <a:schemeClr val="bg1"/>
                </a:solidFill>
                <a:effectLst/>
                <a:latin typeface="+mn-lt"/>
              </a:rPr>
            </a:br>
            <a:r>
              <a:rPr lang="ru-RU" sz="1600" dirty="0" smtClean="0">
                <a:solidFill>
                  <a:schemeClr val="bg1"/>
                </a:solidFill>
                <a:latin typeface="+mn-lt"/>
              </a:rPr>
              <a:t>Исследуя Гозекский круг, учёные пришли к заключению, что он является уникальным во всех отношениях. Эта масштабная по площади конструкция была нацелена на определение летнего и зимнего солнцестояния.</a:t>
            </a:r>
            <a:br>
              <a:rPr lang="ru-RU" sz="1600" dirty="0" smtClean="0">
                <a:solidFill>
                  <a:schemeClr val="bg1"/>
                </a:solidFill>
                <a:latin typeface="+mn-lt"/>
              </a:rPr>
            </a:br>
            <a:r>
              <a:rPr lang="ru-RU" sz="1600" dirty="0" smtClean="0">
                <a:solidFill>
                  <a:schemeClr val="bg1"/>
                </a:solidFill>
                <a:latin typeface="+mn-lt"/>
              </a:rPr>
              <a:t>Хотя обсерватория была построена земледельцами, которые населяли эту равнину, всё говорило о них, как о способных личностях, разбирающихся в математике и астрономии. Некоторые учёные утверждают, что найденное сооружение являлось не только обсерваторией. На её территории проводились магические ритуалы, которые современным исследователям не удаётся расшифровать.</a:t>
            </a:r>
            <a:endParaRPr lang="ru-RU" sz="1600" dirty="0">
              <a:solidFill>
                <a:schemeClr val="bg1"/>
              </a:solidFill>
              <a:latin typeface="+mn-l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089" y="3140968"/>
            <a:ext cx="6649575" cy="3500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4456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noAutofit/>
          </a:bodyPr>
          <a:lstStyle/>
          <a:p>
            <a:r>
              <a:rPr lang="ru-RU" sz="1600" dirty="0" smtClean="0">
                <a:solidFill>
                  <a:schemeClr val="bg1"/>
                </a:solidFill>
              </a:rPr>
              <a:t>Спустя некоторое время вблизи Гозека археологи нашли диск, который являл собой отображение космологических представлений о мире того времени. Специалисты не сомневаются, что находка с изображениями космоса является результатом труда древних астрономов, наблюдающих за небесными светилами и другими звёздными объектами не одну сотню лет.</a:t>
            </a:r>
            <a:endParaRPr lang="ru-RU" sz="1600"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843317"/>
            <a:ext cx="4752528" cy="470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341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3154362"/>
          </a:xfrm>
        </p:spPr>
        <p:txBody>
          <a:bodyPr>
            <a:noAutofit/>
          </a:bodyPr>
          <a:lstStyle/>
          <a:p>
            <a:pPr algn="l"/>
            <a:r>
              <a:rPr lang="ru-RU" sz="2400" b="1" dirty="0" smtClean="0">
                <a:solidFill>
                  <a:schemeClr val="bg1"/>
                </a:solidFill>
                <a:effectLst/>
                <a:latin typeface="+mn-lt"/>
              </a:rPr>
              <a:t>Эль-Караколь</a:t>
            </a:r>
            <a:r>
              <a:rPr lang="ru-RU" sz="1600" dirty="0" smtClean="0">
                <a:solidFill>
                  <a:schemeClr val="bg1"/>
                </a:solidFill>
                <a:effectLst/>
                <a:latin typeface="+mn-lt"/>
              </a:rPr>
              <a:t/>
            </a:r>
            <a:br>
              <a:rPr lang="ru-RU" sz="1600" dirty="0" smtClean="0">
                <a:solidFill>
                  <a:schemeClr val="bg1"/>
                </a:solidFill>
                <a:effectLst/>
                <a:latin typeface="+mn-lt"/>
              </a:rPr>
            </a:br>
            <a:r>
              <a:rPr lang="ru-RU" sz="1600" dirty="0" smtClean="0">
                <a:solidFill>
                  <a:schemeClr val="bg1"/>
                </a:solidFill>
                <a:effectLst/>
                <a:latin typeface="+mn-lt"/>
              </a:rPr>
              <a:t>Астрономы майя проводили наблюдения за небесными светилами из каменных </a:t>
            </a:r>
            <a:br>
              <a:rPr lang="ru-RU" sz="1600" dirty="0" smtClean="0">
                <a:solidFill>
                  <a:schemeClr val="bg1"/>
                </a:solidFill>
                <a:effectLst/>
                <a:latin typeface="+mn-lt"/>
              </a:rPr>
            </a:br>
            <a:r>
              <a:rPr lang="ru-RU" sz="1600" dirty="0" smtClean="0">
                <a:solidFill>
                  <a:schemeClr val="bg1"/>
                </a:solidFill>
                <a:effectLst/>
                <a:latin typeface="+mn-lt"/>
              </a:rPr>
              <a:t>обсерваторий, которые были во многих городах . Среди них особо выделяется своими размерами Эль-Караколь.</a:t>
            </a:r>
            <a:r>
              <a:rPr lang="ru-RU" sz="1600" dirty="0" smtClean="0">
                <a:solidFill>
                  <a:schemeClr val="bg1"/>
                </a:solidFill>
                <a:latin typeface="+mn-lt"/>
              </a:rPr>
              <a:t> Это сооружение было возведено приблизительно в 900 г нашей эры.</a:t>
            </a:r>
            <a:r>
              <a:rPr lang="ru-RU" sz="1600" dirty="0" smtClean="0">
                <a:solidFill>
                  <a:schemeClr val="bg1"/>
                </a:solidFill>
                <a:effectLst/>
                <a:latin typeface="+mn-lt"/>
              </a:rPr>
              <a:t/>
            </a:r>
            <a:br>
              <a:rPr lang="ru-RU" sz="1600" dirty="0" smtClean="0">
                <a:solidFill>
                  <a:schemeClr val="bg1"/>
                </a:solidFill>
                <a:effectLst/>
                <a:latin typeface="+mn-lt"/>
              </a:rPr>
            </a:br>
            <a:r>
              <a:rPr lang="ru-RU" sz="1600" dirty="0" smtClean="0">
                <a:solidFill>
                  <a:schemeClr val="bg1"/>
                </a:solidFill>
                <a:effectLst/>
                <a:latin typeface="+mn-lt"/>
              </a:rPr>
              <a:t>Главным предназначением обсерватории было наблюдение за перемещением одной из </a:t>
            </a:r>
            <a:br>
              <a:rPr lang="ru-RU" sz="1600" dirty="0" smtClean="0">
                <a:solidFill>
                  <a:schemeClr val="bg1"/>
                </a:solidFill>
                <a:effectLst/>
                <a:latin typeface="+mn-lt"/>
              </a:rPr>
            </a:br>
            <a:r>
              <a:rPr lang="ru-RU" sz="1600" dirty="0" smtClean="0">
                <a:solidFill>
                  <a:schemeClr val="bg1"/>
                </a:solidFill>
                <a:effectLst/>
                <a:latin typeface="+mn-lt"/>
              </a:rPr>
              <a:t>планет солнечной системы —Венерой. Как оказалось, у народности майя Венера считалась священной.</a:t>
            </a:r>
            <a:br>
              <a:rPr lang="ru-RU" sz="1600" dirty="0" smtClean="0">
                <a:solidFill>
                  <a:schemeClr val="bg1"/>
                </a:solidFill>
                <a:effectLst/>
                <a:latin typeface="+mn-lt"/>
              </a:rPr>
            </a:br>
            <a:r>
              <a:rPr lang="ru-RU" sz="1600" dirty="0" smtClean="0">
                <a:solidFill>
                  <a:schemeClr val="bg1"/>
                </a:solidFill>
                <a:effectLst/>
                <a:latin typeface="+mn-lt"/>
              </a:rPr>
              <a:t>Учёным удалось выяснить, что майя совершенно точно определили круговорот планеты –584 дня. Отметки, обнаруженные учёными в «Эль-Караколь», свидетельствуют об обширных знаниях древних астрономов</a:t>
            </a:r>
            <a:br>
              <a:rPr lang="ru-RU" sz="1600" dirty="0" smtClean="0">
                <a:solidFill>
                  <a:schemeClr val="bg1"/>
                </a:solidFill>
                <a:effectLst/>
                <a:latin typeface="+mn-lt"/>
              </a:rPr>
            </a:br>
            <a:endParaRPr lang="ru-RU" sz="1600" dirty="0">
              <a:solidFill>
                <a:schemeClr val="bg1"/>
              </a:solidFill>
              <a:latin typeface="+mn-l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852" y="2996952"/>
            <a:ext cx="7452320" cy="363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0428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7576"/>
            <a:ext cx="8229600" cy="2722314"/>
          </a:xfrm>
        </p:spPr>
        <p:txBody>
          <a:bodyPr>
            <a:noAutofit/>
          </a:bodyPr>
          <a:lstStyle/>
          <a:p>
            <a:pPr algn="l"/>
            <a:r>
              <a:rPr lang="ru-RU" sz="2400" b="1" dirty="0" smtClean="0">
                <a:solidFill>
                  <a:schemeClr val="bg1"/>
                </a:solidFill>
              </a:rPr>
              <a:t>Макотржаский квадрат</a:t>
            </a:r>
            <a:r>
              <a:rPr lang="ru-RU" sz="1600" dirty="0" smtClean="0">
                <a:solidFill>
                  <a:schemeClr val="bg1"/>
                </a:solidFill>
              </a:rPr>
              <a:t/>
            </a:r>
            <a:br>
              <a:rPr lang="ru-RU" sz="1600" dirty="0" smtClean="0">
                <a:solidFill>
                  <a:schemeClr val="bg1"/>
                </a:solidFill>
              </a:rPr>
            </a:br>
            <a:r>
              <a:rPr lang="ru-RU" sz="1600" dirty="0" smtClean="0">
                <a:solidFill>
                  <a:schemeClr val="bg1"/>
                </a:solidFill>
              </a:rPr>
              <a:t>Эта постройка была обнаружена археологами в Чехословакии в 1961 году. Её возраст составляет приблизительно 5,5 тыс. лет. Учёные не могут объяснить, как жители того времени были знакомы с теоремой, которая спустя сотни веков получила название «Теорема Пифагора». Астрономы древности использовали в своих вычислениях единую меру длины, которую сегодня называют мегалитическим ярдом. Составлялись также календари и делались сложные вычисления движений космических объектов.</a:t>
            </a:r>
            <a:endParaRPr lang="ru-RU" sz="1600" dirty="0">
              <a:solidFill>
                <a:schemeClr val="bg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420888"/>
            <a:ext cx="3937620" cy="4213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578242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79</Words>
  <Application>Microsoft Office PowerPoint</Application>
  <PresentationFormat>Экран (4:3)</PresentationFormat>
  <Paragraphs>13</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Тема Office</vt:lpstr>
      <vt:lpstr>Древнейшие культовые обсерватории доисторической астрономии</vt:lpstr>
      <vt:lpstr>Обсерватория – специализированное научное учреждение, предназначенное для наблюдения земных и астрономических явлений.  Совсем недавно учёные сделали вывод, что многие памятники древней архитектуры имели цель наблюдать за небесными светилами. Первые обсерватории были построены еще на заре величайших цивилизаций.  Несмотря на то, что древние народы отделяли друг от друга тысячи километров, все сооружения имеют общие закономерности в строении. Сегодня история и научные исследования доказывают, что наши далёкие предки обладали уникальными знаниями в области астрономии. Обнаруженные по всему миру обсерватории говорят о том, что древние цивилизации вели удивительно точные астрономические наблюдения.  </vt:lpstr>
      <vt:lpstr>Гозекский круг  Гозекский круг был случайно обнаружен в 1991 на территории Германии. Его построили около 7 тыс. лет назад. Исследуя Гозекский круг, учёные пришли к заключению, что он является уникальным во всех отношениях. Эта масштабная по площади конструкция была нацелена на определение летнего и зимнего солнцестояния. Хотя обсерватория была построена земледельцами, которые населяли эту равнину, всё говорило о них, как о способных личностях, разбирающихся в математике и астрономии. Некоторые учёные утверждают, что найденное сооружение являлось не только обсерваторией. На её территории проводились магические ритуалы, которые современным исследователям не удаётся расшифровать.</vt:lpstr>
      <vt:lpstr>Спустя некоторое время вблизи Гозека археологи нашли диск, который являл собой отображение космологических представлений о мире того времени. Специалисты не сомневаются, что находка с изображениями космоса является результатом труда древних астрономов, наблюдающих за небесными светилами и другими звёздными объектами не одну сотню лет.</vt:lpstr>
      <vt:lpstr>Эль-Караколь Астрономы майя проводили наблюдения за небесными светилами из каменных  обсерваторий, которые были во многих городах . Среди них особо выделяется своими размерами Эль-Караколь. Это сооружение было возведено приблизительно в 900 г нашей эры. Главным предназначением обсерватории было наблюдение за перемещением одной из  планет солнечной системы —Венерой. Как оказалось, у народности майя Венера считалась священной. Учёным удалось выяснить, что майя совершенно точно определили круговорот планеты –584 дня. Отметки, обнаруженные учёными в «Эль-Караколь», свидетельствуют об обширных знаниях древних астрономов </vt:lpstr>
      <vt:lpstr>Макотржаский квадрат Эта постройка была обнаружена археологами в Чехословакии в 1961 году. Её возраст составляет приблизительно 5,5 тыс. лет. Учёные не могут объяснить, как жители того времени были знакомы с теоремой, которая спустя сотни веков получила название «Теорема Пифагора». Астрономы древности использовали в своих вычислениях единую меру длины, которую сегодня называют мегалитическим ярдом. Составлялись также календари и делались сложные вычисления движений космических объектов.</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Древнейшие культовые астрономии доисторической астрономии</dc:title>
  <dc:creator>Admin</dc:creator>
  <cp:lastModifiedBy>Дмитрий Зернаев |</cp:lastModifiedBy>
  <cp:revision>9</cp:revision>
  <dcterms:created xsi:type="dcterms:W3CDTF">2018-01-23T12:34:24Z</dcterms:created>
  <dcterms:modified xsi:type="dcterms:W3CDTF">2019-05-26T15:56:13Z</dcterms:modified>
</cp:coreProperties>
</file>