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7"/>
  </p:notesMasterIdLst>
  <p:sldIdLst>
    <p:sldId id="256" r:id="rId2"/>
    <p:sldId id="331" r:id="rId3"/>
    <p:sldId id="332" r:id="rId4"/>
    <p:sldId id="343" r:id="rId5"/>
    <p:sldId id="344" r:id="rId6"/>
    <p:sldId id="260" r:id="rId7"/>
    <p:sldId id="261" r:id="rId8"/>
    <p:sldId id="345" r:id="rId9"/>
    <p:sldId id="346" r:id="rId10"/>
    <p:sldId id="347" r:id="rId11"/>
    <p:sldId id="348" r:id="rId12"/>
    <p:sldId id="307" r:id="rId13"/>
    <p:sldId id="309" r:id="rId14"/>
    <p:sldId id="349" r:id="rId15"/>
    <p:sldId id="311" r:id="rId16"/>
    <p:sldId id="317" r:id="rId17"/>
    <p:sldId id="274" r:id="rId18"/>
    <p:sldId id="350" r:id="rId19"/>
    <p:sldId id="351" r:id="rId20"/>
    <p:sldId id="352" r:id="rId21"/>
    <p:sldId id="353" r:id="rId22"/>
    <p:sldId id="354" r:id="rId23"/>
    <p:sldId id="276" r:id="rId24"/>
    <p:sldId id="272" r:id="rId25"/>
    <p:sldId id="265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76" autoAdjust="0"/>
  </p:normalViewPr>
  <p:slideViewPr>
    <p:cSldViewPr>
      <p:cViewPr varScale="1">
        <p:scale>
          <a:sx n="65" d="100"/>
          <a:sy n="65" d="100"/>
        </p:scale>
        <p:origin x="-153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044D18-BEA1-4750-BABB-A2DC460510F5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0A03D-F793-4164-9BF0-C854D19879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0928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E218207-8AB0-4F04-A3E1-A9C204748A73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225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F820B-BE97-4A44-8C1F-959733DAF168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34253-E006-4280-9FF2-B5BB7F83B1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F820B-BE97-4A44-8C1F-959733DAF168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34253-E006-4280-9FF2-B5BB7F83B1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F820B-BE97-4A44-8C1F-959733DAF168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34253-E006-4280-9FF2-B5BB7F83B1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F820B-BE97-4A44-8C1F-959733DAF168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34253-E006-4280-9FF2-B5BB7F83B1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F820B-BE97-4A44-8C1F-959733DAF168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34253-E006-4280-9FF2-B5BB7F83B1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F820B-BE97-4A44-8C1F-959733DAF168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34253-E006-4280-9FF2-B5BB7F83B1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F820B-BE97-4A44-8C1F-959733DAF168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34253-E006-4280-9FF2-B5BB7F83B1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F820B-BE97-4A44-8C1F-959733DAF168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34253-E006-4280-9FF2-B5BB7F83B1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F820B-BE97-4A44-8C1F-959733DAF168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34253-E006-4280-9FF2-B5BB7F83B1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F820B-BE97-4A44-8C1F-959733DAF168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34253-E006-4280-9FF2-B5BB7F83B1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F820B-BE97-4A44-8C1F-959733DAF168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34253-E006-4280-9FF2-B5BB7F83B1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F820B-BE97-4A44-8C1F-959733DAF168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34253-E006-4280-9FF2-B5BB7F83B17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04664"/>
            <a:ext cx="7776864" cy="2376264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Мини-проект </a:t>
            </a:r>
            <a:br>
              <a:rPr lang="ru-RU" sz="2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тема:</a:t>
            </a:r>
            <a:r>
              <a:rPr lang="ru-RU" sz="4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«Функциональные стили</a:t>
            </a:r>
            <a:br>
              <a:rPr lang="ru-RU" sz="4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русского языка»</a:t>
            </a:r>
            <a:endParaRPr lang="ru-RU" sz="48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6" name="Picture 2" descr="https://banner2.kisspng.com/20180202/jpw/kisspng-student-school-clip-art-school-png-file-5a752e0860bff8.67309996151762893639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780928"/>
            <a:ext cx="5040560" cy="33603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854006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57912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Актуальность данного проекта</a:t>
            </a:r>
            <a:endParaRPr lang="ru-RU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88840"/>
            <a:ext cx="7620000" cy="4373563"/>
          </a:xfrm>
        </p:spPr>
        <p:txBody>
          <a:bodyPr>
            <a:normAutofit/>
          </a:bodyPr>
          <a:lstStyle/>
          <a:p>
            <a:pPr algn="ctr"/>
            <a:r>
              <a:rPr lang="ru-RU" sz="3600" b="0" i="1" dirty="0" smtClean="0">
                <a:latin typeface="Times New Roman" pitchFamily="18" charset="0"/>
                <a:cs typeface="Times New Roman" pitchFamily="18" charset="0"/>
              </a:rPr>
              <a:t>Актуальность данной темы заключается в том, что современный молодой человек должен стремиться стать культурным, образованным, успешным и коммуникабельным</a:t>
            </a:r>
            <a:endParaRPr lang="ru-RU" sz="3600" b="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96391">
            <a:off x="6444208" y="188912"/>
            <a:ext cx="2448967" cy="1604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rgbClr val="CCCCFF"/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6224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-315416"/>
            <a:ext cx="5760640" cy="201754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цель данного проекта</a:t>
            </a:r>
            <a:endParaRPr lang="ru-RU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2060848"/>
            <a:ext cx="7920880" cy="4392488"/>
          </a:xfrm>
        </p:spPr>
        <p:txBody>
          <a:bodyPr>
            <a:normAutofit/>
          </a:bodyPr>
          <a:lstStyle/>
          <a:p>
            <a:pPr algn="ctr"/>
            <a:r>
              <a:rPr lang="ru-RU" sz="4000" b="0" i="1" dirty="0" smtClean="0">
                <a:latin typeface="Times New Roman" pitchFamily="18" charset="0"/>
                <a:cs typeface="Times New Roman" pitchFamily="18" charset="0"/>
              </a:rPr>
              <a:t>Научиться различать </a:t>
            </a:r>
            <a:r>
              <a:rPr lang="ru-RU" sz="4000" b="0" i="1" dirty="0" smtClean="0">
                <a:latin typeface="Times New Roman" pitchFamily="18" charset="0"/>
                <a:cs typeface="Times New Roman" pitchFamily="18" charset="0"/>
              </a:rPr>
              <a:t>функциональные </a:t>
            </a:r>
            <a:r>
              <a:rPr lang="ru-RU" sz="4000" b="0" i="1" dirty="0">
                <a:latin typeface="Times New Roman" pitchFamily="18" charset="0"/>
                <a:cs typeface="Times New Roman" pitchFamily="18" charset="0"/>
              </a:rPr>
              <a:t>стили русского </a:t>
            </a:r>
            <a:r>
              <a:rPr lang="ru-RU" sz="4000" b="0" i="1" dirty="0" smtClean="0">
                <a:latin typeface="Times New Roman" pitchFamily="18" charset="0"/>
                <a:cs typeface="Times New Roman" pitchFamily="18" charset="0"/>
              </a:rPr>
              <a:t>языка </a:t>
            </a:r>
            <a:r>
              <a:rPr lang="ru-RU" sz="4000" b="0" i="1" dirty="0" smtClean="0">
                <a:latin typeface="Times New Roman" pitchFamily="18" charset="0"/>
                <a:cs typeface="Times New Roman" pitchFamily="18" charset="0"/>
              </a:rPr>
              <a:t>и помочь в формировании культурно-образованной успешной личности</a:t>
            </a:r>
            <a:endParaRPr lang="ru-RU" sz="4000" b="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8441373">
            <a:off x="251520" y="5085184"/>
            <a:ext cx="1800225" cy="117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rgbClr val="CCCCFF"/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926674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2"/>
          <p:cNvSpPr>
            <a:spLocks noGrp="1"/>
          </p:cNvSpPr>
          <p:nvPr>
            <p:ph type="ftr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endParaRPr lang="ru-RU" smtClean="0"/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179512" y="260648"/>
            <a:ext cx="7393483" cy="707886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FF">
                  <a:alpha val="96001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800" b="0" dirty="0">
                <a:solidFill>
                  <a:schemeClr val="tx1"/>
                </a:solidFill>
              </a:rPr>
              <a:t>      </a:t>
            </a:r>
            <a:r>
              <a:rPr lang="ru-RU" sz="4000" i="1" dirty="0">
                <a:latin typeface="Times New Roman" pitchFamily="18" charset="0"/>
                <a:cs typeface="Times New Roman" pitchFamily="18" charset="0"/>
              </a:rPr>
              <a:t>Для чего нужна человеку речь ?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179388" y="2060575"/>
            <a:ext cx="2640012" cy="396875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FF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РЕЧЬ ПОМОГАЕТ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4643438" y="1011238"/>
            <a:ext cx="45212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rgbClr val="0000CC"/>
                </a:solidFill>
                <a:latin typeface="Monotype Corsiva" pitchFamily="66" charset="0"/>
              </a:rPr>
              <a:t>Общаться</a:t>
            </a:r>
          </a:p>
          <a:p>
            <a:r>
              <a:rPr lang="ru-RU">
                <a:solidFill>
                  <a:srgbClr val="0000CC"/>
                </a:solidFill>
                <a:latin typeface="Monotype Corsiva" pitchFamily="66" charset="0"/>
              </a:rPr>
              <a:t>Делиться  мыслями ,чувствами</a:t>
            </a:r>
          </a:p>
          <a:p>
            <a:r>
              <a:rPr lang="ru-RU">
                <a:solidFill>
                  <a:srgbClr val="0000CC"/>
                </a:solidFill>
                <a:latin typeface="Monotype Corsiva" pitchFamily="66" charset="0"/>
              </a:rPr>
              <a:t>Договориться о чём- нибудь</a:t>
            </a:r>
          </a:p>
          <a:p>
            <a:r>
              <a:rPr lang="ru-RU">
                <a:solidFill>
                  <a:srgbClr val="0000CC"/>
                </a:solidFill>
                <a:latin typeface="Monotype Corsiva" pitchFamily="66" charset="0"/>
              </a:rPr>
              <a:t>Согласовать свои действия.</a:t>
            </a:r>
          </a:p>
          <a:p>
            <a:r>
              <a:rPr lang="ru-RU">
                <a:solidFill>
                  <a:srgbClr val="0000CC"/>
                </a:solidFill>
                <a:latin typeface="Monotype Corsiva" pitchFamily="66" charset="0"/>
              </a:rPr>
              <a:t>Похвалить, развеселить, рассмешить</a:t>
            </a:r>
          </a:p>
          <a:p>
            <a:r>
              <a:rPr lang="ru-RU">
                <a:solidFill>
                  <a:srgbClr val="0000CC"/>
                </a:solidFill>
                <a:latin typeface="Monotype Corsiva" pitchFamily="66" charset="0"/>
              </a:rPr>
              <a:t>Предостеречь, посоветовать,</a:t>
            </a:r>
          </a:p>
          <a:p>
            <a:r>
              <a:rPr lang="ru-RU">
                <a:solidFill>
                  <a:srgbClr val="0000CC"/>
                </a:solidFill>
                <a:latin typeface="Monotype Corsiva" pitchFamily="66" charset="0"/>
              </a:rPr>
              <a:t>Остановить.</a:t>
            </a:r>
          </a:p>
        </p:txBody>
      </p:sp>
      <p:sp>
        <p:nvSpPr>
          <p:cNvPr id="32773" name="Line 5"/>
          <p:cNvSpPr>
            <a:spLocks noChangeShapeType="1"/>
          </p:cNvSpPr>
          <p:nvPr/>
        </p:nvSpPr>
        <p:spPr bwMode="auto">
          <a:xfrm flipV="1">
            <a:off x="2771775" y="1268413"/>
            <a:ext cx="1871663" cy="7921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 flipV="1">
            <a:off x="2771775" y="1484313"/>
            <a:ext cx="1944688" cy="7207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 flipV="1">
            <a:off x="2987675" y="1916113"/>
            <a:ext cx="1657350" cy="2889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>
            <a:off x="2843213" y="2492375"/>
            <a:ext cx="1943100" cy="431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>
            <a:off x="2843213" y="2349500"/>
            <a:ext cx="1800225" cy="2873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>
            <a:off x="2771775" y="2276475"/>
            <a:ext cx="18002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1258888" y="3787775"/>
            <a:ext cx="6913562" cy="369332"/>
          </a:xfrm>
          <a:prstGeom prst="rect">
            <a:avLst/>
          </a:prstGeom>
          <a:gradFill rotWithShape="1">
            <a:gsLst>
              <a:gs pos="0">
                <a:srgbClr val="00FFFF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УСТНАЯ </a:t>
            </a: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РЕЧЬ </a:t>
            </a: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ЕЁ </a:t>
            </a: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РАЗНОВИДНОСТИ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971550" y="4719638"/>
            <a:ext cx="1519238" cy="457200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solidFill>
                  <a:srgbClr val="0000CC"/>
                </a:solidFill>
              </a:rPr>
              <a:t>ДИАЛОГ</a:t>
            </a:r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6372225" y="4797425"/>
            <a:ext cx="1697038" cy="457200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rgbClr val="0000CC"/>
                </a:solidFill>
              </a:rPr>
              <a:t>ПОЛИЛОГ</a:t>
            </a:r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3400425" y="5608638"/>
            <a:ext cx="2263775" cy="457200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>
                <a:solidFill>
                  <a:srgbClr val="0000CC"/>
                </a:solidFill>
              </a:rPr>
              <a:t>        </a:t>
            </a:r>
            <a:r>
              <a:rPr lang="ru-RU">
                <a:solidFill>
                  <a:srgbClr val="0000CC"/>
                </a:solidFill>
              </a:rPr>
              <a:t>МОНОЛОГ</a:t>
            </a:r>
          </a:p>
        </p:txBody>
      </p:sp>
      <p:sp>
        <p:nvSpPr>
          <p:cNvPr id="32783" name="Line 15"/>
          <p:cNvSpPr>
            <a:spLocks noChangeShapeType="1"/>
          </p:cNvSpPr>
          <p:nvPr/>
        </p:nvSpPr>
        <p:spPr bwMode="auto">
          <a:xfrm>
            <a:off x="4500563" y="4292600"/>
            <a:ext cx="0" cy="13684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89" name="Line 16"/>
          <p:cNvSpPr>
            <a:spLocks noChangeShapeType="1"/>
          </p:cNvSpPr>
          <p:nvPr/>
        </p:nvSpPr>
        <p:spPr bwMode="auto">
          <a:xfrm>
            <a:off x="4284663" y="4292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785" name="Line 17"/>
          <p:cNvSpPr>
            <a:spLocks noChangeShapeType="1"/>
          </p:cNvSpPr>
          <p:nvPr/>
        </p:nvSpPr>
        <p:spPr bwMode="auto">
          <a:xfrm flipH="1">
            <a:off x="2195513" y="4292600"/>
            <a:ext cx="2305050" cy="5048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786" name="Line 18"/>
          <p:cNvSpPr>
            <a:spLocks noChangeShapeType="1"/>
          </p:cNvSpPr>
          <p:nvPr/>
        </p:nvSpPr>
        <p:spPr bwMode="auto">
          <a:xfrm>
            <a:off x="4500563" y="4292600"/>
            <a:ext cx="2447925" cy="5048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32787" name="Picture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950" y="188913"/>
            <a:ext cx="1800225" cy="117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rgbClr val="CCCCFF"/>
            </a:outerShdw>
          </a:effectLst>
        </p:spPr>
      </p:pic>
      <p:pic>
        <p:nvPicPr>
          <p:cNvPr id="32788" name="Picture 20" descr="04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5445125"/>
            <a:ext cx="1311275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9" name="Picture 21" descr="034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175" y="5992813"/>
            <a:ext cx="865188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90" name="Picture 22" descr="035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588" y="5373688"/>
            <a:ext cx="931862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91" name="Picture 23" descr="034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088" y="5013325"/>
            <a:ext cx="89217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92" name="Picture 24" descr="05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96188" y="5734050"/>
            <a:ext cx="760412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500" fill="hold"/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327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3" dur="500" fill="hold"/>
                                        <p:tgtEl>
                                          <p:spTgt spid="32771">
                                            <p:bg/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8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720"/>
                            </p:stCondLst>
                            <p:childTnLst>
                              <p:par>
                                <p:cTn id="2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220"/>
                            </p:stCondLst>
                            <p:childTnLst>
                              <p:par>
                                <p:cTn id="3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720"/>
                            </p:stCondLst>
                            <p:childTnLst>
                              <p:par>
                                <p:cTn id="3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220"/>
                            </p:stCondLst>
                            <p:childTnLst>
                              <p:par>
                                <p:cTn id="3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5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720"/>
                            </p:stCondLst>
                            <p:childTnLst>
                              <p:par>
                                <p:cTn id="4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5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220"/>
                            </p:stCondLst>
                            <p:childTnLst>
                              <p:par>
                                <p:cTn id="4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720"/>
                            </p:stCondLst>
                            <p:childTnLst>
                              <p:par>
                                <p:cTn id="5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80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80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80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32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2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2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7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7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7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32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27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27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7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9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2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2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2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2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2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32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2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32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allAtOnce" animBg="1"/>
      <p:bldP spid="32771" grpId="1" build="allAtOnce" animBg="1"/>
      <p:bldP spid="32772" grpId="0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3" grpId="0" animBg="1"/>
      <p:bldP spid="32785" grpId="0" animBg="1"/>
      <p:bldP spid="3278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88640"/>
            <a:ext cx="653792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Стили</a:t>
            </a:r>
            <a:r>
              <a:rPr lang="ru-RU" sz="4000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речи</a:t>
            </a:r>
            <a:r>
              <a:rPr lang="ru-RU" sz="4000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4000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i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mtClean="0"/>
              <a:t>          </a:t>
            </a:r>
            <a:r>
              <a:rPr lang="ru-RU" i="1" smtClean="0">
                <a:solidFill>
                  <a:srgbClr val="0000CC"/>
                </a:solidFill>
              </a:rPr>
              <a:t>Книжные</a:t>
            </a:r>
            <a:r>
              <a:rPr lang="ru-RU" smtClean="0"/>
              <a:t>                    </a:t>
            </a:r>
            <a:r>
              <a:rPr lang="ru-RU" i="1" smtClean="0">
                <a:solidFill>
                  <a:srgbClr val="0000CC"/>
                </a:solidFill>
              </a:rPr>
              <a:t>Разговорный</a:t>
            </a:r>
            <a:r>
              <a:rPr lang="ru-RU" smtClean="0"/>
              <a:t>      </a:t>
            </a:r>
          </a:p>
        </p:txBody>
      </p:sp>
      <p:sp>
        <p:nvSpPr>
          <p:cNvPr id="7170" name="Нижний колонтитул 4"/>
          <p:cNvSpPr>
            <a:spLocks noGrp="1"/>
          </p:cNvSpPr>
          <p:nvPr>
            <p:ph type="ftr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endParaRPr lang="ru-RU" smtClean="0"/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5062538" y="2276475"/>
            <a:ext cx="3829942" cy="925513"/>
          </a:xfrm>
          <a:prstGeom prst="rect">
            <a:avLst/>
          </a:prstGeom>
          <a:gradFill rotWithShape="1">
            <a:gsLst>
              <a:gs pos="0">
                <a:srgbClr val="BBE0E3"/>
              </a:gs>
              <a:gs pos="100000">
                <a:srgbClr val="00FFFF"/>
              </a:gs>
            </a:gsLst>
            <a:path path="rect">
              <a:fillToRect r="100000" b="100000"/>
            </a:path>
          </a:gradFill>
          <a:ln w="9525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800" dirty="0"/>
              <a:t>                </a:t>
            </a:r>
            <a:r>
              <a:rPr lang="ru-RU" sz="1800" i="1" dirty="0"/>
              <a:t>общение</a:t>
            </a:r>
          </a:p>
          <a:p>
            <a:r>
              <a:rPr lang="en-US" sz="1800" i="1" dirty="0"/>
              <a:t>(</a:t>
            </a:r>
            <a:r>
              <a:rPr lang="ru-RU" sz="1800" i="1" dirty="0"/>
              <a:t>разговорные слова, неполные</a:t>
            </a:r>
            <a:endParaRPr lang="en-US" sz="1800" i="1" dirty="0"/>
          </a:p>
          <a:p>
            <a:r>
              <a:rPr lang="ru-RU" sz="1800" i="1" dirty="0" err="1"/>
              <a:t>предложения,диалог</a:t>
            </a:r>
            <a:r>
              <a:rPr lang="ru-RU" sz="1800" i="1" dirty="0"/>
              <a:t> )</a:t>
            </a:r>
          </a:p>
        </p:txBody>
      </p:sp>
      <p:sp>
        <p:nvSpPr>
          <p:cNvPr id="7174" name="Text Box 5"/>
          <p:cNvSpPr txBox="1">
            <a:spLocks noChangeArrowheads="1"/>
          </p:cNvSpPr>
          <p:nvPr/>
        </p:nvSpPr>
        <p:spPr bwMode="auto">
          <a:xfrm>
            <a:off x="6567488" y="2800350"/>
            <a:ext cx="247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b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87313" y="2655888"/>
            <a:ext cx="1476375" cy="1200150"/>
          </a:xfrm>
          <a:prstGeom prst="rect">
            <a:avLst/>
          </a:prstGeom>
          <a:gradFill rotWithShape="1">
            <a:gsLst>
              <a:gs pos="0">
                <a:srgbClr val="BBE0E3"/>
              </a:gs>
              <a:gs pos="100000">
                <a:srgbClr val="00FFFF"/>
              </a:gs>
            </a:gsLst>
            <a:path path="rect">
              <a:fillToRect r="100000" b="100000"/>
            </a:path>
          </a:gradFill>
          <a:ln w="9525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/>
              <a:t>НАУЧНЫЙ-</a:t>
            </a:r>
          </a:p>
          <a:p>
            <a:r>
              <a:rPr lang="ru-RU" sz="1800" b="0" i="1">
                <a:solidFill>
                  <a:srgbClr val="0000CC"/>
                </a:solidFill>
              </a:rPr>
              <a:t>сообщение</a:t>
            </a:r>
          </a:p>
          <a:p>
            <a:r>
              <a:rPr lang="ru-RU" sz="1800" i="1"/>
              <a:t>(термины)</a:t>
            </a:r>
          </a:p>
          <a:p>
            <a:endParaRPr lang="ru-RU" sz="1800" i="1"/>
          </a:p>
        </p:txBody>
      </p:sp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1816100" y="3305175"/>
            <a:ext cx="2746375" cy="925513"/>
          </a:xfrm>
          <a:prstGeom prst="rect">
            <a:avLst/>
          </a:prstGeom>
          <a:gradFill rotWithShape="1">
            <a:gsLst>
              <a:gs pos="0">
                <a:srgbClr val="BBE0E3"/>
              </a:gs>
              <a:gs pos="100000">
                <a:srgbClr val="00FFFF"/>
              </a:gs>
            </a:gsLst>
            <a:path path="rect">
              <a:fillToRect r="100000" b="100000"/>
            </a:path>
          </a:gradFill>
          <a:ln w="9525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/>
              <a:t>ХУДОЖЕСТВЕННЫЙ –</a:t>
            </a:r>
          </a:p>
          <a:p>
            <a:r>
              <a:rPr lang="ru-RU" sz="1800" b="0" i="1">
                <a:solidFill>
                  <a:srgbClr val="0000CC"/>
                </a:solidFill>
              </a:rPr>
              <a:t>        воздействие</a:t>
            </a:r>
          </a:p>
          <a:p>
            <a:r>
              <a:rPr lang="ru-RU" sz="1800" i="1"/>
              <a:t>    (образные слова)</a:t>
            </a:r>
          </a:p>
        </p:txBody>
      </p: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851275" y="4365625"/>
            <a:ext cx="3319463" cy="923330"/>
          </a:xfrm>
          <a:prstGeom prst="rect">
            <a:avLst/>
          </a:prstGeom>
          <a:gradFill rotWithShape="1">
            <a:gsLst>
              <a:gs pos="0">
                <a:srgbClr val="BBE0E3"/>
              </a:gs>
              <a:gs pos="100000">
                <a:srgbClr val="00FFFF"/>
              </a:gs>
            </a:gsLst>
            <a:lin ang="5400000" scaled="1"/>
          </a:gradFill>
          <a:ln w="9525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800" i="1" dirty="0"/>
              <a:t>ОФИЦИАЛЬНО – ДЕЛОВОЙ</a:t>
            </a:r>
          </a:p>
          <a:p>
            <a:r>
              <a:rPr lang="ru-RU" sz="1800" b="0" i="1" dirty="0">
                <a:solidFill>
                  <a:srgbClr val="0000CC"/>
                </a:solidFill>
              </a:rPr>
              <a:t>          (сообщение)</a:t>
            </a:r>
          </a:p>
          <a:p>
            <a:r>
              <a:rPr lang="ru-RU" sz="1800" i="1" dirty="0"/>
              <a:t>(особые слова и обороты)</a:t>
            </a:r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419475" y="5445125"/>
            <a:ext cx="4608513" cy="646331"/>
          </a:xfrm>
          <a:prstGeom prst="rect">
            <a:avLst/>
          </a:prstGeom>
          <a:gradFill rotWithShape="1">
            <a:gsLst>
              <a:gs pos="0">
                <a:srgbClr val="BBE0E3"/>
              </a:gs>
              <a:gs pos="100000">
                <a:srgbClr val="00FFFF"/>
              </a:gs>
            </a:gsLst>
            <a:path path="rect">
              <a:fillToRect r="100000" b="100000"/>
            </a:path>
          </a:gradFill>
          <a:ln w="9525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800" i="1" dirty="0"/>
              <a:t>                          ПУБЛИЦИСТИЧЕСКИЙ</a:t>
            </a:r>
          </a:p>
          <a:p>
            <a:endParaRPr lang="ru-RU" sz="1800" i="1" dirty="0"/>
          </a:p>
        </p:txBody>
      </p:sp>
      <p:sp>
        <p:nvSpPr>
          <p:cNvPr id="49162" name="Text Box 10"/>
          <p:cNvSpPr txBox="1">
            <a:spLocks noChangeArrowheads="1"/>
          </p:cNvSpPr>
          <p:nvPr/>
        </p:nvSpPr>
        <p:spPr bwMode="auto">
          <a:xfrm>
            <a:off x="3189289" y="5741988"/>
            <a:ext cx="5703192" cy="927372"/>
          </a:xfrm>
          <a:prstGeom prst="rect">
            <a:avLst/>
          </a:prstGeom>
          <a:gradFill rotWithShape="1">
            <a:gsLst>
              <a:gs pos="0">
                <a:srgbClr val="BBE0E3"/>
              </a:gs>
              <a:gs pos="100000">
                <a:srgbClr val="00FFFF"/>
              </a:gs>
            </a:gsLst>
            <a:path path="rect">
              <a:fillToRect r="100000" b="100000"/>
            </a:path>
          </a:gradFill>
          <a:ln w="9525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800" i="1" dirty="0">
                <a:solidFill>
                  <a:srgbClr val="0000CC"/>
                </a:solidFill>
              </a:rPr>
              <a:t>      сообщение информации , воздействие</a:t>
            </a:r>
          </a:p>
          <a:p>
            <a:r>
              <a:rPr lang="ru-RU" sz="1800" i="1" dirty="0"/>
              <a:t>(общественно-политическая </a:t>
            </a:r>
            <a:r>
              <a:rPr lang="ru-RU" sz="1800" i="1" dirty="0" err="1"/>
              <a:t>лексика,совмещение</a:t>
            </a:r>
            <a:endParaRPr lang="ru-RU" sz="1800" i="1" dirty="0"/>
          </a:p>
          <a:p>
            <a:r>
              <a:rPr lang="ru-RU" sz="1800" i="1" dirty="0"/>
              <a:t>торжественной лексики и разговорных средств </a:t>
            </a:r>
          </a:p>
        </p:txBody>
      </p:sp>
      <p:sp>
        <p:nvSpPr>
          <p:cNvPr id="49163" name="Line 11"/>
          <p:cNvSpPr>
            <a:spLocks noChangeShapeType="1"/>
          </p:cNvSpPr>
          <p:nvPr/>
        </p:nvSpPr>
        <p:spPr bwMode="auto">
          <a:xfrm flipH="1">
            <a:off x="323850" y="2133600"/>
            <a:ext cx="2016125" cy="503238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9164" name="Line 12"/>
          <p:cNvSpPr>
            <a:spLocks noChangeShapeType="1"/>
          </p:cNvSpPr>
          <p:nvPr/>
        </p:nvSpPr>
        <p:spPr bwMode="auto">
          <a:xfrm>
            <a:off x="2484438" y="2060575"/>
            <a:ext cx="1223962" cy="1150938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9165" name="Line 13"/>
          <p:cNvSpPr>
            <a:spLocks noChangeShapeType="1"/>
          </p:cNvSpPr>
          <p:nvPr/>
        </p:nvSpPr>
        <p:spPr bwMode="auto">
          <a:xfrm>
            <a:off x="2771775" y="2133600"/>
            <a:ext cx="4105275" cy="215900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9166" name="Line 14"/>
          <p:cNvSpPr>
            <a:spLocks noChangeShapeType="1"/>
          </p:cNvSpPr>
          <p:nvPr/>
        </p:nvSpPr>
        <p:spPr bwMode="auto">
          <a:xfrm>
            <a:off x="2484438" y="2060575"/>
            <a:ext cx="6335712" cy="381635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9167" name="Line 15"/>
          <p:cNvSpPr>
            <a:spLocks noChangeShapeType="1"/>
          </p:cNvSpPr>
          <p:nvPr/>
        </p:nvSpPr>
        <p:spPr bwMode="auto">
          <a:xfrm flipH="1">
            <a:off x="2484438" y="1484313"/>
            <a:ext cx="2232025" cy="288925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9168" name="Line 16"/>
          <p:cNvSpPr>
            <a:spLocks noChangeShapeType="1"/>
          </p:cNvSpPr>
          <p:nvPr/>
        </p:nvSpPr>
        <p:spPr bwMode="auto">
          <a:xfrm>
            <a:off x="4787900" y="1484313"/>
            <a:ext cx="3313113" cy="288925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49169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188913"/>
            <a:ext cx="1763712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rgbClr val="CCCCFF"/>
            </a:outerShdw>
          </a:effectLst>
        </p:spPr>
      </p:pic>
      <p:pic>
        <p:nvPicPr>
          <p:cNvPr id="49170" name="Picture 18" descr="ED00318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4437063"/>
            <a:ext cx="1160463" cy="165576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9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49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9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9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4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9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5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9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6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49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6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6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/>
      <p:bldP spid="49156" grpId="0" animBg="1"/>
      <p:bldP spid="49158" grpId="0" animBg="1"/>
      <p:bldP spid="49159" grpId="0" animBg="1"/>
      <p:bldP spid="49160" grpId="0" animBg="1"/>
      <p:bldP spid="49162" grpId="0" animBg="1"/>
      <p:bldP spid="49163" grpId="0" animBg="1"/>
      <p:bldP spid="49164" grpId="0" animBg="1"/>
      <p:bldP spid="49165" grpId="0" animBg="1"/>
      <p:bldP spid="49166" grpId="0" animBg="1"/>
      <p:bldP spid="49167" grpId="0" animBg="1"/>
      <p:bldP spid="4916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-171400"/>
            <a:ext cx="5791200" cy="1371600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научный стиль</a:t>
            </a:r>
            <a:endParaRPr lang="ru-RU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http://bibl.tikva.ru/base/B1451/img/B1451p195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8653359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1258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Особенности научного стиля</a:t>
            </a:r>
            <a:endParaRPr lang="ru-RU" sz="3200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276872"/>
            <a:ext cx="7620000" cy="4373563"/>
          </a:xfrm>
        </p:spPr>
        <p:txBody>
          <a:bodyPr>
            <a:norm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ru-RU" sz="4000" b="0" i="1" dirty="0">
                <a:latin typeface="Times New Roman" pitchFamily="18" charset="0"/>
                <a:cs typeface="Times New Roman" pitchFamily="18" charset="0"/>
              </a:rPr>
              <a:t>Логичность </a:t>
            </a:r>
            <a:endParaRPr lang="ru-RU" sz="4000" b="0" i="1" dirty="0" smtClean="0"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ru-RU" sz="4000" b="0" i="1" dirty="0" smtClean="0">
                <a:latin typeface="Times New Roman" pitchFamily="18" charset="0"/>
                <a:cs typeface="Times New Roman" pitchFamily="18" charset="0"/>
              </a:rPr>
              <a:t>Последовательность</a:t>
            </a:r>
            <a:r>
              <a:rPr lang="ru-RU" sz="4000" b="0" i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4000" b="0" i="1" dirty="0" smtClean="0"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ru-RU" sz="4000" b="0" i="1" dirty="0" smtClean="0">
                <a:latin typeface="Times New Roman" pitchFamily="18" charset="0"/>
                <a:cs typeface="Times New Roman" pitchFamily="18" charset="0"/>
              </a:rPr>
              <a:t>Ясность</a:t>
            </a:r>
            <a:endParaRPr lang="ru-RU" sz="4000" b="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0" name="Picture 2" descr="http://svet-mayakov.ru/wp-content/uploads/2017/03/%D0%9A%D0%BD%D0%B8%D0%B6%D0%BD%D1%8B%D0%B9-%D1%83%D0%BC%D0%BD%D0%B8%D0%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2708920"/>
            <a:ext cx="2506007" cy="29249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36337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ru-RU" sz="5400" b="1" i="1" dirty="0" smtClean="0">
                <a:solidFill>
                  <a:srgbClr val="0000CC"/>
                </a:solidFill>
                <a:latin typeface="Monotype Corsiva" pitchFamily="66" charset="0"/>
              </a:rPr>
              <a:t>Разговорный стиль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i="1" u="sng" smtClean="0">
                <a:solidFill>
                  <a:srgbClr val="FF0000"/>
                </a:solidFill>
              </a:rPr>
              <a:t>Особенности разговорного стиля</a:t>
            </a:r>
          </a:p>
        </p:txBody>
      </p:sp>
      <p:sp>
        <p:nvSpPr>
          <p:cNvPr id="8194" name="Нижний колонтитул 4"/>
          <p:cNvSpPr>
            <a:spLocks noGrp="1"/>
          </p:cNvSpPr>
          <p:nvPr>
            <p:ph type="ftr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endParaRPr lang="ru-RU" smtClean="0"/>
          </a:p>
        </p:txBody>
      </p:sp>
      <p:sp>
        <p:nvSpPr>
          <p:cNvPr id="50180" name="AutoShape 4"/>
          <p:cNvSpPr>
            <a:spLocks noChangeArrowheads="1"/>
          </p:cNvSpPr>
          <p:nvPr/>
        </p:nvSpPr>
        <p:spPr bwMode="auto">
          <a:xfrm>
            <a:off x="1763713" y="2492375"/>
            <a:ext cx="914400" cy="9144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0181" name="AutoShape 5"/>
          <p:cNvSpPr>
            <a:spLocks noChangeArrowheads="1"/>
          </p:cNvSpPr>
          <p:nvPr/>
        </p:nvSpPr>
        <p:spPr bwMode="auto">
          <a:xfrm>
            <a:off x="5795963" y="2492375"/>
            <a:ext cx="914400" cy="9144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0182" name="AutoShape 6"/>
          <p:cNvSpPr>
            <a:spLocks noChangeArrowheads="1"/>
          </p:cNvSpPr>
          <p:nvPr/>
        </p:nvSpPr>
        <p:spPr bwMode="auto">
          <a:xfrm>
            <a:off x="3635375" y="2636838"/>
            <a:ext cx="976313" cy="773112"/>
          </a:xfrm>
          <a:prstGeom prst="rightArrow">
            <a:avLst>
              <a:gd name="adj1" fmla="val 50000"/>
              <a:gd name="adj2" fmla="val 31571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2051050" y="3429000"/>
            <a:ext cx="3657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>
                <a:solidFill>
                  <a:srgbClr val="0000CC"/>
                </a:solidFill>
              </a:rPr>
              <a:t>                </a:t>
            </a:r>
            <a:r>
              <a:rPr lang="ru-RU" sz="3200" i="1">
                <a:solidFill>
                  <a:srgbClr val="0000CC"/>
                </a:solidFill>
                <a:latin typeface="Monotype Corsiva" pitchFamily="66" charset="0"/>
              </a:rPr>
              <a:t>Цель  -  общение</a:t>
            </a:r>
          </a:p>
        </p:txBody>
      </p:sp>
      <p:sp>
        <p:nvSpPr>
          <p:cNvPr id="8201" name="Text Box 8"/>
          <p:cNvSpPr txBox="1">
            <a:spLocks noChangeArrowheads="1"/>
          </p:cNvSpPr>
          <p:nvPr/>
        </p:nvSpPr>
        <p:spPr bwMode="auto">
          <a:xfrm>
            <a:off x="1527175" y="639763"/>
            <a:ext cx="1841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ru-RU" sz="1800" b="0">
              <a:solidFill>
                <a:schemeClr val="tx1"/>
              </a:solidFill>
            </a:endParaRPr>
          </a:p>
        </p:txBody>
      </p:sp>
      <p:sp>
        <p:nvSpPr>
          <p:cNvPr id="8202" name="Text Box 9"/>
          <p:cNvSpPr txBox="1">
            <a:spLocks noChangeArrowheads="1"/>
          </p:cNvSpPr>
          <p:nvPr/>
        </p:nvSpPr>
        <p:spPr bwMode="auto">
          <a:xfrm>
            <a:off x="1692275" y="7651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1800" b="0">
              <a:solidFill>
                <a:schemeClr val="tx1"/>
              </a:solidFill>
            </a:endParaRPr>
          </a:p>
        </p:txBody>
      </p:sp>
      <p:sp>
        <p:nvSpPr>
          <p:cNvPr id="8203" name="Text Box 10"/>
          <p:cNvSpPr txBox="1">
            <a:spLocks noChangeArrowheads="1"/>
          </p:cNvSpPr>
          <p:nvPr/>
        </p:nvSpPr>
        <p:spPr bwMode="auto">
          <a:xfrm>
            <a:off x="1671638" y="6397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1800" b="0">
              <a:solidFill>
                <a:schemeClr val="tx1"/>
              </a:solidFill>
            </a:endParaRPr>
          </a:p>
        </p:txBody>
      </p:sp>
      <p:sp>
        <p:nvSpPr>
          <p:cNvPr id="8204" name="Text Box 11"/>
          <p:cNvSpPr txBox="1">
            <a:spLocks noChangeArrowheads="1"/>
          </p:cNvSpPr>
          <p:nvPr/>
        </p:nvSpPr>
        <p:spPr bwMode="auto">
          <a:xfrm>
            <a:off x="1239838" y="7842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1800" b="0">
              <a:solidFill>
                <a:schemeClr val="tx1"/>
              </a:solidFill>
            </a:endParaRPr>
          </a:p>
        </p:txBody>
      </p:sp>
      <p:sp>
        <p:nvSpPr>
          <p:cNvPr id="50188" name="Text Box 12"/>
          <p:cNvSpPr txBox="1">
            <a:spLocks noChangeArrowheads="1"/>
          </p:cNvSpPr>
          <p:nvPr/>
        </p:nvSpPr>
        <p:spPr bwMode="auto">
          <a:xfrm>
            <a:off x="231775" y="3933056"/>
            <a:ext cx="8520113" cy="646331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800" i="1" dirty="0"/>
              <a:t>C</a:t>
            </a:r>
            <a:r>
              <a:rPr lang="ru-RU" sz="1800" i="1" dirty="0" err="1"/>
              <a:t>фера</a:t>
            </a:r>
            <a:r>
              <a:rPr lang="ru-RU" sz="1800" i="1" dirty="0">
                <a:solidFill>
                  <a:srgbClr val="000099"/>
                </a:solidFill>
              </a:rPr>
              <a:t> </a:t>
            </a:r>
            <a:r>
              <a:rPr lang="ru-RU" sz="1800" i="1" dirty="0"/>
              <a:t>употребления</a:t>
            </a:r>
            <a:r>
              <a:rPr lang="ru-RU" sz="1800" b="0" dirty="0">
                <a:solidFill>
                  <a:srgbClr val="000099"/>
                </a:solidFill>
              </a:rPr>
              <a:t> – общение с близкими и хорошо  знакомыми людьми,</a:t>
            </a:r>
          </a:p>
          <a:p>
            <a:r>
              <a:rPr lang="ru-RU" sz="1800" b="0" dirty="0">
                <a:solidFill>
                  <a:srgbClr val="000099"/>
                </a:solidFill>
              </a:rPr>
              <a:t>сфера бытовых отношений и устная форма профессиональных. </a:t>
            </a:r>
          </a:p>
        </p:txBody>
      </p:sp>
      <p:sp>
        <p:nvSpPr>
          <p:cNvPr id="50189" name="Text Box 13"/>
          <p:cNvSpPr txBox="1">
            <a:spLocks noChangeArrowheads="1"/>
          </p:cNvSpPr>
          <p:nvPr/>
        </p:nvSpPr>
        <p:spPr bwMode="auto">
          <a:xfrm>
            <a:off x="188913" y="4889500"/>
            <a:ext cx="2286000" cy="366713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/>
              <a:t>Стилевые черты</a:t>
            </a:r>
          </a:p>
        </p:txBody>
      </p:sp>
      <p:sp>
        <p:nvSpPr>
          <p:cNvPr id="50190" name="Text Box 14"/>
          <p:cNvSpPr txBox="1">
            <a:spLocks noChangeArrowheads="1"/>
          </p:cNvSpPr>
          <p:nvPr/>
        </p:nvSpPr>
        <p:spPr bwMode="auto">
          <a:xfrm>
            <a:off x="2555875" y="4725145"/>
            <a:ext cx="6120581" cy="1200329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rgbClr val="00FFFF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800" b="0" dirty="0">
                <a:solidFill>
                  <a:srgbClr val="000099"/>
                </a:solidFill>
              </a:rPr>
              <a:t>       - Мы не всегда знаем, о чём будем  говорить.</a:t>
            </a:r>
          </a:p>
          <a:p>
            <a:r>
              <a:rPr lang="ru-RU" sz="1800" b="0" dirty="0">
                <a:solidFill>
                  <a:srgbClr val="000099"/>
                </a:solidFill>
              </a:rPr>
              <a:t>       - Мы не знаем , какие  слова подберём.</a:t>
            </a:r>
          </a:p>
          <a:p>
            <a:r>
              <a:rPr lang="ru-RU" sz="1800" b="0" dirty="0">
                <a:solidFill>
                  <a:srgbClr val="000099"/>
                </a:solidFill>
              </a:rPr>
              <a:t>       - Мы должны видеть и слышать участника разговора.        </a:t>
            </a:r>
          </a:p>
        </p:txBody>
      </p:sp>
      <p:sp>
        <p:nvSpPr>
          <p:cNvPr id="50191" name="Text Box 15"/>
          <p:cNvSpPr txBox="1">
            <a:spLocks noChangeArrowheads="1"/>
          </p:cNvSpPr>
          <p:nvPr/>
        </p:nvSpPr>
        <p:spPr bwMode="auto">
          <a:xfrm>
            <a:off x="260350" y="5857875"/>
            <a:ext cx="8523288" cy="925513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/>
              <a:t>Языковые</a:t>
            </a:r>
            <a:r>
              <a:rPr lang="ru-RU" sz="1800" i="1">
                <a:solidFill>
                  <a:schemeClr val="tx1"/>
                </a:solidFill>
              </a:rPr>
              <a:t> </a:t>
            </a:r>
            <a:r>
              <a:rPr lang="ru-RU" sz="1800" i="1"/>
              <a:t>средства</a:t>
            </a:r>
            <a:r>
              <a:rPr lang="ru-RU" sz="1800" b="0">
                <a:solidFill>
                  <a:schemeClr val="tx1"/>
                </a:solidFill>
              </a:rPr>
              <a:t>: </a:t>
            </a:r>
            <a:r>
              <a:rPr lang="ru-RU" sz="1800" b="0">
                <a:solidFill>
                  <a:srgbClr val="000099"/>
                </a:solidFill>
              </a:rPr>
              <a:t>ограничен</a:t>
            </a:r>
            <a:r>
              <a:rPr lang="ru-RU" sz="1800" b="0">
                <a:solidFill>
                  <a:schemeClr val="tx1"/>
                </a:solidFill>
              </a:rPr>
              <a:t> </a:t>
            </a:r>
            <a:r>
              <a:rPr lang="ru-RU" sz="1800" b="0">
                <a:solidFill>
                  <a:srgbClr val="000099"/>
                </a:solidFill>
              </a:rPr>
              <a:t>состав</a:t>
            </a:r>
            <a:r>
              <a:rPr lang="ru-RU" sz="1800" b="0">
                <a:solidFill>
                  <a:schemeClr val="tx1"/>
                </a:solidFill>
              </a:rPr>
              <a:t> </a:t>
            </a:r>
            <a:r>
              <a:rPr lang="ru-RU" sz="1800" b="0">
                <a:solidFill>
                  <a:srgbClr val="000099"/>
                </a:solidFill>
              </a:rPr>
              <a:t>книжных</a:t>
            </a:r>
            <a:r>
              <a:rPr lang="ru-RU" sz="1800" b="0">
                <a:solidFill>
                  <a:schemeClr val="tx1"/>
                </a:solidFill>
              </a:rPr>
              <a:t> </a:t>
            </a:r>
            <a:r>
              <a:rPr lang="ru-RU" sz="1800" b="0">
                <a:solidFill>
                  <a:srgbClr val="000099"/>
                </a:solidFill>
              </a:rPr>
              <a:t>слов,много</a:t>
            </a:r>
            <a:r>
              <a:rPr lang="ru-RU" sz="1800" b="0">
                <a:solidFill>
                  <a:schemeClr val="tx1"/>
                </a:solidFill>
              </a:rPr>
              <a:t> </a:t>
            </a:r>
            <a:r>
              <a:rPr lang="ru-RU" sz="1800" b="0">
                <a:solidFill>
                  <a:srgbClr val="000099"/>
                </a:solidFill>
              </a:rPr>
              <a:t>просторечных</a:t>
            </a:r>
          </a:p>
          <a:p>
            <a:r>
              <a:rPr lang="ru-RU" sz="1800" b="0">
                <a:solidFill>
                  <a:srgbClr val="000099"/>
                </a:solidFill>
              </a:rPr>
              <a:t>слов,большое количество междометий, частиц, наличие неполных и коротких</a:t>
            </a:r>
          </a:p>
          <a:p>
            <a:r>
              <a:rPr lang="ru-RU" sz="1800" b="0">
                <a:solidFill>
                  <a:srgbClr val="000099"/>
                </a:solidFill>
              </a:rPr>
              <a:t>предложений, богатство интонаций.</a:t>
            </a:r>
          </a:p>
        </p:txBody>
      </p:sp>
      <p:pic>
        <p:nvPicPr>
          <p:cNvPr id="50192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188913"/>
            <a:ext cx="1763712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rgbClr val="CCCCFF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0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2" presetClass="emph" presetSubtype="0" repeatCount="10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5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36" dur="5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7" dur="5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9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32" presetClass="emph" presetSubtype="0" repeatCount="10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46" dur="5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7" dur="5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9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8" presetClass="emph" presetSubtype="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20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0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0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65" presetID="27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7" dur="80"/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8" dur="80"/>
                                        <p:tgtEl>
                                          <p:spTgt spid="501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80"/>
                                        <p:tgtEl>
                                          <p:spTgt spid="501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1060"/>
                            </p:stCondLst>
                            <p:childTnLst>
                              <p:par>
                                <p:cTn id="7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3" dur="80"/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4" dur="80"/>
                                        <p:tgtEl>
                                          <p:spTgt spid="501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80"/>
                                        <p:tgtEl>
                                          <p:spTgt spid="501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538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50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 build="p"/>
      <p:bldP spid="50180" grpId="0" animBg="1"/>
      <p:bldP spid="50180" grpId="1" animBg="1"/>
      <p:bldP spid="50181" grpId="0" animBg="1"/>
      <p:bldP spid="50181" grpId="1" animBg="1"/>
      <p:bldP spid="50182" grpId="0" animBg="1"/>
      <p:bldP spid="50182" grpId="1" animBg="1"/>
      <p:bldP spid="50183" grpId="0" build="allAtOnce"/>
      <p:bldP spid="50188" grpId="0" animBg="1"/>
      <p:bldP spid="50189" grpId="0" animBg="1"/>
      <p:bldP spid="50190" grpId="0" animBg="1"/>
      <p:bldP spid="5019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5976664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Разговорная речь – это употребление литературного языка в обиходно-бытовой сфере общения, а не отступление от его норм. </a:t>
            </a:r>
            <a:endParaRPr lang="ru-RU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7870" y="1700808"/>
            <a:ext cx="6119744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9299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07524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3"/>
                </a:solidFill>
              </a:rPr>
              <a:t>Характерные черты разговорного стиля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204864"/>
            <a:ext cx="7620000" cy="4373563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ru-RU" sz="4400" i="1" dirty="0" smtClean="0"/>
              <a:t>Эмоциональность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4400" i="1" dirty="0" smtClean="0"/>
              <a:t>Образность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4400" i="1" dirty="0" smtClean="0"/>
              <a:t>Конкретность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4400" i="1" dirty="0" smtClean="0"/>
              <a:t>Простота </a:t>
            </a:r>
            <a:r>
              <a:rPr lang="ru-RU" sz="4400" i="1" dirty="0"/>
              <a:t>речи</a:t>
            </a:r>
            <a:r>
              <a:rPr lang="ru-RU" sz="4400" i="1" dirty="0" smtClean="0"/>
              <a:t>.</a:t>
            </a:r>
          </a:p>
          <a:p>
            <a:pPr marL="342900" indent="-342900">
              <a:buFont typeface="Arial" pitchFamily="34" charset="0"/>
              <a:buChar char="•"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7150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Объект 2"/>
          <p:cNvSpPr>
            <a:spLocks noGrp="1"/>
          </p:cNvSpPr>
          <p:nvPr>
            <p:ph idx="4294967295"/>
          </p:nvPr>
        </p:nvSpPr>
        <p:spPr>
          <a:xfrm>
            <a:off x="0" y="404813"/>
            <a:ext cx="7402513" cy="5472112"/>
          </a:xfrm>
        </p:spPr>
        <p:txBody>
          <a:bodyPr>
            <a:noAutofit/>
          </a:bodyPr>
          <a:lstStyle/>
          <a:p>
            <a:pPr eaLnBrk="1" hangingPunct="1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Признаки</a:t>
            </a:r>
            <a:r>
              <a:rPr lang="ru-RU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ru-RU" sz="28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непринужденность </a:t>
            </a:r>
            <a:r>
              <a:rPr lang="ru-RU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неподготовленность речи;</a:t>
            </a:r>
          </a:p>
          <a:p>
            <a:pPr eaLnBrk="1" hangingPunct="1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Синтаксис</a:t>
            </a:r>
            <a:r>
              <a:rPr lang="ru-RU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ru-RU" sz="28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простые</a:t>
            </a:r>
            <a:r>
              <a:rPr lang="ru-RU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безличные предложения, повторы слов</a:t>
            </a:r>
          </a:p>
          <a:p>
            <a:pPr eaLnBrk="1" hangingPunct="1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Лексика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фразеологизмы,частицы</a:t>
            </a:r>
            <a:r>
              <a:rPr lang="ru-RU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речевые стандарты;</a:t>
            </a:r>
          </a:p>
          <a:p>
            <a:pPr eaLnBrk="1" hangingPunct="1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Интонация</a:t>
            </a:r>
            <a:r>
              <a:rPr lang="ru-RU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eaLnBrk="1" hangingPunct="1"/>
            <a:r>
              <a:rPr lang="ru-RU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обилие пауз, изменение темпа речи.</a:t>
            </a:r>
          </a:p>
        </p:txBody>
      </p:sp>
      <p:pic>
        <p:nvPicPr>
          <p:cNvPr id="84994" name="Picture 2" descr="http://img.beta.rian.ru/images/32660/89/3266089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653136"/>
            <a:ext cx="1944217" cy="19628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366838" y="228600"/>
            <a:ext cx="7777162" cy="2840038"/>
          </a:xfrm>
        </p:spPr>
        <p:txBody>
          <a:bodyPr/>
          <a:lstStyle/>
          <a:p>
            <a:pPr algn="ctr"/>
            <a:r>
              <a:rPr lang="ru-RU" sz="4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Публицистический стиль речи</a:t>
            </a:r>
            <a:endParaRPr lang="ru-RU" sz="48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6" name="Picture 2" descr="https://botana.cc/prepod/_bloks/pic/ytha3sx-0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505074"/>
            <a:ext cx="7620000" cy="43529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33306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4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6257" y="478809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Цель публицистического стиля </a:t>
            </a:r>
            <a:r>
              <a:rPr lang="ru-RU" sz="2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речи</a:t>
            </a:r>
            <a:endParaRPr lang="ru-RU" sz="28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700808"/>
            <a:ext cx="7211144" cy="42721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Информирование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передача общественно значимой информации с одновременным воздействием на читателя, слушателя, убеждением его в чем-то, внушением ему определенных идей, взглядов, побуждением его к определенным поступкам, действиям.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9672" y="4221088"/>
            <a:ext cx="5306597" cy="1960621"/>
          </a:xfrm>
          <a:prstGeom prst="rect">
            <a:avLst/>
          </a:prstGeom>
          <a:ln w="34925"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olSlant"/>
          </a:sp3d>
        </p:spPr>
      </p:pic>
    </p:spTree>
    <p:extLst>
      <p:ext uri="{BB962C8B-B14F-4D97-AF65-F5344CB8AC3E}">
        <p14:creationId xmlns:p14="http://schemas.microsoft.com/office/powerpoint/2010/main" xmlns="" val="1458435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4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350"/>
            <a:ext cx="8050088" cy="1512466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b="1" i="1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4000" b="1" i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000" b="1" i="1" dirty="0" smtClean="0">
                <a:solidFill>
                  <a:schemeClr val="accent1"/>
                </a:solidFill>
                <a:latin typeface="Monotype Corsiva" pitchFamily="66" charset="0"/>
              </a:rPr>
              <a:t>Особенности  </a:t>
            </a:r>
            <a:r>
              <a:rPr lang="ru-RU" sz="4000" b="1" i="1" dirty="0" smtClean="0">
                <a:solidFill>
                  <a:schemeClr val="accent1"/>
                </a:solidFill>
                <a:latin typeface="Monotype Corsiva" pitchFamily="66" charset="0"/>
              </a:rPr>
              <a:t>публицистического стиля </a:t>
            </a:r>
            <a:r>
              <a:rPr lang="ru-RU" sz="4000" b="1" i="1" dirty="0" smtClean="0">
                <a:solidFill>
                  <a:schemeClr val="accent1"/>
                </a:solidFill>
                <a:latin typeface="Monotype Corsiva" pitchFamily="66" charset="0"/>
              </a:rPr>
              <a:t/>
            </a:r>
            <a:br>
              <a:rPr lang="ru-RU" sz="4000" b="1" i="1" dirty="0" smtClean="0">
                <a:solidFill>
                  <a:schemeClr val="accent1"/>
                </a:solidFill>
                <a:latin typeface="Monotype Corsiva" pitchFamily="66" charset="0"/>
              </a:rPr>
            </a:br>
            <a:r>
              <a:rPr lang="ru-RU" sz="4000" b="1" i="1" dirty="0" smtClean="0">
                <a:solidFill>
                  <a:schemeClr val="accent1"/>
                </a:solidFill>
                <a:latin typeface="Monotype Corsiva" pitchFamily="66" charset="0"/>
              </a:rPr>
              <a:t> </a:t>
            </a:r>
            <a:r>
              <a:rPr lang="ru-RU" sz="4000" b="1" i="1" dirty="0" smtClean="0">
                <a:solidFill>
                  <a:schemeClr val="accent1"/>
                </a:solidFill>
                <a:latin typeface="Monotype Corsiva" pitchFamily="66" charset="0"/>
              </a:rPr>
              <a:t>                             речи</a:t>
            </a:r>
            <a:endParaRPr lang="ru-RU" sz="4000" b="1" i="1" dirty="0" smtClean="0">
              <a:solidFill>
                <a:schemeClr val="accent1"/>
              </a:solidFill>
              <a:latin typeface="Monotype Corsiva" pitchFamily="66" charset="0"/>
            </a:endParaRPr>
          </a:p>
        </p:txBody>
      </p:sp>
      <p:pic>
        <p:nvPicPr>
          <p:cNvPr id="56324" name="Picture 4" descr="Лена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1792" y="3933056"/>
            <a:ext cx="1872208" cy="2199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376238" y="1865313"/>
            <a:ext cx="2827634" cy="2585323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800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1.ЛОГИЧНОСТЬ.</a:t>
            </a:r>
          </a:p>
          <a:p>
            <a:pPr>
              <a:defRPr/>
            </a:pPr>
            <a:endParaRPr lang="ru-RU" sz="1800" dirty="0">
              <a:solidFill>
                <a:srgbClr val="0000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800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2.ОБРАЗНОСТЬ.</a:t>
            </a:r>
          </a:p>
          <a:p>
            <a:pPr>
              <a:defRPr/>
            </a:pPr>
            <a:endParaRPr lang="ru-RU" sz="1800" dirty="0">
              <a:solidFill>
                <a:srgbClr val="0000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800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3.ЭМОЦИОНАЛЬНОСТЬ</a:t>
            </a:r>
            <a:r>
              <a:rPr lang="ru-RU" sz="18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defRPr/>
            </a:pPr>
            <a:endParaRPr lang="ru-RU" sz="18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800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4.ОЦЕНОЧНОСТЬ</a:t>
            </a:r>
            <a:r>
              <a:rPr lang="ru-RU" sz="18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defRPr/>
            </a:pPr>
            <a:endParaRPr lang="ru-RU" sz="18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800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5.ПРИЗЫВНОСТЬ</a:t>
            </a:r>
            <a:r>
              <a:rPr lang="ru-RU" sz="18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376238" y="4384675"/>
            <a:ext cx="3368675" cy="650875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80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6.ОБЩЕСТВЕННО-ПОЛИТИ-</a:t>
            </a:r>
          </a:p>
          <a:p>
            <a:pPr>
              <a:defRPr/>
            </a:pPr>
            <a:r>
              <a:rPr lang="ru-RU" sz="180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ЧЕСКАЯ ЛЕКСИКА</a:t>
            </a:r>
          </a:p>
        </p:txBody>
      </p:sp>
      <p:sp>
        <p:nvSpPr>
          <p:cNvPr id="56327" name="Text Box 7"/>
          <p:cNvSpPr txBox="1">
            <a:spLocks noChangeArrowheads="1"/>
          </p:cNvSpPr>
          <p:nvPr/>
        </p:nvSpPr>
        <p:spPr bwMode="auto">
          <a:xfrm>
            <a:off x="376238" y="5300663"/>
            <a:ext cx="6139978" cy="92333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Важнейшее качество –ОБЩЕДОСТУПНОСТЬ: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Она рассчитана на широкую аудиторию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долж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на быть понятна всем . </a:t>
            </a:r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4644009" y="2060848"/>
            <a:ext cx="436188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8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Чтобы</a:t>
            </a: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воздействовать</a:t>
            </a:r>
          </a:p>
          <a:p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воображение и </a:t>
            </a:r>
            <a:r>
              <a:rPr lang="ru-RU" sz="18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чув</a:t>
            </a: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r>
              <a:rPr lang="ru-RU" sz="18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ства</a:t>
            </a: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читателя , </a:t>
            </a:r>
            <a:r>
              <a:rPr lang="ru-RU" sz="1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исполь</a:t>
            </a:r>
            <a:r>
              <a:rPr lang="ru-RU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зуются  </a:t>
            </a:r>
            <a:r>
              <a:rPr lang="ru-RU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ЭПИТЕТЫ</a:t>
            </a:r>
            <a:r>
              <a:rPr lang="ru-RU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18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СРАВНЕНИЯ </a:t>
            </a:r>
            <a:r>
              <a:rPr lang="ru-RU" sz="18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МЕТА</a:t>
            </a:r>
            <a:r>
              <a:rPr lang="ru-RU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ФОРЫ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просторечные </a:t>
            </a:r>
          </a:p>
          <a:p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слова, </a:t>
            </a:r>
            <a:r>
              <a:rPr lang="ru-RU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фразеологизмы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endParaRPr lang="ru-RU" sz="1800" i="1" dirty="0"/>
          </a:p>
        </p:txBody>
      </p:sp>
      <p:pic>
        <p:nvPicPr>
          <p:cNvPr id="56329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288" y="188913"/>
            <a:ext cx="1763712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rgbClr val="CCCCFF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6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5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036 0  l 0 0.04796  l 0.036 0  l 0 0.04796  l 0.036 0  l 0 0.04796  l 0.036 0  l 0 0.04796  l 0.036 0  l 0 0.04796  l 0.036 0  l 0 0.04796  l 0.036 0  l 0 0.04796  E" pathEditMode="relative" ptsTypes="">
                                      <p:cBhvr>
                                        <p:cTn id="13" dur="20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920"/>
                            </p:stCondLst>
                            <p:childTnLst>
                              <p:par>
                                <p:cTn id="24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56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56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56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30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56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56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56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7360"/>
                            </p:stCondLst>
                            <p:childTnLst>
                              <p:par>
                                <p:cTn id="36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36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63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8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7" dur="5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  <p:bldP spid="56322" grpId="1"/>
      <p:bldP spid="56325" grpId="0" animBg="1"/>
      <p:bldP spid="56327" grpId="0" animBg="1"/>
      <p:bldP spid="563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Жанры </a:t>
            </a: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публицистики</a:t>
            </a:r>
            <a:endParaRPr lang="ru-RU" sz="4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37731"/>
            <a:ext cx="8229600" cy="4815605"/>
          </a:xfrm>
        </p:spPr>
        <p:txBody>
          <a:bodyPr>
            <a:normAutofit/>
          </a:bodyPr>
          <a:lstStyle/>
          <a:p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татья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газете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Очерк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Репортаж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Интервью</a:t>
            </a:r>
            <a:endParaRPr lang="ru-RU" sz="28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раторская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речь</a:t>
            </a:r>
            <a:endParaRPr lang="ru-RU" sz="28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Судебная речь</a:t>
            </a:r>
          </a:p>
          <a:p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ыступление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радио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Телевидению</a:t>
            </a:r>
          </a:p>
          <a:p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оклад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4818" name="Picture 2" descr="https://banner2.kisspng.com/20180224/fkq/kisspng-notebook-royalty-free-stock-photography-vector-school-supplies-5a91f6b9753978.14346657151951532148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412776"/>
            <a:ext cx="3635525" cy="33123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439625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4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Эмоциональные средства выразительности</a:t>
            </a:r>
            <a:endParaRPr lang="ru-RU" sz="32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Средства эмоционального воздействия, употребляемые в этом стиле речи, многообразны. </a:t>
            </a:r>
            <a:endParaRPr lang="ru-RU" sz="28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Эпитеты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Сравнения</a:t>
            </a:r>
            <a:endParaRPr lang="ru-RU" sz="28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Метафоры</a:t>
            </a:r>
            <a:endParaRPr lang="ru-RU" sz="28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Риторические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вопросы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Обращение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Лексические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повторы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9975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4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404664"/>
            <a:ext cx="8712968" cy="17281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i="1" dirty="0" smtClean="0">
                <a:solidFill>
                  <a:srgbClr val="0070C0"/>
                </a:solidFill>
                <a:cs typeface="Arial" pitchFamily="34" charset="0"/>
              </a:rPr>
              <a:t>Официально</a:t>
            </a:r>
            <a:r>
              <a:rPr lang="en-US" sz="4900" i="1" dirty="0" smtClean="0">
                <a:solidFill>
                  <a:srgbClr val="0070C0"/>
                </a:solidFill>
                <a:cs typeface="Arial" pitchFamily="34" charset="0"/>
              </a:rPr>
              <a:t>-</a:t>
            </a:r>
            <a:r>
              <a:rPr lang="ru-RU" sz="4900" i="1" dirty="0" smtClean="0">
                <a:solidFill>
                  <a:srgbClr val="0070C0"/>
                </a:solidFill>
                <a:cs typeface="Arial" pitchFamily="34" charset="0"/>
              </a:rPr>
              <a:t>деловой</a:t>
            </a:r>
            <a:br>
              <a:rPr lang="ru-RU" sz="4900" i="1" dirty="0" smtClean="0">
                <a:solidFill>
                  <a:srgbClr val="0070C0"/>
                </a:solidFill>
                <a:cs typeface="Arial" pitchFamily="34" charset="0"/>
              </a:rPr>
            </a:br>
            <a:r>
              <a:rPr lang="ru-RU" sz="4900" i="1" dirty="0" smtClean="0">
                <a:solidFill>
                  <a:srgbClr val="0070C0"/>
                </a:solidFill>
                <a:cs typeface="Arial" pitchFamily="34" charset="0"/>
              </a:rPr>
              <a:t> стиль</a:t>
            </a:r>
            <a:r>
              <a:rPr lang="en-US" sz="4900" i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ru-RU" sz="4900" i="1" dirty="0" smtClean="0">
                <a:solidFill>
                  <a:srgbClr val="0070C0"/>
                </a:solidFill>
                <a:cs typeface="Arial" pitchFamily="34" charset="0"/>
              </a:rPr>
              <a:t>речи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Picture 4" descr="Лена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140968"/>
            <a:ext cx="1658937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0" name="Picture 2" descr="https://ds04.infourok.ru/uploads/ex/0714/00142b53-758002cc/hello_html_m4e365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1988840"/>
            <a:ext cx="4968552" cy="3431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514317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447675" y="6397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1800" b="0">
              <a:solidFill>
                <a:schemeClr val="tx1"/>
              </a:solidFill>
            </a:endParaRPr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1311275" y="352425"/>
            <a:ext cx="6797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/>
              <a:t>                             ОФИЦИАЛЬНО – ДЕЛОВОЙ     СТИЛЬ         </a:t>
            </a:r>
          </a:p>
        </p:txBody>
      </p:sp>
      <p:pic>
        <p:nvPicPr>
          <p:cNvPr id="57348" name="Picture 4" descr="Лена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0"/>
            <a:ext cx="1658937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2225675" y="908050"/>
            <a:ext cx="6666805" cy="1200329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800" i="1" u="sng" dirty="0"/>
              <a:t>Сфера</a:t>
            </a:r>
            <a:r>
              <a:rPr lang="ru-RU" sz="1800" b="0" dirty="0">
                <a:solidFill>
                  <a:schemeClr val="tx1"/>
                </a:solidFill>
              </a:rPr>
              <a:t>  </a:t>
            </a:r>
            <a:r>
              <a:rPr lang="ru-RU" sz="1800" i="1" u="sng" dirty="0"/>
              <a:t>употребления</a:t>
            </a:r>
            <a:r>
              <a:rPr lang="ru-RU" sz="1800" b="0" dirty="0">
                <a:solidFill>
                  <a:schemeClr val="tx1"/>
                </a:solidFill>
              </a:rPr>
              <a:t> - </a:t>
            </a:r>
            <a:r>
              <a:rPr lang="ru-RU" sz="1800" b="0" dirty="0">
                <a:solidFill>
                  <a:srgbClr val="0000CC"/>
                </a:solidFill>
              </a:rPr>
              <a:t>используется</a:t>
            </a:r>
            <a:r>
              <a:rPr lang="ru-RU" sz="1800" b="0" dirty="0">
                <a:solidFill>
                  <a:schemeClr val="tx1"/>
                </a:solidFill>
              </a:rPr>
              <a:t> </a:t>
            </a:r>
            <a:r>
              <a:rPr lang="ru-RU" sz="1800" b="0" dirty="0">
                <a:solidFill>
                  <a:srgbClr val="0000CC"/>
                </a:solidFill>
              </a:rPr>
              <a:t>в</a:t>
            </a:r>
            <a:r>
              <a:rPr lang="ru-RU" sz="1800" b="0" dirty="0">
                <a:solidFill>
                  <a:schemeClr val="tx1"/>
                </a:solidFill>
              </a:rPr>
              <a:t> </a:t>
            </a:r>
            <a:r>
              <a:rPr lang="ru-RU" sz="1800" b="0" dirty="0">
                <a:solidFill>
                  <a:srgbClr val="0000CC"/>
                </a:solidFill>
              </a:rPr>
              <a:t>официальной</a:t>
            </a:r>
            <a:r>
              <a:rPr lang="ru-RU" sz="1800" b="0" dirty="0">
                <a:solidFill>
                  <a:schemeClr val="tx1"/>
                </a:solidFill>
              </a:rPr>
              <a:t> </a:t>
            </a:r>
            <a:r>
              <a:rPr lang="ru-RU" sz="1800" b="0" dirty="0" err="1">
                <a:solidFill>
                  <a:srgbClr val="0000CC"/>
                </a:solidFill>
              </a:rPr>
              <a:t>обста</a:t>
            </a:r>
            <a:r>
              <a:rPr lang="ru-RU" sz="1800" b="0" dirty="0">
                <a:solidFill>
                  <a:srgbClr val="0000CC"/>
                </a:solidFill>
              </a:rPr>
              <a:t>-</a:t>
            </a:r>
          </a:p>
          <a:p>
            <a:r>
              <a:rPr lang="ru-RU" sz="1800" b="0" dirty="0" err="1">
                <a:solidFill>
                  <a:srgbClr val="0000CC"/>
                </a:solidFill>
              </a:rPr>
              <a:t>новке</a:t>
            </a:r>
            <a:r>
              <a:rPr lang="ru-RU" sz="1800" b="0" dirty="0">
                <a:solidFill>
                  <a:srgbClr val="0000CC"/>
                </a:solidFill>
              </a:rPr>
              <a:t> ( сфера  законодательства ,  делопроизводства,</a:t>
            </a:r>
          </a:p>
          <a:p>
            <a:r>
              <a:rPr lang="ru-RU" sz="1800" b="0" dirty="0">
                <a:solidFill>
                  <a:srgbClr val="0000CC"/>
                </a:solidFill>
              </a:rPr>
              <a:t>административно –правовой деятельности ). </a:t>
            </a:r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3708400" y="2276475"/>
            <a:ext cx="4205288" cy="37623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 u="sng"/>
              <a:t>Цель</a:t>
            </a:r>
            <a:r>
              <a:rPr lang="ru-RU" sz="1800" b="0">
                <a:solidFill>
                  <a:schemeClr val="tx1"/>
                </a:solidFill>
              </a:rPr>
              <a:t> –</a:t>
            </a:r>
            <a:r>
              <a:rPr lang="ru-RU" sz="1800" b="0">
                <a:solidFill>
                  <a:srgbClr val="0000CC"/>
                </a:solidFill>
              </a:rPr>
              <a:t>сообщение</a:t>
            </a:r>
            <a:r>
              <a:rPr lang="ru-RU" sz="1800" b="0">
                <a:solidFill>
                  <a:schemeClr val="tx1"/>
                </a:solidFill>
              </a:rPr>
              <a:t>, </a:t>
            </a:r>
            <a:r>
              <a:rPr lang="ru-RU" sz="1800" b="0">
                <a:solidFill>
                  <a:srgbClr val="0000CC"/>
                </a:solidFill>
              </a:rPr>
              <a:t>информирование</a:t>
            </a:r>
            <a:r>
              <a:rPr lang="ru-RU" sz="1800" b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3059113" y="3213100"/>
            <a:ext cx="5940425" cy="1200150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 i="1" u="sng"/>
              <a:t>Основные</a:t>
            </a:r>
            <a:r>
              <a:rPr lang="ru-RU" sz="1800" b="0">
                <a:solidFill>
                  <a:schemeClr val="tx1"/>
                </a:solidFill>
              </a:rPr>
              <a:t> </a:t>
            </a:r>
            <a:r>
              <a:rPr lang="ru-RU" sz="1800" i="1" u="sng"/>
              <a:t>жанры</a:t>
            </a:r>
            <a:r>
              <a:rPr lang="ru-RU" sz="1800" b="0">
                <a:solidFill>
                  <a:schemeClr val="tx1"/>
                </a:solidFill>
              </a:rPr>
              <a:t>: </a:t>
            </a:r>
            <a:r>
              <a:rPr lang="ru-RU" sz="1800" b="0">
                <a:solidFill>
                  <a:srgbClr val="0000CC"/>
                </a:solidFill>
              </a:rPr>
              <a:t>законы</a:t>
            </a:r>
            <a:r>
              <a:rPr lang="ru-RU" sz="1800" b="0">
                <a:solidFill>
                  <a:schemeClr val="tx1"/>
                </a:solidFill>
              </a:rPr>
              <a:t>, </a:t>
            </a:r>
            <a:r>
              <a:rPr lang="ru-RU" sz="1800" b="0">
                <a:solidFill>
                  <a:srgbClr val="0000CC"/>
                </a:solidFill>
              </a:rPr>
              <a:t>приказы</a:t>
            </a:r>
            <a:r>
              <a:rPr lang="ru-RU" sz="1800" b="0">
                <a:solidFill>
                  <a:schemeClr val="tx1"/>
                </a:solidFill>
              </a:rPr>
              <a:t> ,</a:t>
            </a:r>
            <a:r>
              <a:rPr lang="ru-RU" sz="1800" b="0">
                <a:solidFill>
                  <a:srgbClr val="0000CC"/>
                </a:solidFill>
              </a:rPr>
              <a:t>постановления</a:t>
            </a:r>
          </a:p>
          <a:p>
            <a:r>
              <a:rPr lang="ru-RU" sz="1800" b="0">
                <a:solidFill>
                  <a:srgbClr val="0000CC"/>
                </a:solidFill>
              </a:rPr>
              <a:t>резолюции, протоколы, акты ,справки , инструкции,</a:t>
            </a:r>
          </a:p>
          <a:p>
            <a:r>
              <a:rPr lang="ru-RU" sz="1800" b="0">
                <a:solidFill>
                  <a:srgbClr val="0000CC"/>
                </a:solidFill>
              </a:rPr>
              <a:t>объявления, деловые бумаги (заявление, рапорт  ,</a:t>
            </a:r>
          </a:p>
          <a:p>
            <a:r>
              <a:rPr lang="ru-RU" sz="1800" b="0">
                <a:solidFill>
                  <a:srgbClr val="0000CC"/>
                </a:solidFill>
              </a:rPr>
              <a:t>докладная…)</a:t>
            </a: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87313" y="46736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1800" b="0">
              <a:solidFill>
                <a:schemeClr val="tx1"/>
              </a:solidFill>
            </a:endParaRPr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-92075" y="44561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1800" b="0">
              <a:solidFill>
                <a:schemeClr val="tx1"/>
              </a:solidFill>
            </a:endParaRPr>
          </a:p>
        </p:txBody>
      </p:sp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0" y="4724400"/>
            <a:ext cx="4216400" cy="2024063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 i="1" u="sng" dirty="0"/>
              <a:t>Особенности языка:</a:t>
            </a:r>
          </a:p>
          <a:p>
            <a:r>
              <a:rPr lang="ru-RU" sz="1800" b="0" dirty="0">
                <a:solidFill>
                  <a:srgbClr val="0000CC"/>
                </a:solidFill>
              </a:rPr>
              <a:t>1.Официально – деловая лексика</a:t>
            </a:r>
          </a:p>
          <a:p>
            <a:r>
              <a:rPr lang="ru-RU" sz="1800" b="0" dirty="0">
                <a:solidFill>
                  <a:srgbClr val="0000CC"/>
                </a:solidFill>
              </a:rPr>
              <a:t>2.Устойчивые , стандартизированные</a:t>
            </a:r>
          </a:p>
          <a:p>
            <a:r>
              <a:rPr lang="ru-RU" sz="1800" b="0" dirty="0">
                <a:solidFill>
                  <a:srgbClr val="0000CC"/>
                </a:solidFill>
              </a:rPr>
              <a:t> обороты речи</a:t>
            </a:r>
          </a:p>
          <a:p>
            <a:r>
              <a:rPr lang="ru-RU" sz="1800" b="0" dirty="0">
                <a:solidFill>
                  <a:srgbClr val="0000CC"/>
                </a:solidFill>
              </a:rPr>
              <a:t>3.Точность,не допускающая иного </a:t>
            </a:r>
          </a:p>
          <a:p>
            <a:r>
              <a:rPr lang="ru-RU" sz="1800" b="0" dirty="0">
                <a:solidFill>
                  <a:srgbClr val="0000CC"/>
                </a:solidFill>
              </a:rPr>
              <a:t>толкования</a:t>
            </a:r>
            <a:r>
              <a:rPr lang="ru-RU" sz="1800" b="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5735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5157788"/>
            <a:ext cx="1763713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rgbClr val="CCCCFF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7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57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/>
      <p:bldP spid="57349" grpId="0" animBg="1"/>
      <p:bldP spid="57350" grpId="0" animBg="1"/>
      <p:bldP spid="57351" grpId="0" animBg="1"/>
      <p:bldP spid="5735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ижний колонтитул 2"/>
          <p:cNvSpPr>
            <a:spLocks noGrp="1"/>
          </p:cNvSpPr>
          <p:nvPr>
            <p:ph type="ftr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endParaRPr lang="ru-RU" smtClean="0"/>
          </a:p>
        </p:txBody>
      </p:sp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1403350" y="115888"/>
            <a:ext cx="5964238" cy="366712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FF"/>
              </a:gs>
            </a:gsLst>
            <a:path path="rect">
              <a:fillToRect r="100000" b="10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800" i="1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Официально – деловой стиль речи.</a:t>
            </a: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0" y="765175"/>
            <a:ext cx="7986713" cy="641350"/>
          </a:xfrm>
          <a:prstGeom prst="rect">
            <a:avLst/>
          </a:prstGeom>
          <a:gradFill rotWithShape="1">
            <a:gsLst>
              <a:gs pos="0">
                <a:srgbClr val="00FFFF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 i="1"/>
              <a:t>Сфера</a:t>
            </a:r>
            <a:r>
              <a:rPr lang="ru-RU" sz="1800" b="0">
                <a:solidFill>
                  <a:schemeClr val="tx1"/>
                </a:solidFill>
              </a:rPr>
              <a:t> </a:t>
            </a:r>
            <a:r>
              <a:rPr lang="ru-RU" sz="1800" i="1"/>
              <a:t>употребления</a:t>
            </a:r>
            <a:r>
              <a:rPr lang="ru-RU" sz="1800" b="0">
                <a:solidFill>
                  <a:schemeClr val="tx1"/>
                </a:solidFill>
              </a:rPr>
              <a:t> – </a:t>
            </a:r>
            <a:r>
              <a:rPr lang="ru-RU" sz="1800">
                <a:solidFill>
                  <a:srgbClr val="0000CC"/>
                </a:solidFill>
              </a:rPr>
              <a:t>правовые</a:t>
            </a:r>
            <a:r>
              <a:rPr lang="ru-RU" sz="1800" b="0">
                <a:solidFill>
                  <a:schemeClr val="tx1"/>
                </a:solidFill>
              </a:rPr>
              <a:t> </a:t>
            </a:r>
            <a:r>
              <a:rPr lang="ru-RU" sz="1800" b="0">
                <a:solidFill>
                  <a:srgbClr val="0000CC"/>
                </a:solidFill>
              </a:rPr>
              <a:t>,</a:t>
            </a:r>
            <a:r>
              <a:rPr lang="ru-RU" sz="1800" b="0">
                <a:solidFill>
                  <a:schemeClr val="tx1"/>
                </a:solidFill>
              </a:rPr>
              <a:t> </a:t>
            </a:r>
            <a:r>
              <a:rPr lang="ru-RU" sz="1800">
                <a:solidFill>
                  <a:srgbClr val="0000CC"/>
                </a:solidFill>
              </a:rPr>
              <a:t>служебные</a:t>
            </a:r>
            <a:r>
              <a:rPr lang="ru-RU" sz="1800" b="0">
                <a:solidFill>
                  <a:schemeClr val="tx1"/>
                </a:solidFill>
              </a:rPr>
              <a:t> </a:t>
            </a:r>
            <a:r>
              <a:rPr lang="ru-RU" sz="1800" b="0">
                <a:solidFill>
                  <a:srgbClr val="0000CC"/>
                </a:solidFill>
              </a:rPr>
              <a:t>,</a:t>
            </a:r>
            <a:r>
              <a:rPr lang="ru-RU" sz="1800" b="0">
                <a:solidFill>
                  <a:schemeClr val="tx1"/>
                </a:solidFill>
              </a:rPr>
              <a:t> </a:t>
            </a:r>
            <a:r>
              <a:rPr lang="ru-RU" sz="1800">
                <a:solidFill>
                  <a:srgbClr val="0000CC"/>
                </a:solidFill>
              </a:rPr>
              <a:t>производственные</a:t>
            </a:r>
          </a:p>
          <a:p>
            <a:r>
              <a:rPr lang="ru-RU" sz="1800">
                <a:solidFill>
                  <a:srgbClr val="0000CC"/>
                </a:solidFill>
              </a:rPr>
              <a:t>отношения</a:t>
            </a:r>
            <a:r>
              <a:rPr lang="ru-RU" sz="1800" b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323850" y="1773238"/>
            <a:ext cx="6386513" cy="366712"/>
          </a:xfrm>
          <a:prstGeom prst="rect">
            <a:avLst/>
          </a:prstGeom>
          <a:gradFill rotWithShape="1">
            <a:gsLst>
              <a:gs pos="0">
                <a:srgbClr val="00FFFF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/>
              <a:t>Цель</a:t>
            </a:r>
            <a:r>
              <a:rPr lang="ru-RU" sz="1800" b="0">
                <a:solidFill>
                  <a:schemeClr val="tx1"/>
                </a:solidFill>
              </a:rPr>
              <a:t> </a:t>
            </a:r>
            <a:r>
              <a:rPr lang="ru-RU" sz="1800" i="1"/>
              <a:t>использования</a:t>
            </a:r>
            <a:r>
              <a:rPr lang="ru-RU" sz="1800" b="0">
                <a:solidFill>
                  <a:schemeClr val="tx1"/>
                </a:solidFill>
              </a:rPr>
              <a:t> – </a:t>
            </a:r>
            <a:r>
              <a:rPr lang="ru-RU" sz="1800">
                <a:solidFill>
                  <a:srgbClr val="0000CC"/>
                </a:solidFill>
              </a:rPr>
              <a:t>сообщение , информирование</a:t>
            </a:r>
            <a:r>
              <a:rPr lang="ru-RU" sz="1800" b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0" y="2420938"/>
            <a:ext cx="4789488" cy="2289175"/>
          </a:xfrm>
          <a:prstGeom prst="rect">
            <a:avLst/>
          </a:prstGeom>
          <a:gradFill rotWithShape="1">
            <a:gsLst>
              <a:gs pos="0">
                <a:srgbClr val="00FFFF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/>
              <a:t>Основные черты:</a:t>
            </a:r>
          </a:p>
          <a:p>
            <a:r>
              <a:rPr lang="ru-RU" sz="1800" b="0">
                <a:solidFill>
                  <a:schemeClr val="tx1"/>
                </a:solidFill>
              </a:rPr>
              <a:t>   </a:t>
            </a:r>
            <a:r>
              <a:rPr lang="ru-RU" sz="1800">
                <a:solidFill>
                  <a:srgbClr val="0000CC"/>
                </a:solidFill>
              </a:rPr>
              <a:t>1.Точность</a:t>
            </a:r>
            <a:r>
              <a:rPr lang="ru-RU" sz="1800" b="0">
                <a:solidFill>
                  <a:schemeClr val="tx1"/>
                </a:solidFill>
              </a:rPr>
              <a:t>, </a:t>
            </a:r>
            <a:r>
              <a:rPr lang="ru-RU" sz="1800" b="0" i="1">
                <a:solidFill>
                  <a:srgbClr val="0000CC"/>
                </a:solidFill>
              </a:rPr>
              <a:t>не</a:t>
            </a:r>
            <a:r>
              <a:rPr lang="ru-RU" sz="1800" b="0">
                <a:solidFill>
                  <a:schemeClr val="tx1"/>
                </a:solidFill>
              </a:rPr>
              <a:t> </a:t>
            </a:r>
            <a:r>
              <a:rPr lang="ru-RU" sz="1800" b="0" i="1">
                <a:solidFill>
                  <a:srgbClr val="0000CC"/>
                </a:solidFill>
              </a:rPr>
              <a:t>допускающая</a:t>
            </a:r>
            <a:r>
              <a:rPr lang="ru-RU" sz="1800" b="0">
                <a:solidFill>
                  <a:schemeClr val="tx1"/>
                </a:solidFill>
              </a:rPr>
              <a:t> </a:t>
            </a:r>
            <a:r>
              <a:rPr lang="ru-RU" sz="1800" b="0" i="1">
                <a:solidFill>
                  <a:srgbClr val="0000CC"/>
                </a:solidFill>
              </a:rPr>
              <a:t>иного</a:t>
            </a:r>
          </a:p>
          <a:p>
            <a:r>
              <a:rPr lang="ru-RU" sz="1800" b="0" i="1">
                <a:solidFill>
                  <a:srgbClr val="0000CC"/>
                </a:solidFill>
              </a:rPr>
              <a:t>толкования</a:t>
            </a:r>
            <a:r>
              <a:rPr lang="ru-RU" sz="1800" b="0">
                <a:solidFill>
                  <a:schemeClr val="tx1"/>
                </a:solidFill>
              </a:rPr>
              <a:t>.</a:t>
            </a:r>
          </a:p>
          <a:p>
            <a:r>
              <a:rPr lang="ru-RU" sz="1800">
                <a:solidFill>
                  <a:srgbClr val="0000CC"/>
                </a:solidFill>
              </a:rPr>
              <a:t>2.Неличный</a:t>
            </a:r>
            <a:r>
              <a:rPr lang="ru-RU" sz="1800" b="0">
                <a:solidFill>
                  <a:schemeClr val="tx1"/>
                </a:solidFill>
              </a:rPr>
              <a:t> </a:t>
            </a:r>
            <a:r>
              <a:rPr lang="ru-RU" sz="1800" b="0" i="1">
                <a:solidFill>
                  <a:srgbClr val="0000CC"/>
                </a:solidFill>
              </a:rPr>
              <a:t>характер</a:t>
            </a:r>
            <a:r>
              <a:rPr lang="ru-RU" sz="1800" b="0">
                <a:solidFill>
                  <a:schemeClr val="tx1"/>
                </a:solidFill>
              </a:rPr>
              <a:t>.</a:t>
            </a:r>
          </a:p>
          <a:p>
            <a:r>
              <a:rPr lang="ru-RU" sz="1800">
                <a:solidFill>
                  <a:srgbClr val="0000CC"/>
                </a:solidFill>
              </a:rPr>
              <a:t>3.Стандартизованность,стереотипность</a:t>
            </a:r>
          </a:p>
          <a:p>
            <a:r>
              <a:rPr lang="ru-RU" sz="1800" b="0" i="1">
                <a:solidFill>
                  <a:srgbClr val="0000CC"/>
                </a:solidFill>
              </a:rPr>
              <a:t>построения текста.</a:t>
            </a:r>
          </a:p>
          <a:p>
            <a:r>
              <a:rPr lang="ru-RU" sz="1800">
                <a:solidFill>
                  <a:srgbClr val="0000CC"/>
                </a:solidFill>
              </a:rPr>
              <a:t>4.Долженствующе-</a:t>
            </a:r>
          </a:p>
          <a:p>
            <a:r>
              <a:rPr lang="ru-RU" sz="1800">
                <a:solidFill>
                  <a:srgbClr val="0000CC"/>
                </a:solidFill>
              </a:rPr>
              <a:t>предписывающий</a:t>
            </a:r>
            <a:r>
              <a:rPr lang="ru-RU" sz="1800" b="0">
                <a:solidFill>
                  <a:schemeClr val="tx1"/>
                </a:solidFill>
              </a:rPr>
              <a:t>  </a:t>
            </a:r>
            <a:r>
              <a:rPr lang="ru-RU" sz="1800" b="0" i="1">
                <a:solidFill>
                  <a:srgbClr val="0000CC"/>
                </a:solidFill>
              </a:rPr>
              <a:t>характер</a:t>
            </a:r>
            <a:r>
              <a:rPr lang="ru-RU" sz="1800" b="0">
                <a:solidFill>
                  <a:schemeClr val="tx1"/>
                </a:solidFill>
              </a:rPr>
              <a:t>.     </a:t>
            </a:r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84138" y="4737100"/>
            <a:ext cx="8234362" cy="2014538"/>
          </a:xfrm>
          <a:prstGeom prst="rect">
            <a:avLst/>
          </a:prstGeom>
          <a:gradFill rotWithShape="1">
            <a:gsLst>
              <a:gs pos="0">
                <a:srgbClr val="00FFFF"/>
              </a:gs>
              <a:gs pos="100000">
                <a:srgbClr val="FFFF00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/>
              <a:t>              Языковые особенности.</a:t>
            </a:r>
          </a:p>
          <a:p>
            <a:r>
              <a:rPr lang="ru-RU" sz="1800" u="sng">
                <a:solidFill>
                  <a:srgbClr val="0000CC"/>
                </a:solidFill>
              </a:rPr>
              <a:t>1.Лексика</a:t>
            </a:r>
            <a:r>
              <a:rPr lang="ru-RU" sz="1800" b="0">
                <a:solidFill>
                  <a:srgbClr val="0000CC"/>
                </a:solidFill>
              </a:rPr>
              <a:t> – широкое употребление </a:t>
            </a:r>
            <a:r>
              <a:rPr lang="ru-RU" sz="1800" i="1">
                <a:solidFill>
                  <a:srgbClr val="0000CC"/>
                </a:solidFill>
              </a:rPr>
              <a:t>стандартных</a:t>
            </a:r>
            <a:r>
              <a:rPr lang="ru-RU" sz="1800" b="0">
                <a:solidFill>
                  <a:srgbClr val="0000CC"/>
                </a:solidFill>
              </a:rPr>
              <a:t> оборотов речи.</a:t>
            </a:r>
          </a:p>
          <a:p>
            <a:r>
              <a:rPr lang="ru-RU" sz="1800" i="1">
                <a:solidFill>
                  <a:srgbClr val="0000CC"/>
                </a:solidFill>
              </a:rPr>
              <a:t>специальной терминологии.</a:t>
            </a:r>
          </a:p>
          <a:p>
            <a:r>
              <a:rPr lang="ru-RU" sz="1800" u="sng">
                <a:solidFill>
                  <a:srgbClr val="0000CC"/>
                </a:solidFill>
              </a:rPr>
              <a:t>2.Синтаксис</a:t>
            </a:r>
            <a:r>
              <a:rPr lang="ru-RU" sz="1800" b="0">
                <a:solidFill>
                  <a:schemeClr val="tx1"/>
                </a:solidFill>
              </a:rPr>
              <a:t> – </a:t>
            </a:r>
            <a:r>
              <a:rPr lang="ru-RU" sz="1800" b="0" i="1">
                <a:solidFill>
                  <a:srgbClr val="0000CC"/>
                </a:solidFill>
              </a:rPr>
              <a:t>осложнённые</a:t>
            </a:r>
            <a:r>
              <a:rPr lang="ru-RU" sz="1800" b="0">
                <a:solidFill>
                  <a:schemeClr val="tx1"/>
                </a:solidFill>
              </a:rPr>
              <a:t> </a:t>
            </a:r>
            <a:r>
              <a:rPr lang="ru-RU" sz="1800">
                <a:solidFill>
                  <a:srgbClr val="0000CC"/>
                </a:solidFill>
              </a:rPr>
              <a:t>простые</a:t>
            </a:r>
            <a:r>
              <a:rPr lang="ru-RU" sz="1800" b="0">
                <a:solidFill>
                  <a:schemeClr val="tx1"/>
                </a:solidFill>
              </a:rPr>
              <a:t> </a:t>
            </a:r>
            <a:r>
              <a:rPr lang="ru-RU" sz="1800">
                <a:solidFill>
                  <a:srgbClr val="0000CC"/>
                </a:solidFill>
              </a:rPr>
              <a:t>предложения</a:t>
            </a:r>
            <a:r>
              <a:rPr lang="ru-RU" sz="1800" b="0">
                <a:solidFill>
                  <a:schemeClr val="tx1"/>
                </a:solidFill>
              </a:rPr>
              <a:t>.</a:t>
            </a:r>
          </a:p>
          <a:p>
            <a:r>
              <a:rPr lang="ru-RU" sz="1800" u="sng">
                <a:solidFill>
                  <a:srgbClr val="0000CC"/>
                </a:solidFill>
              </a:rPr>
              <a:t>3.Типы</a:t>
            </a:r>
            <a:r>
              <a:rPr lang="ru-RU" sz="1800" b="0">
                <a:solidFill>
                  <a:schemeClr val="tx1"/>
                </a:solidFill>
              </a:rPr>
              <a:t> </a:t>
            </a:r>
            <a:r>
              <a:rPr lang="ru-RU" sz="1800" b="0" i="1">
                <a:solidFill>
                  <a:srgbClr val="0000CC"/>
                </a:solidFill>
              </a:rPr>
              <a:t>речи</a:t>
            </a:r>
            <a:r>
              <a:rPr lang="ru-RU" sz="1800" b="0">
                <a:solidFill>
                  <a:schemeClr val="tx1"/>
                </a:solidFill>
              </a:rPr>
              <a:t> </a:t>
            </a:r>
            <a:r>
              <a:rPr lang="ru-RU" sz="1800" b="0">
                <a:solidFill>
                  <a:srgbClr val="0000CC"/>
                </a:solidFill>
              </a:rPr>
              <a:t>–</a:t>
            </a:r>
            <a:r>
              <a:rPr lang="ru-RU" sz="1800" b="0">
                <a:solidFill>
                  <a:schemeClr val="tx1"/>
                </a:solidFill>
              </a:rPr>
              <a:t> </a:t>
            </a:r>
            <a:r>
              <a:rPr lang="ru-RU" sz="1800" i="1">
                <a:solidFill>
                  <a:srgbClr val="0000CC"/>
                </a:solidFill>
              </a:rPr>
              <a:t>почти</a:t>
            </a:r>
            <a:r>
              <a:rPr lang="ru-RU" sz="1800" b="0">
                <a:solidFill>
                  <a:schemeClr val="tx1"/>
                </a:solidFill>
              </a:rPr>
              <a:t> </a:t>
            </a:r>
            <a:r>
              <a:rPr lang="ru-RU" sz="1800" b="0" i="1">
                <a:solidFill>
                  <a:srgbClr val="0000CC"/>
                </a:solidFill>
              </a:rPr>
              <a:t>отсутствуют</a:t>
            </a:r>
            <a:r>
              <a:rPr lang="ru-RU" sz="1800" b="0">
                <a:solidFill>
                  <a:schemeClr val="tx1"/>
                </a:solidFill>
              </a:rPr>
              <a:t> </a:t>
            </a:r>
            <a:r>
              <a:rPr lang="ru-RU" sz="1800" i="1">
                <a:solidFill>
                  <a:srgbClr val="0000CC"/>
                </a:solidFill>
              </a:rPr>
              <a:t>повествование</a:t>
            </a:r>
            <a:r>
              <a:rPr lang="ru-RU" sz="1800" b="0">
                <a:solidFill>
                  <a:schemeClr val="tx1"/>
                </a:solidFill>
              </a:rPr>
              <a:t> </a:t>
            </a:r>
            <a:r>
              <a:rPr lang="ru-RU" sz="1800">
                <a:solidFill>
                  <a:srgbClr val="0000CC"/>
                </a:solidFill>
              </a:rPr>
              <a:t>и</a:t>
            </a:r>
            <a:r>
              <a:rPr lang="ru-RU" sz="1800" b="0">
                <a:solidFill>
                  <a:schemeClr val="tx1"/>
                </a:solidFill>
              </a:rPr>
              <a:t> </a:t>
            </a:r>
            <a:r>
              <a:rPr lang="ru-RU" sz="1800">
                <a:solidFill>
                  <a:srgbClr val="0000CC"/>
                </a:solidFill>
              </a:rPr>
              <a:t>описание</a:t>
            </a:r>
            <a:r>
              <a:rPr lang="ru-RU" sz="1800" b="0">
                <a:solidFill>
                  <a:schemeClr val="tx1"/>
                </a:solidFill>
              </a:rPr>
              <a:t>.</a:t>
            </a:r>
          </a:p>
          <a:p>
            <a:r>
              <a:rPr lang="ru-RU" sz="1800" b="0" u="sng"/>
              <a:t>4.Все документы лишены эмоциональности, отсутствуют изобразительные</a:t>
            </a:r>
          </a:p>
          <a:p>
            <a:r>
              <a:rPr lang="ru-RU" sz="1800" b="0" u="sng"/>
              <a:t>средства языка.</a:t>
            </a:r>
          </a:p>
        </p:txBody>
      </p:sp>
      <p:sp>
        <p:nvSpPr>
          <p:cNvPr id="58375" name="AutoShape 7"/>
          <p:cNvSpPr>
            <a:spLocks noChangeArrowheads="1"/>
          </p:cNvSpPr>
          <p:nvPr/>
        </p:nvSpPr>
        <p:spPr bwMode="auto">
          <a:xfrm>
            <a:off x="5003800" y="2997200"/>
            <a:ext cx="914400" cy="9144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8376" name="AutoShape 8"/>
          <p:cNvSpPr>
            <a:spLocks noChangeArrowheads="1"/>
          </p:cNvSpPr>
          <p:nvPr/>
        </p:nvSpPr>
        <p:spPr bwMode="auto">
          <a:xfrm>
            <a:off x="7740650" y="2997200"/>
            <a:ext cx="914400" cy="914400"/>
          </a:xfrm>
          <a:prstGeom prst="smileyFace">
            <a:avLst>
              <a:gd name="adj" fmla="val 4653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8377" name="AutoShape 9"/>
          <p:cNvSpPr>
            <a:spLocks noChangeArrowheads="1"/>
          </p:cNvSpPr>
          <p:nvPr/>
        </p:nvSpPr>
        <p:spPr bwMode="auto">
          <a:xfrm>
            <a:off x="6300788" y="3141663"/>
            <a:ext cx="1119187" cy="773112"/>
          </a:xfrm>
          <a:prstGeom prst="rightArrow">
            <a:avLst>
              <a:gd name="adj1" fmla="val 50000"/>
              <a:gd name="adj2" fmla="val 36191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1800" i="1"/>
          </a:p>
        </p:txBody>
      </p:sp>
      <p:pic>
        <p:nvPicPr>
          <p:cNvPr id="58378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188" y="0"/>
            <a:ext cx="1547812" cy="101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rgbClr val="CCCCFF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8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83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8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8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5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20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5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20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6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20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9900"/>
                            </p:stCondLst>
                            <p:childTnLst>
                              <p:par>
                                <p:cTn id="6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20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 animBg="1"/>
      <p:bldP spid="58371" grpId="0" animBg="1"/>
      <p:bldP spid="58372" grpId="0" animBg="1"/>
      <p:bldP spid="58373" grpId="0" animBg="1"/>
      <p:bldP spid="58374" grpId="0" animBg="1"/>
      <p:bldP spid="58375" grpId="0" animBg="1"/>
      <p:bldP spid="58376" grpId="0" animBg="1"/>
      <p:bldP spid="5837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Нижний колонтитул 2"/>
          <p:cNvSpPr>
            <a:spLocks noGrp="1"/>
          </p:cNvSpPr>
          <p:nvPr>
            <p:ph type="ftr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endParaRPr lang="ru-RU" smtClean="0"/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808038" y="280988"/>
            <a:ext cx="1962150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1800" i="1">
              <a:solidFill>
                <a:schemeClr val="tx1"/>
              </a:solidFill>
            </a:endParaRPr>
          </a:p>
          <a:p>
            <a:r>
              <a:rPr lang="ru-RU" sz="1800" i="1">
                <a:solidFill>
                  <a:schemeClr val="tx1"/>
                </a:solidFill>
              </a:rPr>
              <a:t>                            </a:t>
            </a:r>
          </a:p>
          <a:p>
            <a:endParaRPr lang="ru-RU" sz="1800" i="1">
              <a:solidFill>
                <a:schemeClr val="tx1"/>
              </a:solidFill>
            </a:endParaRPr>
          </a:p>
          <a:p>
            <a:endParaRPr lang="ru-RU" sz="1800" i="1">
              <a:solidFill>
                <a:schemeClr val="tx1"/>
              </a:solidFill>
            </a:endParaRPr>
          </a:p>
          <a:p>
            <a:endParaRPr lang="ru-RU" sz="1800" i="1">
              <a:solidFill>
                <a:schemeClr val="tx1"/>
              </a:solidFill>
            </a:endParaRPr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900113" y="188913"/>
            <a:ext cx="5491162" cy="366712"/>
          </a:xfrm>
          <a:prstGeom prst="rect">
            <a:avLst/>
          </a:prstGeom>
          <a:gradFill rotWithShape="1">
            <a:gsLst>
              <a:gs pos="0">
                <a:srgbClr val="00FFFF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 u="sng"/>
              <a:t>             ХУДОЖЕСТВЕННЫЙ      СТИЛЬ     РЕЧИ</a:t>
            </a:r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0" y="908050"/>
            <a:ext cx="7240588" cy="366713"/>
          </a:xfrm>
          <a:prstGeom prst="rect">
            <a:avLst/>
          </a:prstGeom>
          <a:gradFill rotWithShape="1">
            <a:gsLst>
              <a:gs pos="0">
                <a:srgbClr val="00FFFF"/>
              </a:gs>
              <a:gs pos="100000">
                <a:srgbClr val="FFFF00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/>
              <a:t>Сфера</a:t>
            </a:r>
            <a:r>
              <a:rPr lang="ru-RU" sz="1800" i="1">
                <a:solidFill>
                  <a:schemeClr val="tx1"/>
                </a:solidFill>
              </a:rPr>
              <a:t> </a:t>
            </a:r>
            <a:r>
              <a:rPr lang="ru-RU" sz="1800" i="1"/>
              <a:t>употребления</a:t>
            </a:r>
            <a:r>
              <a:rPr lang="ru-RU" sz="1800" i="1">
                <a:solidFill>
                  <a:schemeClr val="tx1"/>
                </a:solidFill>
              </a:rPr>
              <a:t> – </a:t>
            </a:r>
            <a:r>
              <a:rPr lang="ru-RU" sz="1800" i="1">
                <a:solidFill>
                  <a:srgbClr val="0000CC"/>
                </a:solidFill>
              </a:rPr>
              <a:t>язык</a:t>
            </a:r>
            <a:r>
              <a:rPr lang="ru-RU" sz="1800" i="1">
                <a:solidFill>
                  <a:schemeClr val="tx1"/>
                </a:solidFill>
              </a:rPr>
              <a:t> </a:t>
            </a:r>
            <a:r>
              <a:rPr lang="ru-RU" sz="1800" i="1">
                <a:solidFill>
                  <a:srgbClr val="0000CC"/>
                </a:solidFill>
              </a:rPr>
              <a:t>художественной</a:t>
            </a:r>
            <a:r>
              <a:rPr lang="ru-RU" sz="1800" i="1">
                <a:solidFill>
                  <a:schemeClr val="tx1"/>
                </a:solidFill>
              </a:rPr>
              <a:t> </a:t>
            </a:r>
            <a:r>
              <a:rPr lang="ru-RU" sz="1800" i="1">
                <a:solidFill>
                  <a:srgbClr val="0000CC"/>
                </a:solidFill>
              </a:rPr>
              <a:t>литературы</a:t>
            </a:r>
            <a:r>
              <a:rPr lang="ru-RU" sz="1800" i="1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158750" y="1576388"/>
            <a:ext cx="6973888" cy="1465262"/>
          </a:xfrm>
          <a:prstGeom prst="rect">
            <a:avLst/>
          </a:prstGeom>
          <a:gradFill rotWithShape="1">
            <a:gsLst>
              <a:gs pos="0">
                <a:srgbClr val="00FFFF"/>
              </a:gs>
              <a:gs pos="100000">
                <a:srgbClr val="FFFF00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/>
              <a:t>Цель</a:t>
            </a:r>
            <a:r>
              <a:rPr lang="ru-RU" sz="1800" i="1">
                <a:solidFill>
                  <a:schemeClr val="tx1"/>
                </a:solidFill>
              </a:rPr>
              <a:t> </a:t>
            </a:r>
            <a:r>
              <a:rPr lang="ru-RU" sz="1800" i="1"/>
              <a:t>использования</a:t>
            </a:r>
            <a:r>
              <a:rPr lang="ru-RU" sz="1800" i="1">
                <a:solidFill>
                  <a:schemeClr val="tx1"/>
                </a:solidFill>
              </a:rPr>
              <a:t> </a:t>
            </a:r>
            <a:r>
              <a:rPr lang="ru-RU" sz="1800" i="1">
                <a:solidFill>
                  <a:srgbClr val="0000CC"/>
                </a:solidFill>
              </a:rPr>
              <a:t>–</a:t>
            </a:r>
            <a:r>
              <a:rPr lang="ru-RU" sz="1800" i="1">
                <a:solidFill>
                  <a:schemeClr val="tx1"/>
                </a:solidFill>
              </a:rPr>
              <a:t> </a:t>
            </a:r>
            <a:r>
              <a:rPr lang="ru-RU" sz="1800" i="1">
                <a:solidFill>
                  <a:srgbClr val="0000CC"/>
                </a:solidFill>
              </a:rPr>
              <a:t>создание</a:t>
            </a:r>
            <a:r>
              <a:rPr lang="ru-RU" sz="1800" i="1">
                <a:solidFill>
                  <a:schemeClr val="tx1"/>
                </a:solidFill>
              </a:rPr>
              <a:t> </a:t>
            </a:r>
            <a:r>
              <a:rPr lang="ru-RU" sz="1800" i="1">
                <a:solidFill>
                  <a:srgbClr val="0000CC"/>
                </a:solidFill>
              </a:rPr>
              <a:t>художественного</a:t>
            </a:r>
            <a:r>
              <a:rPr lang="ru-RU" sz="1800" i="1">
                <a:solidFill>
                  <a:schemeClr val="tx1"/>
                </a:solidFill>
              </a:rPr>
              <a:t> </a:t>
            </a:r>
            <a:r>
              <a:rPr lang="ru-RU" sz="1800" i="1">
                <a:solidFill>
                  <a:srgbClr val="0000CC"/>
                </a:solidFill>
              </a:rPr>
              <a:t>образа,</a:t>
            </a:r>
          </a:p>
          <a:p>
            <a:r>
              <a:rPr lang="ru-RU" sz="1800" i="1">
                <a:solidFill>
                  <a:srgbClr val="0000CC"/>
                </a:solidFill>
              </a:rPr>
              <a:t>эмоционально – эстетическое воздействие.</a:t>
            </a:r>
          </a:p>
          <a:p>
            <a:endParaRPr lang="ru-RU" sz="1800" i="1">
              <a:solidFill>
                <a:srgbClr val="0000CC"/>
              </a:solidFill>
            </a:endParaRPr>
          </a:p>
          <a:p>
            <a:endParaRPr lang="ru-RU" sz="1800" i="1">
              <a:solidFill>
                <a:srgbClr val="0000CC"/>
              </a:solidFill>
            </a:endParaRPr>
          </a:p>
          <a:p>
            <a:endParaRPr lang="ru-RU" sz="1800" i="1">
              <a:solidFill>
                <a:schemeClr val="tx1"/>
              </a:solidFill>
            </a:endParaRP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254000" y="4367213"/>
            <a:ext cx="6092825" cy="2012950"/>
          </a:xfrm>
          <a:prstGeom prst="rect">
            <a:avLst/>
          </a:prstGeom>
          <a:gradFill rotWithShape="1">
            <a:gsLst>
              <a:gs pos="0">
                <a:srgbClr val="00FFFF"/>
              </a:gs>
              <a:gs pos="100000">
                <a:srgbClr val="FFFF00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 i="1" u="sng"/>
              <a:t>Языковые средства :     </a:t>
            </a:r>
          </a:p>
          <a:p>
            <a:r>
              <a:rPr lang="ru-RU" sz="1800" i="1">
                <a:solidFill>
                  <a:srgbClr val="0000CC"/>
                </a:solidFill>
              </a:rPr>
              <a:t>                      </a:t>
            </a:r>
            <a:r>
              <a:rPr lang="ru-RU" sz="1800" i="1"/>
              <a:t>1.Эпитеты</a:t>
            </a:r>
            <a:r>
              <a:rPr lang="ru-RU" sz="1800" i="1">
                <a:solidFill>
                  <a:srgbClr val="0000CC"/>
                </a:solidFill>
              </a:rPr>
              <a:t>, сравнения, метафоры,</a:t>
            </a:r>
          </a:p>
          <a:p>
            <a:r>
              <a:rPr lang="ru-RU" sz="1800" i="1">
                <a:solidFill>
                  <a:srgbClr val="0000CC"/>
                </a:solidFill>
              </a:rPr>
              <a:t>                         гипербола и т. д.</a:t>
            </a:r>
          </a:p>
          <a:p>
            <a:r>
              <a:rPr lang="ru-RU" sz="1800" i="1"/>
              <a:t>                      2.Стилистические фигуры ( фигуры</a:t>
            </a:r>
          </a:p>
          <a:p>
            <a:r>
              <a:rPr lang="ru-RU" sz="1800" i="1"/>
              <a:t>речи)</a:t>
            </a:r>
            <a:r>
              <a:rPr lang="ru-RU" sz="1800" i="1">
                <a:solidFill>
                  <a:srgbClr val="0000CC"/>
                </a:solidFill>
              </a:rPr>
              <a:t> : анафора, антитеза ,бессоюзие ,градация ,</a:t>
            </a:r>
          </a:p>
          <a:p>
            <a:r>
              <a:rPr lang="ru-RU" sz="1800" i="1">
                <a:solidFill>
                  <a:srgbClr val="0000CC"/>
                </a:solidFill>
              </a:rPr>
              <a:t>инверсия ,параллелизм ,риторический вопрос ,об-</a:t>
            </a:r>
          </a:p>
          <a:p>
            <a:r>
              <a:rPr lang="ru-RU" sz="1800" i="1">
                <a:solidFill>
                  <a:srgbClr val="0000CC"/>
                </a:solidFill>
              </a:rPr>
              <a:t>ращение ,умолчание ,эллипсис, эпифора.    </a:t>
            </a:r>
          </a:p>
        </p:txBody>
      </p:sp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879475" y="3089275"/>
            <a:ext cx="6348413" cy="915988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 u="sng">
                <a:solidFill>
                  <a:srgbClr val="0000CC"/>
                </a:solidFill>
              </a:rPr>
              <a:t>Художественный</a:t>
            </a:r>
            <a:r>
              <a:rPr lang="ru-RU" sz="1800" i="1" u="sng"/>
              <a:t> </a:t>
            </a:r>
            <a:r>
              <a:rPr lang="ru-RU" sz="1800" i="1" u="sng">
                <a:solidFill>
                  <a:srgbClr val="0000CC"/>
                </a:solidFill>
              </a:rPr>
              <a:t>стиль</a:t>
            </a:r>
            <a:r>
              <a:rPr lang="ru-RU" sz="1800" i="1" u="sng"/>
              <a:t> </a:t>
            </a:r>
            <a:r>
              <a:rPr lang="ru-RU" sz="1800" i="1" u="sng">
                <a:solidFill>
                  <a:srgbClr val="0000CC"/>
                </a:solidFill>
              </a:rPr>
              <a:t>отличается</a:t>
            </a:r>
            <a:r>
              <a:rPr lang="ru-RU" sz="1800" i="1" u="sng"/>
              <a:t> образностью,</a:t>
            </a:r>
          </a:p>
          <a:p>
            <a:r>
              <a:rPr lang="ru-RU" sz="1800" i="1" u="sng"/>
              <a:t>широким использованием изобразительно –вырази-</a:t>
            </a:r>
          </a:p>
          <a:p>
            <a:r>
              <a:rPr lang="ru-RU" sz="1800" i="1" u="sng"/>
              <a:t>тельных средств языка.</a:t>
            </a:r>
          </a:p>
        </p:txBody>
      </p:sp>
      <p:pic>
        <p:nvPicPr>
          <p:cNvPr id="10249" name="Picture 8" descr="Kiprensky_170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00" y="188913"/>
            <a:ext cx="1714500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9925" y="5373688"/>
            <a:ext cx="1763713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rgbClr val="CCCCFF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8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2" presetID="8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6" presetID="8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animBg="1"/>
      <p:bldP spid="52228" grpId="0" animBg="1"/>
      <p:bldP spid="52229" grpId="0" animBg="1"/>
      <p:bldP spid="52230" grpId="0" animBg="1"/>
      <p:bldP spid="5223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ижний колонтитул 2"/>
          <p:cNvSpPr>
            <a:spLocks noGrp="1"/>
          </p:cNvSpPr>
          <p:nvPr>
            <p:ph type="ftr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endParaRPr lang="ru-RU" smtClean="0"/>
          </a:p>
        </p:txBody>
      </p:sp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1311275" y="223838"/>
            <a:ext cx="4570413" cy="3201987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FF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i="1" u="sng">
                <a:latin typeface="Monotype Corsiva" pitchFamily="66" charset="0"/>
              </a:rPr>
              <a:t>Художественный стиль речи</a:t>
            </a:r>
          </a:p>
          <a:p>
            <a:endParaRPr lang="ru-RU" sz="3200" i="1" u="sng">
              <a:latin typeface="Monotype Corsiva" pitchFamily="66" charset="0"/>
            </a:endParaRPr>
          </a:p>
          <a:p>
            <a:endParaRPr lang="ru-RU" sz="3200" i="1" u="sng">
              <a:latin typeface="Monotype Corsiva" pitchFamily="66" charset="0"/>
            </a:endParaRPr>
          </a:p>
          <a:p>
            <a:endParaRPr lang="ru-RU" sz="1800" i="1" u="sng">
              <a:solidFill>
                <a:schemeClr val="tx1"/>
              </a:solidFill>
            </a:endParaRPr>
          </a:p>
          <a:p>
            <a:endParaRPr lang="ru-RU" sz="1800" i="1" u="sng">
              <a:solidFill>
                <a:schemeClr val="tx1"/>
              </a:solidFill>
            </a:endParaRPr>
          </a:p>
          <a:p>
            <a:endParaRPr lang="ru-RU" sz="1800" i="1" u="sng">
              <a:solidFill>
                <a:schemeClr val="tx1"/>
              </a:solidFill>
            </a:endParaRPr>
          </a:p>
          <a:p>
            <a:endParaRPr lang="ru-RU" sz="1800" i="1" u="sng">
              <a:solidFill>
                <a:schemeClr val="tx1"/>
              </a:solidFill>
            </a:endParaRPr>
          </a:p>
          <a:p>
            <a:endParaRPr lang="ru-RU" sz="1800" i="1" u="sng">
              <a:solidFill>
                <a:schemeClr val="tx1"/>
              </a:solidFill>
            </a:endParaRPr>
          </a:p>
          <a:p>
            <a:endParaRPr lang="ru-RU" sz="1800" i="1" u="sng">
              <a:solidFill>
                <a:schemeClr val="tx1"/>
              </a:solidFill>
            </a:endParaRPr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447675" y="1073150"/>
            <a:ext cx="6856413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 u="sng"/>
              <a:t>1</a:t>
            </a:r>
            <a:r>
              <a:rPr lang="en-US" sz="1800" i="1" u="sng"/>
              <a:t> </a:t>
            </a:r>
            <a:r>
              <a:rPr lang="ru-RU" sz="1800" i="1" u="sng"/>
              <a:t>.Предназначен   </a:t>
            </a:r>
            <a:r>
              <a:rPr lang="en-US" sz="1800" i="1" u="sng"/>
              <a:t>  </a:t>
            </a:r>
            <a:r>
              <a:rPr lang="ru-RU" sz="1800" i="1" u="sng">
                <a:solidFill>
                  <a:srgbClr val="0000CC"/>
                </a:solidFill>
              </a:rPr>
              <a:t> для  создания </a:t>
            </a:r>
            <a:r>
              <a:rPr lang="en-US" sz="1800" i="1" u="sng">
                <a:solidFill>
                  <a:srgbClr val="0000CC"/>
                </a:solidFill>
              </a:rPr>
              <a:t>         </a:t>
            </a:r>
            <a:r>
              <a:rPr lang="ru-RU" sz="1800" i="1" u="sng">
                <a:solidFill>
                  <a:srgbClr val="0000CC"/>
                </a:solidFill>
              </a:rPr>
              <a:t> художественных,</a:t>
            </a:r>
          </a:p>
          <a:p>
            <a:r>
              <a:rPr lang="ru-RU" sz="1800" i="1" u="sng">
                <a:solidFill>
                  <a:srgbClr val="0000CC"/>
                </a:solidFill>
              </a:rPr>
              <a:t>поэтических  образов , эмоционально – эстетического</a:t>
            </a:r>
          </a:p>
          <a:p>
            <a:r>
              <a:rPr lang="ru-RU" sz="1800" i="1" u="sng">
                <a:solidFill>
                  <a:srgbClr val="0000CC"/>
                </a:solidFill>
              </a:rPr>
              <a:t>воздействия , и  все  языковые  средства , включаемые</a:t>
            </a:r>
          </a:p>
          <a:p>
            <a:r>
              <a:rPr lang="ru-RU" sz="1800" i="1" u="sng">
                <a:solidFill>
                  <a:srgbClr val="0000CC"/>
                </a:solidFill>
              </a:rPr>
              <a:t>в художественное произведение, </a:t>
            </a:r>
            <a:r>
              <a:rPr lang="ru-RU" sz="1800" i="1" u="sng"/>
              <a:t>подчиняются</a:t>
            </a:r>
            <a:r>
              <a:rPr lang="ru-RU" sz="1800" i="1" u="sng">
                <a:solidFill>
                  <a:srgbClr val="0000CC"/>
                </a:solidFill>
              </a:rPr>
              <a:t>  </a:t>
            </a:r>
            <a:r>
              <a:rPr lang="ru-RU" sz="1800" i="1" u="sng"/>
              <a:t>задачам</a:t>
            </a:r>
          </a:p>
          <a:p>
            <a:r>
              <a:rPr lang="ru-RU" sz="1800" i="1" u="sng"/>
              <a:t>данного стиля.</a:t>
            </a:r>
          </a:p>
          <a:p>
            <a:endParaRPr lang="ru-RU" sz="1800" i="1" u="sng"/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87313" y="2800350"/>
            <a:ext cx="4572000" cy="366713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 u="sng"/>
              <a:t>2.Основная</a:t>
            </a:r>
            <a:r>
              <a:rPr lang="ru-RU" sz="1800" i="1" u="sng">
                <a:solidFill>
                  <a:schemeClr val="tx1"/>
                </a:solidFill>
              </a:rPr>
              <a:t> </a:t>
            </a:r>
            <a:r>
              <a:rPr lang="ru-RU" sz="1800" i="1" u="sng">
                <a:solidFill>
                  <a:srgbClr val="0000CC"/>
                </a:solidFill>
              </a:rPr>
              <a:t>функция</a:t>
            </a:r>
            <a:r>
              <a:rPr lang="ru-RU" sz="1800" i="1" u="sng">
                <a:solidFill>
                  <a:schemeClr val="tx1"/>
                </a:solidFill>
              </a:rPr>
              <a:t> – </a:t>
            </a:r>
            <a:r>
              <a:rPr lang="ru-RU" sz="1800" i="1" u="sng"/>
              <a:t>эстетическая</a:t>
            </a:r>
            <a:r>
              <a:rPr lang="ru-RU" sz="1800" i="1" u="sng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519113" y="3448050"/>
            <a:ext cx="1879600" cy="366713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FF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/>
              <a:t>3.К средствам</a:t>
            </a:r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2247900" y="3448050"/>
            <a:ext cx="44418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>
                <a:solidFill>
                  <a:srgbClr val="0000CC"/>
                </a:solidFill>
              </a:rPr>
              <a:t>художественной выразительности</a:t>
            </a:r>
          </a:p>
          <a:p>
            <a:endParaRPr lang="ru-RU" sz="1800" i="1">
              <a:solidFill>
                <a:srgbClr val="0000CC"/>
              </a:solidFill>
            </a:endParaRPr>
          </a:p>
        </p:txBody>
      </p:sp>
      <p:sp>
        <p:nvSpPr>
          <p:cNvPr id="53255" name="Text Box 7"/>
          <p:cNvSpPr txBox="1">
            <a:spLocks noChangeArrowheads="1"/>
          </p:cNvSpPr>
          <p:nvPr/>
        </p:nvSpPr>
        <p:spPr bwMode="auto">
          <a:xfrm>
            <a:off x="395288" y="3860800"/>
            <a:ext cx="6672262" cy="366713"/>
          </a:xfrm>
          <a:prstGeom prst="rect">
            <a:avLst/>
          </a:prstGeom>
          <a:gradFill rotWithShape="1">
            <a:gsLst>
              <a:gs pos="0">
                <a:srgbClr val="00FFFF"/>
              </a:gs>
              <a:gs pos="100000">
                <a:srgbClr val="FFFF00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 i="1">
                <a:solidFill>
                  <a:srgbClr val="0000CC"/>
                </a:solidFill>
              </a:rPr>
              <a:t>относятся</a:t>
            </a:r>
            <a:r>
              <a:rPr lang="ru-RU" sz="1800" i="1">
                <a:solidFill>
                  <a:schemeClr val="tx1"/>
                </a:solidFill>
              </a:rPr>
              <a:t> </a:t>
            </a:r>
            <a:r>
              <a:rPr lang="ru-RU" sz="1800" i="1"/>
              <a:t>РИТМ</a:t>
            </a:r>
            <a:r>
              <a:rPr lang="ru-RU" sz="1800" i="1">
                <a:solidFill>
                  <a:schemeClr val="tx1"/>
                </a:solidFill>
              </a:rPr>
              <a:t> </a:t>
            </a:r>
            <a:r>
              <a:rPr lang="ru-RU" sz="1800" i="1">
                <a:solidFill>
                  <a:srgbClr val="FF3300"/>
                </a:solidFill>
              </a:rPr>
              <a:t>,</a:t>
            </a:r>
            <a:r>
              <a:rPr lang="ru-RU" sz="1800" i="1"/>
              <a:t>РИФМА</a:t>
            </a:r>
            <a:r>
              <a:rPr lang="ru-RU" sz="1800" i="1">
                <a:solidFill>
                  <a:schemeClr val="tx1"/>
                </a:solidFill>
              </a:rPr>
              <a:t> </a:t>
            </a:r>
            <a:r>
              <a:rPr lang="ru-RU" sz="1800" i="1">
                <a:solidFill>
                  <a:srgbClr val="FF3300"/>
                </a:solidFill>
              </a:rPr>
              <a:t>,</a:t>
            </a:r>
            <a:r>
              <a:rPr lang="ru-RU" sz="1800" i="1"/>
              <a:t>ИНТОНАЦИЯ,ЗВУКОПИСЬ</a:t>
            </a:r>
          </a:p>
        </p:txBody>
      </p:sp>
      <p:sp>
        <p:nvSpPr>
          <p:cNvPr id="11273" name="Text Box 8"/>
          <p:cNvSpPr txBox="1">
            <a:spLocks noChangeArrowheads="1"/>
          </p:cNvSpPr>
          <p:nvPr/>
        </p:nvSpPr>
        <p:spPr bwMode="auto">
          <a:xfrm>
            <a:off x="376238" y="35925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1800" i="1">
              <a:solidFill>
                <a:schemeClr val="tx1"/>
              </a:solidFill>
            </a:endParaRPr>
          </a:p>
        </p:txBody>
      </p:sp>
      <p:sp>
        <p:nvSpPr>
          <p:cNvPr id="11274" name="Text Box 9"/>
          <p:cNvSpPr txBox="1">
            <a:spLocks noChangeArrowheads="1"/>
          </p:cNvSpPr>
          <p:nvPr/>
        </p:nvSpPr>
        <p:spPr bwMode="auto">
          <a:xfrm flipH="1">
            <a:off x="250825" y="36449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 sz="1800" i="1">
              <a:solidFill>
                <a:schemeClr val="tx1"/>
              </a:solidFill>
            </a:endParaRPr>
          </a:p>
        </p:txBody>
      </p:sp>
      <p:sp>
        <p:nvSpPr>
          <p:cNvPr id="11275" name="Text Box 10"/>
          <p:cNvSpPr txBox="1">
            <a:spLocks noChangeArrowheads="1"/>
          </p:cNvSpPr>
          <p:nvPr/>
        </p:nvSpPr>
        <p:spPr bwMode="auto">
          <a:xfrm>
            <a:off x="5940425" y="3933825"/>
            <a:ext cx="247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/>
              <a:t>.</a:t>
            </a:r>
          </a:p>
        </p:txBody>
      </p:sp>
      <p:sp>
        <p:nvSpPr>
          <p:cNvPr id="53259" name="Text Box 11"/>
          <p:cNvSpPr txBox="1">
            <a:spLocks noChangeArrowheads="1"/>
          </p:cNvSpPr>
          <p:nvPr/>
        </p:nvSpPr>
        <p:spPr bwMode="auto">
          <a:xfrm>
            <a:off x="87313" y="4384675"/>
            <a:ext cx="6731000" cy="1190625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/>
              <a:t> </a:t>
            </a:r>
            <a:r>
              <a:rPr lang="ru-RU" sz="1800" i="1" u="sng"/>
              <a:t>4.Характерная</a:t>
            </a:r>
            <a:r>
              <a:rPr lang="ru-RU" sz="1800" i="1"/>
              <a:t> </a:t>
            </a:r>
            <a:r>
              <a:rPr lang="ru-RU" sz="1800" i="1" u="sng"/>
              <a:t>особенность</a:t>
            </a:r>
            <a:r>
              <a:rPr lang="ru-RU" sz="1800" i="1"/>
              <a:t> – </a:t>
            </a:r>
            <a:r>
              <a:rPr lang="ru-RU" sz="1800" i="1">
                <a:solidFill>
                  <a:srgbClr val="0000CC"/>
                </a:solidFill>
              </a:rPr>
              <a:t>соединение</a:t>
            </a:r>
            <a:r>
              <a:rPr lang="ru-RU" sz="1800" i="1"/>
              <a:t> </a:t>
            </a:r>
            <a:r>
              <a:rPr lang="ru-RU" sz="1800" i="1">
                <a:solidFill>
                  <a:srgbClr val="0000CC"/>
                </a:solidFill>
              </a:rPr>
              <a:t>различных</a:t>
            </a:r>
          </a:p>
          <a:p>
            <a:r>
              <a:rPr lang="ru-RU" sz="1800" i="1">
                <a:solidFill>
                  <a:srgbClr val="0000CC"/>
                </a:solidFill>
              </a:rPr>
              <a:t>стилей речи , совмещение слов «высоких» и «низких»,</a:t>
            </a:r>
          </a:p>
          <a:p>
            <a:r>
              <a:rPr lang="ru-RU" sz="1800" i="1">
                <a:solidFill>
                  <a:srgbClr val="0000CC"/>
                </a:solidFill>
              </a:rPr>
              <a:t>присутствие разговорной лексики ,иногда – просторе-</a:t>
            </a:r>
          </a:p>
          <a:p>
            <a:r>
              <a:rPr lang="ru-RU" sz="1800" i="1">
                <a:solidFill>
                  <a:srgbClr val="0000CC"/>
                </a:solidFill>
              </a:rPr>
              <a:t>чий , диалектизмов ,профессионализмов.</a:t>
            </a:r>
          </a:p>
        </p:txBody>
      </p:sp>
      <p:sp>
        <p:nvSpPr>
          <p:cNvPr id="53260" name="Text Box 12"/>
          <p:cNvSpPr txBox="1">
            <a:spLocks noChangeArrowheads="1"/>
          </p:cNvSpPr>
          <p:nvPr/>
        </p:nvSpPr>
        <p:spPr bwMode="auto">
          <a:xfrm>
            <a:off x="592138" y="5681663"/>
            <a:ext cx="6440487" cy="641350"/>
          </a:xfrm>
          <a:prstGeom prst="rect">
            <a:avLst/>
          </a:prstGeom>
          <a:gradFill rotWithShape="1">
            <a:gsLst>
              <a:gs pos="0">
                <a:srgbClr val="00FFFF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 u="sng"/>
              <a:t>5.Тип</a:t>
            </a:r>
            <a:r>
              <a:rPr lang="ru-RU" sz="1800" i="1">
                <a:solidFill>
                  <a:schemeClr val="tx1"/>
                </a:solidFill>
              </a:rPr>
              <a:t> </a:t>
            </a:r>
            <a:r>
              <a:rPr lang="ru-RU" sz="1800" b="0" i="1" u="sng"/>
              <a:t>речи</a:t>
            </a:r>
            <a:r>
              <a:rPr lang="ru-RU" sz="1800" i="1">
                <a:solidFill>
                  <a:schemeClr val="tx1"/>
                </a:solidFill>
              </a:rPr>
              <a:t> </a:t>
            </a:r>
            <a:r>
              <a:rPr lang="ru-RU" sz="1800" i="1"/>
              <a:t>–</a:t>
            </a:r>
            <a:r>
              <a:rPr lang="ru-RU" sz="1800" i="1">
                <a:solidFill>
                  <a:schemeClr val="tx1"/>
                </a:solidFill>
              </a:rPr>
              <a:t> </a:t>
            </a:r>
            <a:r>
              <a:rPr lang="ru-RU" sz="1800" i="1">
                <a:solidFill>
                  <a:srgbClr val="0000CC"/>
                </a:solidFill>
              </a:rPr>
              <a:t>рассуждение</a:t>
            </a:r>
            <a:r>
              <a:rPr lang="ru-RU" sz="1800" i="1">
                <a:solidFill>
                  <a:schemeClr val="tx1"/>
                </a:solidFill>
              </a:rPr>
              <a:t> ,</a:t>
            </a:r>
            <a:r>
              <a:rPr lang="ru-RU" sz="1800" i="1">
                <a:solidFill>
                  <a:srgbClr val="0000CC"/>
                </a:solidFill>
              </a:rPr>
              <a:t>рассуждение</a:t>
            </a:r>
            <a:r>
              <a:rPr lang="ru-RU" sz="1800" i="1">
                <a:solidFill>
                  <a:schemeClr val="tx1"/>
                </a:solidFill>
              </a:rPr>
              <a:t> </a:t>
            </a:r>
            <a:r>
              <a:rPr lang="ru-RU" sz="1800" i="1">
                <a:solidFill>
                  <a:srgbClr val="0000CC"/>
                </a:solidFill>
              </a:rPr>
              <a:t>с</a:t>
            </a:r>
            <a:r>
              <a:rPr lang="ru-RU" sz="1800" i="1">
                <a:solidFill>
                  <a:schemeClr val="tx1"/>
                </a:solidFill>
              </a:rPr>
              <a:t> </a:t>
            </a:r>
            <a:r>
              <a:rPr lang="ru-RU" sz="1800" i="1">
                <a:solidFill>
                  <a:srgbClr val="0000CC"/>
                </a:solidFill>
              </a:rPr>
              <a:t>элементами</a:t>
            </a:r>
          </a:p>
          <a:p>
            <a:r>
              <a:rPr lang="ru-RU" sz="1800" i="1">
                <a:solidFill>
                  <a:srgbClr val="0000CC"/>
                </a:solidFill>
              </a:rPr>
              <a:t>описания, описание .</a:t>
            </a:r>
          </a:p>
        </p:txBody>
      </p:sp>
      <p:sp>
        <p:nvSpPr>
          <p:cNvPr id="11278" name="Text Box 13"/>
          <p:cNvSpPr txBox="1">
            <a:spLocks noChangeArrowheads="1"/>
          </p:cNvSpPr>
          <p:nvPr/>
        </p:nvSpPr>
        <p:spPr bwMode="auto">
          <a:xfrm>
            <a:off x="376238" y="43846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1800" i="1">
              <a:solidFill>
                <a:schemeClr val="tx1"/>
              </a:solidFill>
            </a:endParaRPr>
          </a:p>
        </p:txBody>
      </p:sp>
      <p:pic>
        <p:nvPicPr>
          <p:cNvPr id="53262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188913"/>
            <a:ext cx="1763712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rgbClr val="CCCCFF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tmFilter="0,0; .5, 1; 1, 1"/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16" presetID="1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7" dur="1000" fill="hold"/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80"/>
                            </p:stCondLst>
                            <p:childTnLst>
                              <p:par>
                                <p:cTn id="1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20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80"/>
                            </p:stCondLst>
                            <p:childTnLst>
                              <p:par>
                                <p:cTn id="2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9080"/>
                            </p:stCondLst>
                            <p:childTnLst>
                              <p:par>
                                <p:cTn id="2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20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1080"/>
                            </p:stCondLst>
                            <p:childTnLst>
                              <p:par>
                                <p:cTn id="3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20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3080"/>
                            </p:stCondLst>
                            <p:childTnLst>
                              <p:par>
                                <p:cTn id="3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5080"/>
                            </p:stCondLst>
                            <p:childTnLst>
                              <p:par>
                                <p:cTn id="39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20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7080"/>
                            </p:stCondLst>
                            <p:childTnLst>
                              <p:par>
                                <p:cTn id="4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53252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53252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53252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7160"/>
                            </p:stCondLst>
                            <p:childTnLst>
                              <p:par>
                                <p:cTn id="4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0" dur="80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1" dur="80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80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8440"/>
                            </p:stCondLst>
                            <p:childTnLst>
                              <p:par>
                                <p:cTn id="54" presetID="1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5" dur="500" fill="hold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9540"/>
                            </p:stCondLst>
                            <p:childTnLst>
                              <p:par>
                                <p:cTn id="5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9" dur="80"/>
                                        <p:tgtEl>
                                          <p:spTgt spid="53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0" dur="80"/>
                                        <p:tgtEl>
                                          <p:spTgt spid="53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80"/>
                                        <p:tgtEl>
                                          <p:spTgt spid="53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20060"/>
                            </p:stCondLst>
                            <p:childTnLst>
                              <p:par>
                                <p:cTn id="6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5" dur="80"/>
                                        <p:tgtEl>
                                          <p:spTgt spid="53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6" dur="80"/>
                                        <p:tgtEl>
                                          <p:spTgt spid="53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80"/>
                                        <p:tgtEl>
                                          <p:spTgt spid="53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21260"/>
                            </p:stCondLst>
                            <p:childTnLst>
                              <p:par>
                                <p:cTn id="6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1" dur="80"/>
                                        <p:tgtEl>
                                          <p:spTgt spid="53255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2" dur="80"/>
                                        <p:tgtEl>
                                          <p:spTgt spid="53255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80"/>
                                        <p:tgtEl>
                                          <p:spTgt spid="53255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21340"/>
                            </p:stCondLst>
                            <p:childTnLst>
                              <p:par>
                                <p:cTn id="7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7" dur="80"/>
                                        <p:tgtEl>
                                          <p:spTgt spid="53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8" dur="80"/>
                                        <p:tgtEl>
                                          <p:spTgt spid="53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80"/>
                                        <p:tgtEl>
                                          <p:spTgt spid="53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22940"/>
                            </p:stCondLst>
                            <p:childTnLst>
                              <p:par>
                                <p:cTn id="81" presetID="1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2" dur="500" fill="hold"/>
                                        <p:tgtEl>
                                          <p:spTgt spid="53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24200"/>
                            </p:stCondLst>
                            <p:childTnLst>
                              <p:par>
                                <p:cTn id="84" presetID="1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5" dur="500" fill="hold"/>
                                        <p:tgtEl>
                                          <p:spTgt spid="53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25460"/>
                            </p:stCondLst>
                            <p:childTnLst>
                              <p:par>
                                <p:cTn id="87" presetID="1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8" dur="500" fill="hold"/>
                                        <p:tgtEl>
                                          <p:spTgt spid="53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26720"/>
                            </p:stCondLst>
                            <p:childTnLst>
                              <p:par>
                                <p:cTn id="9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20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720"/>
                            </p:stCondLst>
                            <p:childTnLst>
                              <p:par>
                                <p:cTn id="9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6" dur="500"/>
                                        <p:tgtEl>
                                          <p:spTgt spid="5326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29220"/>
                            </p:stCondLst>
                            <p:childTnLst>
                              <p:par>
                                <p:cTn id="9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0" dur="500"/>
                                        <p:tgtEl>
                                          <p:spTgt spid="53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29720"/>
                            </p:stCondLst>
                            <p:childTnLst>
                              <p:par>
                                <p:cTn id="10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4" dur="500"/>
                                        <p:tgtEl>
                                          <p:spTgt spid="53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30220"/>
                            </p:stCondLst>
                            <p:childTnLst>
                              <p:par>
                                <p:cTn id="106" presetID="1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7" dur="500" fill="hold"/>
                                        <p:tgtEl>
                                          <p:spTgt spid="53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allAtOnce"/>
      <p:bldP spid="53252" grpId="0" build="allAtOnce" animBg="1"/>
      <p:bldP spid="53254" grpId="0" build="allAtOnce"/>
      <p:bldP spid="53255" grpId="0" build="allAtOnce" animBg="1"/>
      <p:bldP spid="53259" grpId="0" animBg="1"/>
      <p:bldP spid="53260" grpId="0" build="allAtOnce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ижний колонтитул 2"/>
          <p:cNvSpPr>
            <a:spLocks noGrp="1"/>
          </p:cNvSpPr>
          <p:nvPr>
            <p:ph type="ftr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endParaRPr lang="ru-RU" smtClean="0"/>
          </a:p>
        </p:txBody>
      </p:sp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1311275" y="223838"/>
            <a:ext cx="4570413" cy="3201987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FF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i="1" u="sng">
                <a:latin typeface="Monotype Corsiva" pitchFamily="66" charset="0"/>
              </a:rPr>
              <a:t>Художественный стиль речи</a:t>
            </a:r>
          </a:p>
          <a:p>
            <a:endParaRPr lang="ru-RU" sz="3200" i="1" u="sng">
              <a:latin typeface="Monotype Corsiva" pitchFamily="66" charset="0"/>
            </a:endParaRPr>
          </a:p>
          <a:p>
            <a:endParaRPr lang="ru-RU" sz="3200" i="1" u="sng">
              <a:latin typeface="Monotype Corsiva" pitchFamily="66" charset="0"/>
            </a:endParaRPr>
          </a:p>
          <a:p>
            <a:endParaRPr lang="ru-RU" sz="1800" i="1" u="sng">
              <a:solidFill>
                <a:schemeClr val="tx1"/>
              </a:solidFill>
            </a:endParaRPr>
          </a:p>
          <a:p>
            <a:endParaRPr lang="ru-RU" sz="1800" i="1" u="sng">
              <a:solidFill>
                <a:schemeClr val="tx1"/>
              </a:solidFill>
            </a:endParaRPr>
          </a:p>
          <a:p>
            <a:endParaRPr lang="ru-RU" sz="1800" i="1" u="sng">
              <a:solidFill>
                <a:schemeClr val="tx1"/>
              </a:solidFill>
            </a:endParaRPr>
          </a:p>
          <a:p>
            <a:endParaRPr lang="ru-RU" sz="1800" i="1" u="sng">
              <a:solidFill>
                <a:schemeClr val="tx1"/>
              </a:solidFill>
            </a:endParaRPr>
          </a:p>
          <a:p>
            <a:endParaRPr lang="ru-RU" sz="1800" i="1" u="sng">
              <a:solidFill>
                <a:schemeClr val="tx1"/>
              </a:solidFill>
            </a:endParaRPr>
          </a:p>
          <a:p>
            <a:endParaRPr lang="ru-RU" sz="1800" i="1" u="sng">
              <a:solidFill>
                <a:schemeClr val="tx1"/>
              </a:solidFill>
            </a:endParaRPr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447675" y="1073150"/>
            <a:ext cx="6856413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 u="sng"/>
              <a:t>1</a:t>
            </a:r>
            <a:r>
              <a:rPr lang="en-US" sz="1800" i="1" u="sng"/>
              <a:t> </a:t>
            </a:r>
            <a:r>
              <a:rPr lang="ru-RU" sz="1800" i="1" u="sng"/>
              <a:t>.Предназначен   </a:t>
            </a:r>
            <a:r>
              <a:rPr lang="en-US" sz="1800" i="1" u="sng"/>
              <a:t>  </a:t>
            </a:r>
            <a:r>
              <a:rPr lang="ru-RU" sz="1800" i="1" u="sng">
                <a:solidFill>
                  <a:srgbClr val="0000CC"/>
                </a:solidFill>
              </a:rPr>
              <a:t> для  создания </a:t>
            </a:r>
            <a:r>
              <a:rPr lang="en-US" sz="1800" i="1" u="sng">
                <a:solidFill>
                  <a:srgbClr val="0000CC"/>
                </a:solidFill>
              </a:rPr>
              <a:t>         </a:t>
            </a:r>
            <a:r>
              <a:rPr lang="ru-RU" sz="1800" i="1" u="sng">
                <a:solidFill>
                  <a:srgbClr val="0000CC"/>
                </a:solidFill>
              </a:rPr>
              <a:t> художественных,</a:t>
            </a:r>
          </a:p>
          <a:p>
            <a:r>
              <a:rPr lang="ru-RU" sz="1800" i="1" u="sng">
                <a:solidFill>
                  <a:srgbClr val="0000CC"/>
                </a:solidFill>
              </a:rPr>
              <a:t>поэтических  образов , эмоционально – эстетического</a:t>
            </a:r>
          </a:p>
          <a:p>
            <a:r>
              <a:rPr lang="ru-RU" sz="1800" i="1" u="sng">
                <a:solidFill>
                  <a:srgbClr val="0000CC"/>
                </a:solidFill>
              </a:rPr>
              <a:t>воздействия , и  все  языковые  средства , включаемые</a:t>
            </a:r>
          </a:p>
          <a:p>
            <a:r>
              <a:rPr lang="ru-RU" sz="1800" i="1" u="sng">
                <a:solidFill>
                  <a:srgbClr val="0000CC"/>
                </a:solidFill>
              </a:rPr>
              <a:t>в художественное произведение, </a:t>
            </a:r>
            <a:r>
              <a:rPr lang="ru-RU" sz="1800" i="1" u="sng"/>
              <a:t>подчиняются</a:t>
            </a:r>
            <a:r>
              <a:rPr lang="ru-RU" sz="1800" i="1" u="sng">
                <a:solidFill>
                  <a:srgbClr val="0000CC"/>
                </a:solidFill>
              </a:rPr>
              <a:t>  </a:t>
            </a:r>
            <a:r>
              <a:rPr lang="ru-RU" sz="1800" i="1" u="sng"/>
              <a:t>задачам</a:t>
            </a:r>
          </a:p>
          <a:p>
            <a:r>
              <a:rPr lang="ru-RU" sz="1800" i="1" u="sng"/>
              <a:t>данного стиля.</a:t>
            </a:r>
          </a:p>
          <a:p>
            <a:endParaRPr lang="ru-RU" sz="1800" i="1" u="sng"/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87313" y="2800350"/>
            <a:ext cx="4572000" cy="366713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 u="sng"/>
              <a:t>2.Основная</a:t>
            </a:r>
            <a:r>
              <a:rPr lang="ru-RU" sz="1800" i="1" u="sng">
                <a:solidFill>
                  <a:schemeClr val="tx1"/>
                </a:solidFill>
              </a:rPr>
              <a:t> </a:t>
            </a:r>
            <a:r>
              <a:rPr lang="ru-RU" sz="1800" i="1" u="sng">
                <a:solidFill>
                  <a:srgbClr val="0000CC"/>
                </a:solidFill>
              </a:rPr>
              <a:t>функция</a:t>
            </a:r>
            <a:r>
              <a:rPr lang="ru-RU" sz="1800" i="1" u="sng">
                <a:solidFill>
                  <a:schemeClr val="tx1"/>
                </a:solidFill>
              </a:rPr>
              <a:t> – </a:t>
            </a:r>
            <a:r>
              <a:rPr lang="ru-RU" sz="1800" i="1" u="sng"/>
              <a:t>эстетическая</a:t>
            </a:r>
            <a:r>
              <a:rPr lang="ru-RU" sz="1800" i="1" u="sng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519113" y="3448050"/>
            <a:ext cx="1879600" cy="366713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FF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/>
              <a:t>3.К средствам</a:t>
            </a:r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2247900" y="3448050"/>
            <a:ext cx="44418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>
                <a:solidFill>
                  <a:srgbClr val="0000CC"/>
                </a:solidFill>
              </a:rPr>
              <a:t>художественной выразительности</a:t>
            </a:r>
          </a:p>
          <a:p>
            <a:endParaRPr lang="ru-RU" sz="1800" i="1">
              <a:solidFill>
                <a:srgbClr val="0000CC"/>
              </a:solidFill>
            </a:endParaRPr>
          </a:p>
        </p:txBody>
      </p:sp>
      <p:sp>
        <p:nvSpPr>
          <p:cNvPr id="53255" name="Text Box 7"/>
          <p:cNvSpPr txBox="1">
            <a:spLocks noChangeArrowheads="1"/>
          </p:cNvSpPr>
          <p:nvPr/>
        </p:nvSpPr>
        <p:spPr bwMode="auto">
          <a:xfrm>
            <a:off x="395288" y="3860800"/>
            <a:ext cx="6672262" cy="366713"/>
          </a:xfrm>
          <a:prstGeom prst="rect">
            <a:avLst/>
          </a:prstGeom>
          <a:gradFill rotWithShape="1">
            <a:gsLst>
              <a:gs pos="0">
                <a:srgbClr val="00FFFF"/>
              </a:gs>
              <a:gs pos="100000">
                <a:srgbClr val="FFFF00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 i="1">
                <a:solidFill>
                  <a:srgbClr val="0000CC"/>
                </a:solidFill>
              </a:rPr>
              <a:t>относятся</a:t>
            </a:r>
            <a:r>
              <a:rPr lang="ru-RU" sz="1800" i="1">
                <a:solidFill>
                  <a:schemeClr val="tx1"/>
                </a:solidFill>
              </a:rPr>
              <a:t> </a:t>
            </a:r>
            <a:r>
              <a:rPr lang="ru-RU" sz="1800" i="1"/>
              <a:t>РИТМ</a:t>
            </a:r>
            <a:r>
              <a:rPr lang="ru-RU" sz="1800" i="1">
                <a:solidFill>
                  <a:schemeClr val="tx1"/>
                </a:solidFill>
              </a:rPr>
              <a:t> </a:t>
            </a:r>
            <a:r>
              <a:rPr lang="ru-RU" sz="1800" i="1">
                <a:solidFill>
                  <a:srgbClr val="FF3300"/>
                </a:solidFill>
              </a:rPr>
              <a:t>,</a:t>
            </a:r>
            <a:r>
              <a:rPr lang="ru-RU" sz="1800" i="1"/>
              <a:t>РИФМА</a:t>
            </a:r>
            <a:r>
              <a:rPr lang="ru-RU" sz="1800" i="1">
                <a:solidFill>
                  <a:schemeClr val="tx1"/>
                </a:solidFill>
              </a:rPr>
              <a:t> </a:t>
            </a:r>
            <a:r>
              <a:rPr lang="ru-RU" sz="1800" i="1">
                <a:solidFill>
                  <a:srgbClr val="FF3300"/>
                </a:solidFill>
              </a:rPr>
              <a:t>,</a:t>
            </a:r>
            <a:r>
              <a:rPr lang="ru-RU" sz="1800" i="1"/>
              <a:t>ИНТОНАЦИЯ,ЗВУКОПИСЬ</a:t>
            </a:r>
          </a:p>
        </p:txBody>
      </p:sp>
      <p:sp>
        <p:nvSpPr>
          <p:cNvPr id="11273" name="Text Box 8"/>
          <p:cNvSpPr txBox="1">
            <a:spLocks noChangeArrowheads="1"/>
          </p:cNvSpPr>
          <p:nvPr/>
        </p:nvSpPr>
        <p:spPr bwMode="auto">
          <a:xfrm>
            <a:off x="376238" y="35925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1800" i="1">
              <a:solidFill>
                <a:schemeClr val="tx1"/>
              </a:solidFill>
            </a:endParaRPr>
          </a:p>
        </p:txBody>
      </p:sp>
      <p:sp>
        <p:nvSpPr>
          <p:cNvPr id="11274" name="Text Box 9"/>
          <p:cNvSpPr txBox="1">
            <a:spLocks noChangeArrowheads="1"/>
          </p:cNvSpPr>
          <p:nvPr/>
        </p:nvSpPr>
        <p:spPr bwMode="auto">
          <a:xfrm flipH="1">
            <a:off x="250825" y="36449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 sz="1800" i="1">
              <a:solidFill>
                <a:schemeClr val="tx1"/>
              </a:solidFill>
            </a:endParaRPr>
          </a:p>
        </p:txBody>
      </p:sp>
      <p:sp>
        <p:nvSpPr>
          <p:cNvPr id="11275" name="Text Box 10"/>
          <p:cNvSpPr txBox="1">
            <a:spLocks noChangeArrowheads="1"/>
          </p:cNvSpPr>
          <p:nvPr/>
        </p:nvSpPr>
        <p:spPr bwMode="auto">
          <a:xfrm>
            <a:off x="5940425" y="3933825"/>
            <a:ext cx="247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/>
              <a:t>.</a:t>
            </a:r>
          </a:p>
        </p:txBody>
      </p:sp>
      <p:sp>
        <p:nvSpPr>
          <p:cNvPr id="53259" name="Text Box 11"/>
          <p:cNvSpPr txBox="1">
            <a:spLocks noChangeArrowheads="1"/>
          </p:cNvSpPr>
          <p:nvPr/>
        </p:nvSpPr>
        <p:spPr bwMode="auto">
          <a:xfrm>
            <a:off x="87313" y="4384675"/>
            <a:ext cx="6731000" cy="1190625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/>
              <a:t> </a:t>
            </a:r>
            <a:r>
              <a:rPr lang="ru-RU" sz="1800" i="1" u="sng"/>
              <a:t>4.Характерная</a:t>
            </a:r>
            <a:r>
              <a:rPr lang="ru-RU" sz="1800" i="1"/>
              <a:t> </a:t>
            </a:r>
            <a:r>
              <a:rPr lang="ru-RU" sz="1800" i="1" u="sng"/>
              <a:t>особенность</a:t>
            </a:r>
            <a:r>
              <a:rPr lang="ru-RU" sz="1800" i="1"/>
              <a:t> – </a:t>
            </a:r>
            <a:r>
              <a:rPr lang="ru-RU" sz="1800" i="1">
                <a:solidFill>
                  <a:srgbClr val="0000CC"/>
                </a:solidFill>
              </a:rPr>
              <a:t>соединение</a:t>
            </a:r>
            <a:r>
              <a:rPr lang="ru-RU" sz="1800" i="1"/>
              <a:t> </a:t>
            </a:r>
            <a:r>
              <a:rPr lang="ru-RU" sz="1800" i="1">
                <a:solidFill>
                  <a:srgbClr val="0000CC"/>
                </a:solidFill>
              </a:rPr>
              <a:t>различных</a:t>
            </a:r>
          </a:p>
          <a:p>
            <a:r>
              <a:rPr lang="ru-RU" sz="1800" i="1">
                <a:solidFill>
                  <a:srgbClr val="0000CC"/>
                </a:solidFill>
              </a:rPr>
              <a:t>стилей речи , совмещение слов «высоких» и «низких»,</a:t>
            </a:r>
          </a:p>
          <a:p>
            <a:r>
              <a:rPr lang="ru-RU" sz="1800" i="1">
                <a:solidFill>
                  <a:srgbClr val="0000CC"/>
                </a:solidFill>
              </a:rPr>
              <a:t>присутствие разговорной лексики ,иногда – просторе-</a:t>
            </a:r>
          </a:p>
          <a:p>
            <a:r>
              <a:rPr lang="ru-RU" sz="1800" i="1">
                <a:solidFill>
                  <a:srgbClr val="0000CC"/>
                </a:solidFill>
              </a:rPr>
              <a:t>чий , диалектизмов ,профессионализмов.</a:t>
            </a:r>
          </a:p>
        </p:txBody>
      </p:sp>
      <p:sp>
        <p:nvSpPr>
          <p:cNvPr id="53260" name="Text Box 12"/>
          <p:cNvSpPr txBox="1">
            <a:spLocks noChangeArrowheads="1"/>
          </p:cNvSpPr>
          <p:nvPr/>
        </p:nvSpPr>
        <p:spPr bwMode="auto">
          <a:xfrm>
            <a:off x="592138" y="5681663"/>
            <a:ext cx="6440487" cy="641350"/>
          </a:xfrm>
          <a:prstGeom prst="rect">
            <a:avLst/>
          </a:prstGeom>
          <a:gradFill rotWithShape="1">
            <a:gsLst>
              <a:gs pos="0">
                <a:srgbClr val="00FFFF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i="1" u="sng"/>
              <a:t>5.Тип</a:t>
            </a:r>
            <a:r>
              <a:rPr lang="ru-RU" sz="1800" i="1">
                <a:solidFill>
                  <a:schemeClr val="tx1"/>
                </a:solidFill>
              </a:rPr>
              <a:t> </a:t>
            </a:r>
            <a:r>
              <a:rPr lang="ru-RU" sz="1800" b="0" i="1" u="sng"/>
              <a:t>речи</a:t>
            </a:r>
            <a:r>
              <a:rPr lang="ru-RU" sz="1800" i="1">
                <a:solidFill>
                  <a:schemeClr val="tx1"/>
                </a:solidFill>
              </a:rPr>
              <a:t> </a:t>
            </a:r>
            <a:r>
              <a:rPr lang="ru-RU" sz="1800" i="1"/>
              <a:t>–</a:t>
            </a:r>
            <a:r>
              <a:rPr lang="ru-RU" sz="1800" i="1">
                <a:solidFill>
                  <a:schemeClr val="tx1"/>
                </a:solidFill>
              </a:rPr>
              <a:t> </a:t>
            </a:r>
            <a:r>
              <a:rPr lang="ru-RU" sz="1800" i="1">
                <a:solidFill>
                  <a:srgbClr val="0000CC"/>
                </a:solidFill>
              </a:rPr>
              <a:t>рассуждение</a:t>
            </a:r>
            <a:r>
              <a:rPr lang="ru-RU" sz="1800" i="1">
                <a:solidFill>
                  <a:schemeClr val="tx1"/>
                </a:solidFill>
              </a:rPr>
              <a:t> ,</a:t>
            </a:r>
            <a:r>
              <a:rPr lang="ru-RU" sz="1800" i="1">
                <a:solidFill>
                  <a:srgbClr val="0000CC"/>
                </a:solidFill>
              </a:rPr>
              <a:t>рассуждение</a:t>
            </a:r>
            <a:r>
              <a:rPr lang="ru-RU" sz="1800" i="1">
                <a:solidFill>
                  <a:schemeClr val="tx1"/>
                </a:solidFill>
              </a:rPr>
              <a:t> </a:t>
            </a:r>
            <a:r>
              <a:rPr lang="ru-RU" sz="1800" i="1">
                <a:solidFill>
                  <a:srgbClr val="0000CC"/>
                </a:solidFill>
              </a:rPr>
              <a:t>с</a:t>
            </a:r>
            <a:r>
              <a:rPr lang="ru-RU" sz="1800" i="1">
                <a:solidFill>
                  <a:schemeClr val="tx1"/>
                </a:solidFill>
              </a:rPr>
              <a:t> </a:t>
            </a:r>
            <a:r>
              <a:rPr lang="ru-RU" sz="1800" i="1">
                <a:solidFill>
                  <a:srgbClr val="0000CC"/>
                </a:solidFill>
              </a:rPr>
              <a:t>элементами</a:t>
            </a:r>
          </a:p>
          <a:p>
            <a:r>
              <a:rPr lang="ru-RU" sz="1800" i="1">
                <a:solidFill>
                  <a:srgbClr val="0000CC"/>
                </a:solidFill>
              </a:rPr>
              <a:t>описания, описание .</a:t>
            </a:r>
          </a:p>
        </p:txBody>
      </p:sp>
      <p:sp>
        <p:nvSpPr>
          <p:cNvPr id="11278" name="Text Box 13"/>
          <p:cNvSpPr txBox="1">
            <a:spLocks noChangeArrowheads="1"/>
          </p:cNvSpPr>
          <p:nvPr/>
        </p:nvSpPr>
        <p:spPr bwMode="auto">
          <a:xfrm>
            <a:off x="376238" y="43846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1800" i="1">
              <a:solidFill>
                <a:schemeClr val="tx1"/>
              </a:solidFill>
            </a:endParaRPr>
          </a:p>
        </p:txBody>
      </p:sp>
      <p:pic>
        <p:nvPicPr>
          <p:cNvPr id="53262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188913"/>
            <a:ext cx="1763712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rgbClr val="CCCCFF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tmFilter="0,0; .5, 1; 1, 1"/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16" presetID="1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7" dur="1000" fill="hold"/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80"/>
                            </p:stCondLst>
                            <p:childTnLst>
                              <p:par>
                                <p:cTn id="1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20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80"/>
                            </p:stCondLst>
                            <p:childTnLst>
                              <p:par>
                                <p:cTn id="2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9080"/>
                            </p:stCondLst>
                            <p:childTnLst>
                              <p:par>
                                <p:cTn id="2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20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1080"/>
                            </p:stCondLst>
                            <p:childTnLst>
                              <p:par>
                                <p:cTn id="3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20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3080"/>
                            </p:stCondLst>
                            <p:childTnLst>
                              <p:par>
                                <p:cTn id="3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5080"/>
                            </p:stCondLst>
                            <p:childTnLst>
                              <p:par>
                                <p:cTn id="39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20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7080"/>
                            </p:stCondLst>
                            <p:childTnLst>
                              <p:par>
                                <p:cTn id="4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53252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53252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53252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7160"/>
                            </p:stCondLst>
                            <p:childTnLst>
                              <p:par>
                                <p:cTn id="4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0" dur="80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1" dur="80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80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8440"/>
                            </p:stCondLst>
                            <p:childTnLst>
                              <p:par>
                                <p:cTn id="54" presetID="1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5" dur="500" fill="hold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9540"/>
                            </p:stCondLst>
                            <p:childTnLst>
                              <p:par>
                                <p:cTn id="5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9" dur="80"/>
                                        <p:tgtEl>
                                          <p:spTgt spid="53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0" dur="80"/>
                                        <p:tgtEl>
                                          <p:spTgt spid="53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80"/>
                                        <p:tgtEl>
                                          <p:spTgt spid="53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20060"/>
                            </p:stCondLst>
                            <p:childTnLst>
                              <p:par>
                                <p:cTn id="6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5" dur="80"/>
                                        <p:tgtEl>
                                          <p:spTgt spid="53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6" dur="80"/>
                                        <p:tgtEl>
                                          <p:spTgt spid="53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80"/>
                                        <p:tgtEl>
                                          <p:spTgt spid="53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21260"/>
                            </p:stCondLst>
                            <p:childTnLst>
                              <p:par>
                                <p:cTn id="6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1" dur="80"/>
                                        <p:tgtEl>
                                          <p:spTgt spid="53255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2" dur="80"/>
                                        <p:tgtEl>
                                          <p:spTgt spid="53255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80"/>
                                        <p:tgtEl>
                                          <p:spTgt spid="53255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21340"/>
                            </p:stCondLst>
                            <p:childTnLst>
                              <p:par>
                                <p:cTn id="7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7" dur="80"/>
                                        <p:tgtEl>
                                          <p:spTgt spid="53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8" dur="80"/>
                                        <p:tgtEl>
                                          <p:spTgt spid="53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80"/>
                                        <p:tgtEl>
                                          <p:spTgt spid="53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22940"/>
                            </p:stCondLst>
                            <p:childTnLst>
                              <p:par>
                                <p:cTn id="81" presetID="1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2" dur="500" fill="hold"/>
                                        <p:tgtEl>
                                          <p:spTgt spid="53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24200"/>
                            </p:stCondLst>
                            <p:childTnLst>
                              <p:par>
                                <p:cTn id="84" presetID="1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5" dur="500" fill="hold"/>
                                        <p:tgtEl>
                                          <p:spTgt spid="53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25460"/>
                            </p:stCondLst>
                            <p:childTnLst>
                              <p:par>
                                <p:cTn id="87" presetID="1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8" dur="500" fill="hold"/>
                                        <p:tgtEl>
                                          <p:spTgt spid="53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26720"/>
                            </p:stCondLst>
                            <p:childTnLst>
                              <p:par>
                                <p:cTn id="9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20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720"/>
                            </p:stCondLst>
                            <p:childTnLst>
                              <p:par>
                                <p:cTn id="9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6" dur="500"/>
                                        <p:tgtEl>
                                          <p:spTgt spid="5326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29220"/>
                            </p:stCondLst>
                            <p:childTnLst>
                              <p:par>
                                <p:cTn id="9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0" dur="500"/>
                                        <p:tgtEl>
                                          <p:spTgt spid="53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29720"/>
                            </p:stCondLst>
                            <p:childTnLst>
                              <p:par>
                                <p:cTn id="10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4" dur="500"/>
                                        <p:tgtEl>
                                          <p:spTgt spid="53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30220"/>
                            </p:stCondLst>
                            <p:childTnLst>
                              <p:par>
                                <p:cTn id="106" presetID="1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7" dur="500" fill="hold"/>
                                        <p:tgtEl>
                                          <p:spTgt spid="53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allAtOnce"/>
      <p:bldP spid="53252" grpId="0" build="allAtOnce" animBg="1"/>
      <p:bldP spid="53254" grpId="0" build="allAtOnce"/>
      <p:bldP spid="53255" grpId="0" build="allAtOnce" animBg="1"/>
      <p:bldP spid="53259" grpId="0" animBg="1"/>
      <p:bldP spid="53260" grpId="0" build="allAtOnce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3786182" cy="928686"/>
          </a:xfrm>
        </p:spPr>
        <p:txBody>
          <a:bodyPr>
            <a:normAutofit/>
          </a:bodyPr>
          <a:lstStyle/>
          <a:p>
            <a:r>
              <a:rPr lang="ru-RU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Подстили</a:t>
            </a:r>
            <a:r>
              <a:rPr lang="ru-RU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: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1428736"/>
            <a:ext cx="842968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законодательный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(используется в сфере управления государством, проявляется волентативность функции); 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административно-канцелярский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(ведение личных деловых бумаг, документов учреждения, подчеркивает характер административных отношений - кредиты, авансы); 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дипломатический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(на международном уровне, отношения между правительством и дипломатами).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7102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7704" y="2276872"/>
            <a:ext cx="55707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72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934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200" b="1" dirty="0"/>
              <a:t>http://</a:t>
            </a:r>
            <a:r>
              <a:rPr lang="en-US" sz="1200" b="1" dirty="0" smtClean="0"/>
              <a:t>school-of-inspiration.ru/nauchnyj-stil-ponyatie-priznaki-i-primery</a:t>
            </a:r>
            <a:r>
              <a:rPr lang="ru-RU" sz="1200" b="1" dirty="0" smtClean="0"/>
              <a:t> </a:t>
            </a:r>
          </a:p>
          <a:p>
            <a:r>
              <a:rPr lang="en-US" sz="1200" b="1" dirty="0"/>
              <a:t>https://ru.wikipedia.org/wiki/%D0%9D%D0%B0%D1%83%D1%87%D0%BD%D1%8B%D0%B9_%</a:t>
            </a:r>
            <a:r>
              <a:rPr lang="en-US" sz="1200" b="1" dirty="0" smtClean="0"/>
              <a:t>D1%81%D1%82%D0%B8%D0%BB%D1%8C</a:t>
            </a:r>
            <a:r>
              <a:rPr lang="ru-RU" sz="1200" b="1" dirty="0" smtClean="0"/>
              <a:t> </a:t>
            </a:r>
          </a:p>
          <a:p>
            <a:r>
              <a:rPr lang="en-US" sz="1200" b="1" dirty="0"/>
              <a:t>http://</a:t>
            </a:r>
            <a:r>
              <a:rPr lang="en-US" sz="1200" b="1" dirty="0" smtClean="0"/>
              <a:t>edufuture.biz/index.php?title=%D0%A4%D0%BE%D1%80%D0%BC%D1%8B_%D1%81%D1%83%D1%89%D0%B5%D1%81%D1%82%D0%B2%D0%BE%D0%B2%D0%B0%D0%BD%D0%B8%D1%8F_%D1%80%D1%83%D1%81%D1%81%D0%BA%D0%BE%D0%B3%D0%BE_%D1%8F%D0%B7%D1%8B%D0%BA%D0%B0</a:t>
            </a:r>
            <a:r>
              <a:rPr lang="ru-RU" sz="1200" b="1" dirty="0" smtClean="0"/>
              <a:t> </a:t>
            </a:r>
          </a:p>
          <a:p>
            <a:r>
              <a:rPr lang="en-US" sz="1200" b="1" dirty="0"/>
              <a:t>http://</a:t>
            </a:r>
            <a:r>
              <a:rPr lang="en-US" sz="1200" b="1" dirty="0" smtClean="0"/>
              <a:t>shpori-vsem.ru/journal/84-stilistica.html?start=1</a:t>
            </a:r>
            <a:r>
              <a:rPr lang="ru-RU" sz="1200" b="1" dirty="0" smtClean="0"/>
              <a:t> </a:t>
            </a:r>
          </a:p>
          <a:p>
            <a:r>
              <a:rPr lang="en-US" sz="1200" b="1" dirty="0"/>
              <a:t>http://videotutor-rusyaz.ru</a:t>
            </a:r>
            <a:r>
              <a:rPr lang="en-US" sz="1200" b="1" dirty="0" smtClean="0"/>
              <a:t>/</a:t>
            </a:r>
            <a:r>
              <a:rPr lang="ru-RU" sz="1200" b="1" dirty="0" smtClean="0"/>
              <a:t>  </a:t>
            </a:r>
          </a:p>
          <a:p>
            <a:r>
              <a:rPr lang="sq-AL" sz="1200" dirty="0"/>
              <a:t>https://ru.wikipedia.org/</a:t>
            </a:r>
            <a:endParaRPr lang="ru-RU" sz="1200" dirty="0"/>
          </a:p>
          <a:p>
            <a:r>
              <a:rPr lang="sq-AL" sz="1200" dirty="0"/>
              <a:t>http://videotutor-rusyaz.ru/uchenikam/teoriya/90</a:t>
            </a:r>
          </a:p>
          <a:p>
            <a:r>
              <a:rPr lang="sq-AL" sz="1200" dirty="0"/>
              <a:t>http://www.studfiles.ru/preview/4518538/</a:t>
            </a:r>
          </a:p>
          <a:p>
            <a:endParaRPr lang="ru-RU" sz="1200" b="1" dirty="0" smtClean="0"/>
          </a:p>
          <a:p>
            <a:endParaRPr lang="ru-RU" sz="1200" b="1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smtClean="0"/>
              <a:t>Информационные источники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69946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649</TotalTime>
  <Words>914</Words>
  <Application>Microsoft Office PowerPoint</Application>
  <PresentationFormat>Экран (4:3)</PresentationFormat>
  <Paragraphs>226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Мини-проект  тема: «Функциональные стили русского языка»</vt:lpstr>
      <vt:lpstr>Актуальность данного проекта</vt:lpstr>
      <vt:lpstr>цель данного проекта</vt:lpstr>
      <vt:lpstr>Слайд 4</vt:lpstr>
      <vt:lpstr>Стили речи  </vt:lpstr>
      <vt:lpstr>научный стиль</vt:lpstr>
      <vt:lpstr>Особенности научного стиля</vt:lpstr>
      <vt:lpstr>Разговорный стиль</vt:lpstr>
      <vt:lpstr>Слайд 9</vt:lpstr>
      <vt:lpstr>Характерные черты разговорного стиля</vt:lpstr>
      <vt:lpstr>Слайд 11</vt:lpstr>
      <vt:lpstr>Публицистический стиль речи</vt:lpstr>
      <vt:lpstr>Цель публицистического стиля речи</vt:lpstr>
      <vt:lpstr> Особенности  публицистического стиля                                речи</vt:lpstr>
      <vt:lpstr>Жанры публицистики</vt:lpstr>
      <vt:lpstr>Эмоциональные средства выразительности</vt:lpstr>
      <vt:lpstr>Официально-деловой  стиль речи </vt:lpstr>
      <vt:lpstr>Слайд 18</vt:lpstr>
      <vt:lpstr>Слайд 19</vt:lpstr>
      <vt:lpstr>Слайд 20</vt:lpstr>
      <vt:lpstr>Слайд 21</vt:lpstr>
      <vt:lpstr>Слайд 22</vt:lpstr>
      <vt:lpstr>Подстили: 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Функциональные разновидности русского литературного языка</dc:title>
  <dc:creator>Aleksandr</dc:creator>
  <cp:lastModifiedBy>user</cp:lastModifiedBy>
  <cp:revision>58</cp:revision>
  <dcterms:created xsi:type="dcterms:W3CDTF">2016-09-17T18:12:17Z</dcterms:created>
  <dcterms:modified xsi:type="dcterms:W3CDTF">2018-10-07T17:37:13Z</dcterms:modified>
</cp:coreProperties>
</file>