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1" r:id="rId1"/>
    <p:sldMasterId id="2147483684" r:id="rId2"/>
  </p:sldMasterIdLst>
  <p:notesMasterIdLst>
    <p:notesMasterId r:id="rId11"/>
  </p:notesMasterIdLst>
  <p:handoutMasterIdLst>
    <p:handoutMasterId r:id="rId12"/>
  </p:handoutMasterIdLst>
  <p:sldIdLst>
    <p:sldId id="470" r:id="rId3"/>
    <p:sldId id="474" r:id="rId4"/>
    <p:sldId id="475" r:id="rId5"/>
    <p:sldId id="476" r:id="rId6"/>
    <p:sldId id="477" r:id="rId7"/>
    <p:sldId id="478" r:id="rId8"/>
    <p:sldId id="479" r:id="rId9"/>
    <p:sldId id="480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6">
          <p15:clr>
            <a:srgbClr val="A4A3A4"/>
          </p15:clr>
        </p15:guide>
        <p15:guide id="2" orient="horz" pos="3475">
          <p15:clr>
            <a:srgbClr val="A4A3A4"/>
          </p15:clr>
        </p15:guide>
        <p15:guide id="3" orient="horz" pos="3884">
          <p15:clr>
            <a:srgbClr val="A4A3A4"/>
          </p15:clr>
        </p15:guide>
        <p15:guide id="4" orient="horz" pos="2160">
          <p15:clr>
            <a:srgbClr val="A4A3A4"/>
          </p15:clr>
        </p15:guide>
        <p15:guide id="5" pos="2880">
          <p15:clr>
            <a:srgbClr val="A4A3A4"/>
          </p15:clr>
        </p15:guide>
        <p15:guide id="6" pos="5511">
          <p15:clr>
            <a:srgbClr val="A4A3A4"/>
          </p15:clr>
        </p15:guide>
        <p15:guide id="7" pos="249">
          <p15:clr>
            <a:srgbClr val="A4A3A4"/>
          </p15:clr>
        </p15:guide>
        <p15:guide id="8" pos="521">
          <p15:clr>
            <a:srgbClr val="A4A3A4"/>
          </p15:clr>
        </p15:guide>
        <p15:guide id="9" pos="5239">
          <p15:clr>
            <a:srgbClr val="A4A3A4"/>
          </p15:clr>
        </p15:guide>
        <p15:guide id="10" pos="3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523B"/>
    <a:srgbClr val="FF6600"/>
    <a:srgbClr val="FF0000"/>
    <a:srgbClr val="FF00FF"/>
    <a:srgbClr val="CC0000"/>
    <a:srgbClr val="CC0099"/>
    <a:srgbClr val="FF99FF"/>
    <a:srgbClr val="333399"/>
    <a:srgbClr val="6600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34" autoAdjust="0"/>
    <p:restoredTop sz="94576" autoAdjust="0"/>
  </p:normalViewPr>
  <p:slideViewPr>
    <p:cSldViewPr>
      <p:cViewPr varScale="1">
        <p:scale>
          <a:sx n="111" d="100"/>
          <a:sy n="111" d="100"/>
        </p:scale>
        <p:origin x="2016" y="108"/>
      </p:cViewPr>
      <p:guideLst>
        <p:guide orient="horz" pos="2886"/>
        <p:guide orient="horz" pos="3475"/>
        <p:guide orient="horz" pos="3884"/>
        <p:guide orient="horz" pos="2160"/>
        <p:guide pos="2880"/>
        <p:guide pos="5511"/>
        <p:guide pos="249"/>
        <p:guide pos="521"/>
        <p:guide pos="5239"/>
        <p:guide pos="31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1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5/6/2022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5/6/2022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Christophe\Desktop\NEW SHOWEET\Fire Mosaic\mosaic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-1588"/>
            <a:ext cx="9147176" cy="68611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087" y="2928934"/>
            <a:ext cx="7489825" cy="1000131"/>
          </a:xfrm>
        </p:spPr>
        <p:txBody>
          <a:bodyPr>
            <a:noAutofit/>
          </a:bodyPr>
          <a:lstStyle>
            <a:lvl1pPr>
              <a:defRPr sz="40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5569" y="4295773"/>
            <a:ext cx="7501344" cy="571504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Christophe\Desktop\NEW SHOWEET\Fire Mosaic\mosaic1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-1588"/>
            <a:ext cx="9147176" cy="6861176"/>
          </a:xfrm>
          <a:prstGeom prst="rect">
            <a:avLst/>
          </a:prstGeom>
          <a:noFill/>
        </p:spPr>
      </p:pic>
      <p:sp>
        <p:nvSpPr>
          <p:cNvPr id="96" name="Content Placeholder 2"/>
          <p:cNvSpPr>
            <a:spLocks noGrp="1"/>
          </p:cNvSpPr>
          <p:nvPr>
            <p:ph idx="1"/>
          </p:nvPr>
        </p:nvSpPr>
        <p:spPr>
          <a:xfrm>
            <a:off x="1714480" y="1700213"/>
            <a:ext cx="6602434" cy="4321175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7" name="Title 1"/>
          <p:cNvSpPr>
            <a:spLocks noGrp="1"/>
          </p:cNvSpPr>
          <p:nvPr>
            <p:ph type="title"/>
          </p:nvPr>
        </p:nvSpPr>
        <p:spPr>
          <a:xfrm>
            <a:off x="1714480" y="857232"/>
            <a:ext cx="6602432" cy="857232"/>
          </a:xfrm>
        </p:spPr>
        <p:txBody>
          <a:bodyPr>
            <a:normAutofit/>
          </a:bodyPr>
          <a:lstStyle>
            <a:lvl1pPr>
              <a:defRPr sz="3600" cap="small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5" name="Slide Number Placeholder 94"/>
          <p:cNvSpPr>
            <a:spLocks noGrp="1"/>
          </p:cNvSpPr>
          <p:nvPr>
            <p:ph type="sldNum" sz="quarter" idx="11"/>
          </p:nvPr>
        </p:nvSpPr>
        <p:spPr>
          <a:xfrm>
            <a:off x="7759711" y="6356350"/>
            <a:ext cx="1114404" cy="365125"/>
          </a:xfrm>
        </p:spPr>
        <p:txBody>
          <a:bodyPr/>
          <a:lstStyle>
            <a:lvl1pPr>
              <a:defRPr>
                <a:solidFill>
                  <a:srgbClr val="DD523B"/>
                </a:solidFill>
              </a:defRPr>
            </a:lvl1pPr>
          </a:lstStyle>
          <a:p>
            <a:fld id="{13CD679E-4CBD-4596-90B1-4D57389953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8" name="Footer Placeholder 97"/>
          <p:cNvSpPr>
            <a:spLocks noGrp="1"/>
          </p:cNvSpPr>
          <p:nvPr>
            <p:ph type="ftr" sz="quarter" idx="12"/>
          </p:nvPr>
        </p:nvSpPr>
        <p:spPr>
          <a:xfrm>
            <a:off x="3556000" y="6356350"/>
            <a:ext cx="2895600" cy="365125"/>
          </a:xfrm>
        </p:spPr>
        <p:txBody>
          <a:bodyPr/>
          <a:lstStyle>
            <a:lvl1pPr>
              <a:defRPr>
                <a:solidFill>
                  <a:srgbClr val="DD523B"/>
                </a:solidFill>
              </a:defRPr>
            </a:lvl1pPr>
          </a:lstStyle>
          <a:p>
            <a:r>
              <a:rPr lang="en-US" smtClean="0"/>
              <a:t>Your Footer Goes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Your Date Here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Your Footer Here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86E5-36B4-4750-9BD9-353AA4FBC1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92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622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99209-1D57-4852-A270-9062740836F5}" type="datetimeFigureOut">
              <a:rPr lang="fr-FR" smtClean="0"/>
              <a:pPr/>
              <a:t>06/05/2022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D679E-4CBD-4596-90B1-4D57389953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8473620" y="5799923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64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Your Date Here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Your Footer Here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786E5-36B4-4750-9BD9-353AA4FBC1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8473620" y="5799923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75492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41708" y="2709834"/>
            <a:ext cx="7489825" cy="1000131"/>
          </a:xfrm>
        </p:spPr>
        <p:txBody>
          <a:bodyPr/>
          <a:lstStyle/>
          <a:p>
            <a:pPr fontAlgn="base"/>
            <a:r>
              <a:rPr lang="ru-RU" b="0" dirty="0" smtClean="0">
                <a:effectLst/>
              </a:rPr>
              <a:t>Гидродинамические </a:t>
            </a:r>
            <a:r>
              <a:rPr lang="ru-RU" b="0" dirty="0">
                <a:effectLst/>
              </a:rPr>
              <a:t>аварии, причины, виды, последствия и меры защиты </a:t>
            </a:r>
            <a:br>
              <a:rPr lang="ru-RU" b="0" dirty="0">
                <a:effectLst/>
              </a:rPr>
            </a:br>
            <a:r>
              <a:rPr lang="ru-RU" b="0" dirty="0">
                <a:effectLst/>
              </a:rPr>
              <a:t>населения.</a:t>
            </a:r>
          </a:p>
        </p:txBody>
      </p:sp>
      <p:sp>
        <p:nvSpPr>
          <p:cNvPr id="9" name="Rectangle 8"/>
          <p:cNvSpPr/>
          <p:nvPr/>
        </p:nvSpPr>
        <p:spPr>
          <a:xfrm>
            <a:off x="357158" y="6038892"/>
            <a:ext cx="1688091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ru-RU" sz="1200" dirty="0" smtClean="0">
                <a:solidFill>
                  <a:srgbClr val="DD523B"/>
                </a:solidFill>
              </a:rPr>
              <a:t>КИСЕЛЕВ К. 20 ПИ(б)Эк</a:t>
            </a:r>
            <a:endParaRPr lang="en-US" sz="1200" dirty="0">
              <a:solidFill>
                <a:srgbClr val="DD523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31640" y="1628800"/>
            <a:ext cx="6602434" cy="432117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000"/>
              </a:spcBef>
              <a:buNone/>
            </a:pPr>
            <a:r>
              <a:rPr lang="ru-RU" dirty="0"/>
              <a:t>Гидродинамическая авария — чрезвычайное событие, связанное с разрушением (разрушением) гидротехнического сооружения или его части и неконтролируемым движением больших водных масс, приводящим к разрушению и затоплению больших площадей.</a:t>
            </a:r>
            <a:endParaRPr lang="en-US" sz="1400" dirty="0"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Гидродинамическая авария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CD679E-4CBD-4596-90B1-4D573899534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095139" y="285728"/>
            <a:ext cx="906017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dirty="0" smtClean="0">
                <a:solidFill>
                  <a:srgbClr val="DD523B"/>
                </a:solidFill>
              </a:rPr>
              <a:t>Your Logo Here</a:t>
            </a:r>
            <a:endParaRPr lang="en-US" sz="900" dirty="0">
              <a:solidFill>
                <a:srgbClr val="DD523B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930973"/>
            <a:ext cx="2962920" cy="22221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298" y="3941724"/>
            <a:ext cx="3315856" cy="2228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Разрушение (прорыв) гидротехнических сооружений происходит в результате действия сил природы или воздействия человека.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Природные причины гидродинамических аварий: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* землетрясения,</a:t>
            </a:r>
            <a:br>
              <a:rPr lang="ru-RU" dirty="0"/>
            </a:br>
            <a:r>
              <a:rPr lang="ru-RU" dirty="0"/>
              <a:t>* ураганы,</a:t>
            </a:r>
            <a:br>
              <a:rPr lang="ru-RU" dirty="0"/>
            </a:br>
            <a:r>
              <a:rPr lang="ru-RU" dirty="0"/>
              <a:t>* обвалы, оползни,</a:t>
            </a:r>
            <a:br>
              <a:rPr lang="ru-RU" dirty="0"/>
            </a:br>
            <a:r>
              <a:rPr lang="ru-RU" dirty="0"/>
              <a:t>* паводки и др.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Причины, связанные с деятельностью человека: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* ошибки при проектировании;</a:t>
            </a:r>
            <a:br>
              <a:rPr lang="ru-RU" dirty="0"/>
            </a:br>
            <a:r>
              <a:rPr lang="ru-RU" dirty="0"/>
              <a:t>* конструктивные дефекты гидросооружений;</a:t>
            </a:r>
            <a:br>
              <a:rPr lang="ru-RU" dirty="0"/>
            </a:br>
            <a:r>
              <a:rPr lang="ru-RU" dirty="0"/>
              <a:t>* нарушение правил эксплуатации;</a:t>
            </a:r>
            <a:br>
              <a:rPr lang="ru-RU" dirty="0"/>
            </a:br>
            <a:r>
              <a:rPr lang="ru-RU" dirty="0"/>
              <a:t>* недостаточный водосброс и перелив воды через плотину;</a:t>
            </a:r>
            <a:br>
              <a:rPr lang="ru-RU" dirty="0"/>
            </a:br>
            <a:r>
              <a:rPr lang="ru-RU" dirty="0"/>
              <a:t>* диверсионные акты;</a:t>
            </a:r>
            <a:br>
              <a:rPr lang="ru-RU" dirty="0"/>
            </a:br>
            <a:r>
              <a:rPr lang="ru-RU" dirty="0"/>
              <a:t>* нанесение ударов ядерным или обычным оружием по гидросооружениям.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Причины гидродинамических аварий</a:t>
            </a:r>
          </a:p>
        </p:txBody>
      </p:sp>
    </p:spTree>
    <p:extLst>
      <p:ext uri="{BB962C8B-B14F-4D97-AF65-F5344CB8AC3E}">
        <p14:creationId xmlns:p14="http://schemas.microsoft.com/office/powerpoint/2010/main" val="639651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b="1" dirty="0" smtClean="0"/>
              <a:t>1</a:t>
            </a:r>
            <a:r>
              <a:rPr lang="ru-RU" b="1" dirty="0"/>
              <a:t>.</a:t>
            </a:r>
            <a:r>
              <a:rPr lang="ru-RU" dirty="0"/>
              <a:t> Прорывы плотин (дамб, шлюзов, перемычек) с образованием волн прорыва, приводящие к катастрофическим затоплениям.</a:t>
            </a:r>
          </a:p>
          <a:p>
            <a:pPr fontAlgn="base"/>
            <a:r>
              <a:rPr lang="ru-RU" b="1" dirty="0"/>
              <a:t>2.</a:t>
            </a:r>
            <a:r>
              <a:rPr lang="ru-RU" dirty="0"/>
              <a:t> Прорывы плотин (дамб, шлюзов, перемычек), приводящие к возникновению прорывного паводка.</a:t>
            </a:r>
          </a:p>
          <a:p>
            <a:pPr fontAlgn="base"/>
            <a:r>
              <a:rPr lang="ru-RU" b="1" dirty="0"/>
              <a:t>3.</a:t>
            </a:r>
            <a:r>
              <a:rPr lang="ru-RU" dirty="0"/>
              <a:t> Прорывы плотин (дамб, шлюзов, перемычек), приводящие к смыву плодородных почв или отложению наносов на больших территориях.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Основные виды гидродинамических аварий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70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619672" y="1700922"/>
            <a:ext cx="6602434" cy="4321175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Последствия аварий на </a:t>
            </a:r>
            <a:r>
              <a:rPr lang="ru-RU" dirty="0" smtClean="0"/>
              <a:t>гидродинамических </a:t>
            </a:r>
            <a:r>
              <a:rPr lang="ru-RU" dirty="0"/>
              <a:t>опасных объектах труднопредсказуемы. Эти объекты располагаются в черте города или выше по течению крупных населённых пунктов и являются объектами повышенного риска, так как при разрушении они могут привести к катастрофическому затоплению обширных территорий, городов и сёл, объектов экономики, к массовой гибели людей.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Общие потери населения могут достигать ночью 90 %, а днём – 60 %.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Последствия катастрофического затопления могут быть усугублены авариями на потенциально опасных объектах, попадающих в его зону.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зонах катастрофического затопления могут разрушаться (размываться) системы водоснабжения, канализации, сливных коммуникаций, места сбора мусора и прочих отбросов. В результате нечистоты, мусор и отбросы загрязняют зоны затопления и распространяются вниз по течению. Возрастает опасность возникновения и распространения инфекционных заболеваний.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14480" y="825678"/>
            <a:ext cx="6602432" cy="857232"/>
          </a:xfrm>
        </p:spPr>
        <p:txBody>
          <a:bodyPr>
            <a:normAutofit fontScale="90000"/>
          </a:bodyPr>
          <a:lstStyle/>
          <a:p>
            <a:r>
              <a:rPr lang="ru-RU" dirty="0"/>
              <a:t>Последствия гидродинамических аварий.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826" y="5070369"/>
            <a:ext cx="2650086" cy="175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04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/>
              <a:t>Безопасность населения при катастрофическом затоплении обеспечивается заблаговременным осуществлением мер, направленных на его предотвращение или ограничение его масштабов.</a:t>
            </a:r>
            <a:endParaRPr lang="ru-RU" dirty="0"/>
          </a:p>
          <a:p>
            <a:r>
              <a:rPr lang="ru-RU" b="1" dirty="0"/>
              <a:t>Эти меры: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 правильный выбор места размещения плотины и населенных пунктов;</a:t>
            </a:r>
            <a:br>
              <a:rPr lang="ru-RU" dirty="0"/>
            </a:br>
            <a:r>
              <a:rPr lang="ru-RU" dirty="0"/>
              <a:t>- ограничение строительства жилых домов и объектов экономики в местах, подверженных действию возможной волны прорыва;</a:t>
            </a:r>
            <a:br>
              <a:rPr lang="ru-RU" dirty="0"/>
            </a:br>
            <a:r>
              <a:rPr lang="ru-RU" dirty="0"/>
              <a:t>- обвалование населенных пунктов и сельскохозяйственных угодий;</a:t>
            </a:r>
            <a:br>
              <a:rPr lang="ru-RU" dirty="0"/>
            </a:br>
            <a:r>
              <a:rPr lang="ru-RU" dirty="0"/>
              <a:t>- создание надежных дренажных систем;</a:t>
            </a:r>
            <a:br>
              <a:rPr lang="ru-RU" dirty="0"/>
            </a:br>
            <a:r>
              <a:rPr lang="ru-RU" dirty="0"/>
              <a:t>- проведение берегоукрепительных работ для предотвращения оползней и обрушений;</a:t>
            </a:r>
            <a:br>
              <a:rPr lang="ru-RU" dirty="0"/>
            </a:br>
            <a:r>
              <a:rPr lang="ru-RU" dirty="0"/>
              <a:t>- устройство гидроизоляции и специальных укреплений на зданиях и сооружениях;</a:t>
            </a:r>
            <a:br>
              <a:rPr lang="ru-RU" dirty="0"/>
            </a:br>
            <a:r>
              <a:rPr lang="ru-RU" dirty="0"/>
              <a:t>- насаждение низкоствольных лесов (из тополей, ольхи и березы), способных уменьшить скорость волны прорыва.</a:t>
            </a:r>
          </a:p>
          <a:p>
            <a:r>
              <a:rPr lang="ru-RU" dirty="0"/>
              <a:t>В случае опасности прорыва искусственных плотин принимают следующие меры: регулирование стока воды; плановый сброс воды из водохранилища в период весеннего паводка; своевременный спуск воды.</a:t>
            </a:r>
          </a:p>
          <a:p>
            <a:r>
              <a:rPr lang="ru-RU" dirty="0"/>
              <a:t>Если существует опасность прорыва естественного водохранилища, принимают меры по укреплению стенок плотин.</a:t>
            </a:r>
          </a:p>
          <a:p>
            <a:r>
              <a:rPr lang="ru-RU" dirty="0"/>
              <a:t>С целью защитить население при катастрофических затоплениях, предотвратить или максимально уменьшить степень его поражения осуществляют комплекс организационных, инженерно-технических и специальных мер.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защиты населения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645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♦ своевременное оповещение населения об угрозе катастрофического затопления и принятие необходимых мер для его защиты;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♦ самостоятельный выход населения из зоны возможного катастрофического затопления до подхода волны прорыва;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♦ организованная эвакуация населения в безопасные районы до подхода волны прорыва;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♦ укрытие населения на незатопленных частях зданий и сооружений, а также на возвышенных участках местности;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♦ организация и проведение аварийно-спасательных работ в зоне затопления;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♦ оказание квалифицированной и специализированной помощи пострадавшим;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♦ проведение неотложных работ по обеспечению жизнедеятельности населения.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ОСНОВНЫЕ МЕРЫ ПО ЗАЩИТЕ НАСЕЛЕНИЯ: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545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14480" y="1700213"/>
            <a:ext cx="7033984" cy="489713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Основное правило: заранее предусмотрите несколько возможных маршрутов эвакуации на возвышенные участки местности. Подготовьте на случай эвакуации ценности и необходимые вещи.</a:t>
            </a:r>
          </a:p>
          <a:p>
            <a:r>
              <a:rPr lang="ru-RU" dirty="0"/>
              <a:t>После поступления сообщения об опасности разрушения плотины немедленно перемещайтесь на ближайший возвышенный участок местности и оставайтесь там до тех пор, пока не прибудут спасатели или не спадет вода.</a:t>
            </a:r>
          </a:p>
          <a:p>
            <a:r>
              <a:rPr lang="ru-RU" dirty="0"/>
              <a:t>При перемещении по местности, подвергшейся затоплению, соблюдайте осторожность и сообщайте о повреждениях и разрушениях энергетических сетей, канализационных и водопроводных магистралей в соответствующие коммунальные службы.</a:t>
            </a:r>
          </a:p>
          <a:p>
            <a:r>
              <a:rPr lang="ru-RU" dirty="0"/>
              <a:t>Не употребляйте в пищу продукты, которые находились в воде, и не используйте для питья непроверенною воду. Колодцы с питьевой водой могут быть использованы после предварительного осушения (полной очистки воды).</a:t>
            </a:r>
          </a:p>
          <a:p>
            <a:r>
              <a:rPr lang="ru-RU" dirty="0"/>
              <a:t>Перед входом в здание убедитесь, что нет опасности его дальнейшего разрушения.</a:t>
            </a:r>
          </a:p>
          <a:p>
            <a:r>
              <a:rPr lang="ru-RU" dirty="0"/>
              <a:t>Войдя в помещение, не пользуйтесь спичками или другим открытым огнем в качестве источника света, а используйте батарейные фонари. Не пользуйтесь источниками электроэнергии, пока не будет проверена электрическая сеть. Откройте все двери и окна для просушки здания, уберите мусор и дайте возможность полам и стенам высохнуть.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Правила безопасного поведения при гидродинамических авариях</a:t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34668"/>
      </p:ext>
    </p:extLst>
  </p:cSld>
  <p:clrMapOvr>
    <a:masterClrMapping/>
  </p:clrMapOvr>
</p:sld>
</file>

<file path=ppt/theme/theme1.xml><?xml version="1.0" encoding="utf-8"?>
<a:theme xmlns:a="http://schemas.openxmlformats.org/drawingml/2006/main" name="FireMosaic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46136</TotalTime>
  <Words>832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FireMosaic template</vt:lpstr>
      <vt:lpstr>Blank</vt:lpstr>
      <vt:lpstr>Гидродинамические аварии, причины, виды, последствия и меры защиты  населения.</vt:lpstr>
      <vt:lpstr>Гидродинамическая авария</vt:lpstr>
      <vt:lpstr>Причины гидродинамических аварий</vt:lpstr>
      <vt:lpstr>Основные виды гидродинамических аварий </vt:lpstr>
      <vt:lpstr>Последствия гидродинамических аварий.</vt:lpstr>
      <vt:lpstr>Меры защиты населения</vt:lpstr>
      <vt:lpstr>ОСНОВНЫЕ МЕРЫ ПО ЗАЩИТЕ НАСЕЛЕНИЯ:</vt:lpstr>
      <vt:lpstr>Правила безопасного поведения при гидродинамических авариях </vt:lpstr>
    </vt:vector>
  </TitlesOfParts>
  <Company>showeet.com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Fiery MosaicTemplate</dc:title>
  <dc:creator>showeet.com</dc:creator>
  <dc:description>© Copyright Showeet.com</dc:description>
  <cp:lastModifiedBy>D!akov RePack</cp:lastModifiedBy>
  <cp:revision>11</cp:revision>
  <dcterms:created xsi:type="dcterms:W3CDTF">2011-05-09T14:18:21Z</dcterms:created>
  <dcterms:modified xsi:type="dcterms:W3CDTF">2022-05-06T06:25:41Z</dcterms:modified>
  <cp:category>Templates</cp:category>
</cp:coreProperties>
</file>