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9917F5-CBA5-44B6-B465-09208CC7D0C6}" v="2382" dt="2022-12-07T13:45:02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0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4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2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0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5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4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5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9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8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5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192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69" r:id="rId6"/>
    <p:sldLayoutId id="2147483765" r:id="rId7"/>
    <p:sldLayoutId id="2147483766" r:id="rId8"/>
    <p:sldLayoutId id="2147483767" r:id="rId9"/>
    <p:sldLayoutId id="2147483768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49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>
            <a:normAutofit/>
          </a:bodyPr>
          <a:lstStyle/>
          <a:p>
            <a:pPr algn="l"/>
            <a:r>
              <a:rPr lang="ru-RU" sz="4400">
                <a:cs typeface="Calibri Light"/>
              </a:rPr>
              <a:t>Институт гостевого брака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</a:pPr>
            <a:r>
              <a:rPr lang="ru-RU"/>
              <a:t>Подготовила: Посохова Александра</a:t>
            </a:r>
          </a:p>
          <a:p>
            <a:pPr algn="l">
              <a:lnSpc>
                <a:spcPct val="115000"/>
              </a:lnSpc>
            </a:pPr>
            <a:r>
              <a:rPr lang="ru-RU"/>
              <a:t>09002203</a:t>
            </a:r>
          </a:p>
        </p:txBody>
      </p:sp>
      <p:sp>
        <p:nvSpPr>
          <p:cNvPr id="58" name="Freeform: Shape 51">
            <a:extLst>
              <a:ext uri="{FF2B5EF4-FFF2-40B4-BE49-F238E27FC236}">
                <a16:creationId xmlns:a16="http://schemas.microsoft.com/office/drawing/2014/main" id="{00572931-961B-4A48-8B38-E9A9DB6E8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9" name="Freeform: Shape 53">
            <a:extLst>
              <a:ext uri="{FF2B5EF4-FFF2-40B4-BE49-F238E27FC236}">
                <a16:creationId xmlns:a16="http://schemas.microsoft.com/office/drawing/2014/main" id="{0F29AAD2-96E3-4A6F-9A5E-B6B9E7E11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3906" y="5720962"/>
            <a:ext cx="4228094" cy="1137038"/>
          </a:xfrm>
          <a:custGeom>
            <a:avLst/>
            <a:gdLst>
              <a:gd name="connsiteX0" fmla="*/ 1673074 w 4228094"/>
              <a:gd name="connsiteY0" fmla="*/ 230 h 1137038"/>
              <a:gd name="connsiteX1" fmla="*/ 3676781 w 4228094"/>
              <a:gd name="connsiteY1" fmla="*/ 298555 h 1137038"/>
              <a:gd name="connsiteX2" fmla="*/ 4025527 w 4228094"/>
              <a:gd name="connsiteY2" fmla="*/ 425010 h 1137038"/>
              <a:gd name="connsiteX3" fmla="*/ 4228094 w 4228094"/>
              <a:gd name="connsiteY3" fmla="*/ 494088 h 1137038"/>
              <a:gd name="connsiteX4" fmla="*/ 4228094 w 4228094"/>
              <a:gd name="connsiteY4" fmla="*/ 1137038 h 1137038"/>
              <a:gd name="connsiteX5" fmla="*/ 0 w 4228094"/>
              <a:gd name="connsiteY5" fmla="*/ 1137038 h 1137038"/>
              <a:gd name="connsiteX6" fmla="*/ 18109 w 4228094"/>
              <a:gd name="connsiteY6" fmla="*/ 1068877 h 1137038"/>
              <a:gd name="connsiteX7" fmla="*/ 362264 w 4228094"/>
              <a:gd name="connsiteY7" fmla="*/ 366637 h 1137038"/>
              <a:gd name="connsiteX8" fmla="*/ 1386499 w 4228094"/>
              <a:gd name="connsiteY8" fmla="*/ 1522 h 1137038"/>
              <a:gd name="connsiteX9" fmla="*/ 1673074 w 4228094"/>
              <a:gd name="connsiteY9" fmla="*/ 230 h 113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094" h="1137038">
                <a:moveTo>
                  <a:pt x="1673074" y="230"/>
                </a:moveTo>
                <a:cubicBezTo>
                  <a:pt x="2346512" y="4287"/>
                  <a:pt x="3048424" y="63583"/>
                  <a:pt x="3676781" y="298555"/>
                </a:cubicBezTo>
                <a:cubicBezTo>
                  <a:pt x="3793275" y="342114"/>
                  <a:pt x="3909477" y="384216"/>
                  <a:pt x="4025527" y="425010"/>
                </a:cubicBezTo>
                <a:lnTo>
                  <a:pt x="4228094" y="494088"/>
                </a:lnTo>
                <a:lnTo>
                  <a:pt x="4228094" y="1137038"/>
                </a:lnTo>
                <a:lnTo>
                  <a:pt x="0" y="1137038"/>
                </a:lnTo>
                <a:lnTo>
                  <a:pt x="18109" y="1068877"/>
                </a:lnTo>
                <a:cubicBezTo>
                  <a:pt x="95047" y="799139"/>
                  <a:pt x="194962" y="542008"/>
                  <a:pt x="362264" y="366637"/>
                </a:cubicBezTo>
                <a:cubicBezTo>
                  <a:pt x="622229" y="94062"/>
                  <a:pt x="1015836" y="6565"/>
                  <a:pt x="1386499" y="1522"/>
                </a:cubicBezTo>
                <a:cubicBezTo>
                  <a:pt x="1481245" y="198"/>
                  <a:pt x="1576869" y="-349"/>
                  <a:pt x="1673074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EC84841-2631-44D2-A01B-6AF0CF7F7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3921" y="5620196"/>
            <a:ext cx="5038078" cy="1237805"/>
          </a:xfrm>
          <a:custGeom>
            <a:avLst/>
            <a:gdLst>
              <a:gd name="connsiteX0" fmla="*/ 1576991 w 5038078"/>
              <a:gd name="connsiteY0" fmla="*/ 210 h 1238015"/>
              <a:gd name="connsiteX1" fmla="*/ 3403320 w 5038078"/>
              <a:gd name="connsiteY1" fmla="*/ 272125 h 1238015"/>
              <a:gd name="connsiteX2" fmla="*/ 4672870 w 5038078"/>
              <a:gd name="connsiteY2" fmla="*/ 693604 h 1238015"/>
              <a:gd name="connsiteX3" fmla="*/ 5038078 w 5038078"/>
              <a:gd name="connsiteY3" fmla="*/ 795929 h 1238015"/>
              <a:gd name="connsiteX4" fmla="*/ 5038078 w 5038078"/>
              <a:gd name="connsiteY4" fmla="*/ 1238015 h 1238015"/>
              <a:gd name="connsiteX5" fmla="*/ 0 w 5038078"/>
              <a:gd name="connsiteY5" fmla="*/ 1238015 h 1238015"/>
              <a:gd name="connsiteX6" fmla="*/ 19230 w 5038078"/>
              <a:gd name="connsiteY6" fmla="*/ 1159819 h 1238015"/>
              <a:gd name="connsiteX7" fmla="*/ 382219 w 5038078"/>
              <a:gd name="connsiteY7" fmla="*/ 334180 h 1238015"/>
              <a:gd name="connsiteX8" fmla="*/ 1315784 w 5038078"/>
              <a:gd name="connsiteY8" fmla="*/ 1388 h 1238015"/>
              <a:gd name="connsiteX9" fmla="*/ 1576991 w 5038078"/>
              <a:gd name="connsiteY9" fmla="*/ 210 h 123801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049689"/>
              <a:gd name="connsiteY0" fmla="*/ 1237805 h 1423588"/>
              <a:gd name="connsiteX1" fmla="*/ 19230 w 5049689"/>
              <a:gd name="connsiteY1" fmla="*/ 1159609 h 1423588"/>
              <a:gd name="connsiteX2" fmla="*/ 382219 w 5049689"/>
              <a:gd name="connsiteY2" fmla="*/ 333970 h 1423588"/>
              <a:gd name="connsiteX3" fmla="*/ 1315784 w 5049689"/>
              <a:gd name="connsiteY3" fmla="*/ 1178 h 1423588"/>
              <a:gd name="connsiteX4" fmla="*/ 1576991 w 5049689"/>
              <a:gd name="connsiteY4" fmla="*/ 0 h 1423588"/>
              <a:gd name="connsiteX5" fmla="*/ 3403320 w 5049689"/>
              <a:gd name="connsiteY5" fmla="*/ 271915 h 1423588"/>
              <a:gd name="connsiteX6" fmla="*/ 4672870 w 5049689"/>
              <a:gd name="connsiteY6" fmla="*/ 693394 h 1423588"/>
              <a:gd name="connsiteX7" fmla="*/ 5038078 w 5049689"/>
              <a:gd name="connsiteY7" fmla="*/ 795719 h 1423588"/>
              <a:gd name="connsiteX8" fmla="*/ 5049689 w 5049689"/>
              <a:gd name="connsiteY8" fmla="*/ 1423588 h 1423588"/>
              <a:gd name="connsiteX0" fmla="*/ 0 w 5038078"/>
              <a:gd name="connsiteY0" fmla="*/ 1237805 h 1237805"/>
              <a:gd name="connsiteX1" fmla="*/ 19230 w 5038078"/>
              <a:gd name="connsiteY1" fmla="*/ 1159609 h 1237805"/>
              <a:gd name="connsiteX2" fmla="*/ 382219 w 5038078"/>
              <a:gd name="connsiteY2" fmla="*/ 333970 h 1237805"/>
              <a:gd name="connsiteX3" fmla="*/ 1315784 w 5038078"/>
              <a:gd name="connsiteY3" fmla="*/ 1178 h 1237805"/>
              <a:gd name="connsiteX4" fmla="*/ 1576991 w 5038078"/>
              <a:gd name="connsiteY4" fmla="*/ 0 h 1237805"/>
              <a:gd name="connsiteX5" fmla="*/ 3403320 w 5038078"/>
              <a:gd name="connsiteY5" fmla="*/ 271915 h 1237805"/>
              <a:gd name="connsiteX6" fmla="*/ 4672870 w 5038078"/>
              <a:gd name="connsiteY6" fmla="*/ 693394 h 1237805"/>
              <a:gd name="connsiteX7" fmla="*/ 5038078 w 5038078"/>
              <a:gd name="connsiteY7" fmla="*/ 795719 h 123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38078" h="1237805">
                <a:moveTo>
                  <a:pt x="0" y="1237805"/>
                </a:moveTo>
                <a:lnTo>
                  <a:pt x="19230" y="1159609"/>
                </a:lnTo>
                <a:cubicBezTo>
                  <a:pt x="96961" y="850027"/>
                  <a:pt x="191605" y="533778"/>
                  <a:pt x="382219" y="333970"/>
                </a:cubicBezTo>
                <a:cubicBezTo>
                  <a:pt x="619171" y="85526"/>
                  <a:pt x="977934" y="5774"/>
                  <a:pt x="1315784" y="1178"/>
                </a:cubicBezTo>
                <a:lnTo>
                  <a:pt x="1576991" y="0"/>
                </a:lnTo>
                <a:cubicBezTo>
                  <a:pt x="2190813" y="3698"/>
                  <a:pt x="2830589" y="57744"/>
                  <a:pt x="3403320" y="271915"/>
                </a:cubicBezTo>
                <a:cubicBezTo>
                  <a:pt x="3828046" y="430728"/>
                  <a:pt x="4248519" y="568281"/>
                  <a:pt x="4672870" y="693394"/>
                </a:cubicBezTo>
                <a:lnTo>
                  <a:pt x="5038078" y="795719"/>
                </a:lnTo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14691-CF9A-C56D-D58F-93F5D21B7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"Гостевой брак"?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891C5-B6B1-019B-9974-E34487448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Гостевой брак- регулярные брачные отношения между женщиной и мужчиной, при которых партнеры не проживают вместе. В зависимости от обстоятельств такие отношения могут как предполагать рождение ребёнка, так и  могут не предполагать, если партнеры стремятся не связывать себя обязательствами по рождению и воспитанию потомства.  </a:t>
            </a:r>
          </a:p>
        </p:txBody>
      </p:sp>
    </p:spTree>
    <p:extLst>
      <p:ext uri="{BB962C8B-B14F-4D97-AF65-F5344CB8AC3E}">
        <p14:creationId xmlns:p14="http://schemas.microsoft.com/office/powerpoint/2010/main" val="158080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03A56-4CB0-AE3C-4801-0D0720D0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Гостевой брак в древности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BDE3F9-35B0-F0A5-7546-86BB16A1A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На самой ранней стадии развития первобытного общества мужчины отдавали женщинам своего рода часть охотничьей добычи и получали от них продукты собирательства. Однако мужчины и женщины жили раздельно, раздельно готовили и потребляли пищу. Поскольку единственным кормильцем человека всегда была его мать, то предполагается, что в первобытном обществе первые экономические ячейки складывались вокруг женщин. Они называются "</a:t>
            </a:r>
            <a:r>
              <a:rPr lang="ru-RU" dirty="0" err="1">
                <a:solidFill>
                  <a:srgbClr val="FFFFFF">
                    <a:alpha val="70000"/>
                  </a:srgbClr>
                </a:solidFill>
              </a:rPr>
              <a:t>Родья</a:t>
            </a:r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6DA25-B38F-9E39-09E6-ADEC3099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Гостевой брак в современном обществе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1035E-0B37-E2E8-B7FE-0CDAD5CB3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В современном обществе под гостевым браком понимают брачные отношения, которые могут быть оформлены в соответствующих органах государственной власти, при которых, однако, супруги живут отдельно и не ведут общего хозяйства, а могут и вовсе не быть оформлены, но супруги его таковым считают, исходя из религиозных или личных соображений</a:t>
            </a:r>
          </a:p>
        </p:txBody>
      </p:sp>
    </p:spTree>
    <p:extLst>
      <p:ext uri="{BB962C8B-B14F-4D97-AF65-F5344CB8AC3E}">
        <p14:creationId xmlns:p14="http://schemas.microsoft.com/office/powerpoint/2010/main" val="2044157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692E9-CFA3-3AD3-A77D-66A85C6A4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гостевого брака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438658-488D-8E1C-EA55-EDEC4F80D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Все возрастающая женская независимость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Большое количество разводов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Стечение обстоятельств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Причины временного характера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Индивидуализм супругов</a:t>
            </a:r>
          </a:p>
        </p:txBody>
      </p:sp>
    </p:spTree>
    <p:extLst>
      <p:ext uri="{BB962C8B-B14F-4D97-AF65-F5344CB8AC3E}">
        <p14:creationId xmlns:p14="http://schemas.microsoft.com/office/powerpoint/2010/main" val="1328301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5D77B-7392-76FB-5964-D85C4A80A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вступает в гостевой брак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1AA8C-7B10-D116-1D80-D76925C18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Люди которые в связи с карьерой живут в разных городах и странах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Пары испытывающие кризис в отношениях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Творческие личности и общественно политические деятели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Свободолюбивые люди, которым не подходит форма традиционного брака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Пары которые в пожилом или достаточно зрелом возрасте(30-40 лет)</a:t>
            </a:r>
          </a:p>
        </p:txBody>
      </p:sp>
    </p:spTree>
    <p:extLst>
      <p:ext uri="{BB962C8B-B14F-4D97-AF65-F5344CB8AC3E}">
        <p14:creationId xmlns:p14="http://schemas.microsoft.com/office/powerpoint/2010/main" val="152181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F75DC-9ACB-B82C-2D38-AC74B89F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влияет на детей гостевой брак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A1B1F0-26F4-6B9B-BD76-A58D8CB9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Стоит ожидать, что дети унаследуют гостевой тип супружеских отношений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Развод ребенок перенесет гораздо легче, чем в обычной семье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Ребенок недополучает внимания от "приходящего" родителя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Если родители живут с ребенком в гармонии, то он, скорее всего вырастит гибкой, лишенной стереотипов, личностью</a:t>
            </a:r>
          </a:p>
        </p:txBody>
      </p:sp>
    </p:spTree>
    <p:extLst>
      <p:ext uri="{BB962C8B-B14F-4D97-AF65-F5344CB8AC3E}">
        <p14:creationId xmlns:p14="http://schemas.microsoft.com/office/powerpoint/2010/main" val="381462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57B33-D4A6-F591-DA7E-0DD13FF60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Достоинства гостевого брака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1CCF47-3A4F-5EAC-48F3-C162B842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Никто не стремиться завоевать лидирующие позиции, нет стремления командовать, подавлять, унижать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У каждого свои обязанности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Меньше обязанностей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Относительная финансовая независимость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У каждого супруга достаточно свободного времени, которое он может потратить так, как ему хочется</a:t>
            </a:r>
          </a:p>
        </p:txBody>
      </p:sp>
    </p:spTree>
    <p:extLst>
      <p:ext uri="{BB962C8B-B14F-4D97-AF65-F5344CB8AC3E}">
        <p14:creationId xmlns:p14="http://schemas.microsoft.com/office/powerpoint/2010/main" val="2229629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469D5-7049-D4E6-4E6A-6B125501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гостевого брака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408ADE-028E-503F-D6AF-40CE97308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Такие отношения подходят далеко не всем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Отсутствие ежедневной поддержки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Идеализированный образ супруга, ведь встречи бывают редко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Отношения будут существовать только если оба супруга хорошо обеспечены, здоровы и успешны</a:t>
            </a:r>
          </a:p>
          <a:p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Нет возможности пережить какие- либо жизненные испытания на прочность, пусть даже самые незначительные</a:t>
            </a:r>
          </a:p>
          <a:p>
            <a:endParaRPr lang="ru-RU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50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CCB4D-B597-243A-97DF-F2D43BA6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ADAC19-E4E6-E477-9D1E-8C34FA186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FF">
                    <a:alpha val="70000"/>
                  </a:srgbClr>
                </a:solidFill>
              </a:rPr>
              <a:t>По данным статистики в Западной Европе на сегодняшний день около 40 процентов проживают в гостевом браке или так называемом "Браке выходного дня". Но в некоторых странах этот показатель гораздо выше. В России такого рода отношения появились не очень давно, однако по прогнозам социологов такой брак в скором времени может заменить традиционную форму семейных отношений. По статистике в России уже около 7 процентов жителей в возрасте от 23 лет состоят в таких отношениях.</a:t>
            </a:r>
          </a:p>
        </p:txBody>
      </p:sp>
    </p:spTree>
    <p:extLst>
      <p:ext uri="{BB962C8B-B14F-4D97-AF65-F5344CB8AC3E}">
        <p14:creationId xmlns:p14="http://schemas.microsoft.com/office/powerpoint/2010/main" val="4161475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9541B-14CF-12F7-2B57-1CF5AB177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2286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Спасибо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внимание</a:t>
            </a:r>
            <a:endParaRPr lang="en-US" kern="1200" dirty="0" err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0572931-961B-4A48-8B38-E9A9DB6E8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F29AAD2-96E3-4A6F-9A5E-B6B9E7E11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3906" y="5720962"/>
            <a:ext cx="4228094" cy="1137038"/>
          </a:xfrm>
          <a:custGeom>
            <a:avLst/>
            <a:gdLst>
              <a:gd name="connsiteX0" fmla="*/ 1673074 w 4228094"/>
              <a:gd name="connsiteY0" fmla="*/ 230 h 1137038"/>
              <a:gd name="connsiteX1" fmla="*/ 3676781 w 4228094"/>
              <a:gd name="connsiteY1" fmla="*/ 298555 h 1137038"/>
              <a:gd name="connsiteX2" fmla="*/ 4025527 w 4228094"/>
              <a:gd name="connsiteY2" fmla="*/ 425010 h 1137038"/>
              <a:gd name="connsiteX3" fmla="*/ 4228094 w 4228094"/>
              <a:gd name="connsiteY3" fmla="*/ 494088 h 1137038"/>
              <a:gd name="connsiteX4" fmla="*/ 4228094 w 4228094"/>
              <a:gd name="connsiteY4" fmla="*/ 1137038 h 1137038"/>
              <a:gd name="connsiteX5" fmla="*/ 0 w 4228094"/>
              <a:gd name="connsiteY5" fmla="*/ 1137038 h 1137038"/>
              <a:gd name="connsiteX6" fmla="*/ 18109 w 4228094"/>
              <a:gd name="connsiteY6" fmla="*/ 1068877 h 1137038"/>
              <a:gd name="connsiteX7" fmla="*/ 362264 w 4228094"/>
              <a:gd name="connsiteY7" fmla="*/ 366637 h 1137038"/>
              <a:gd name="connsiteX8" fmla="*/ 1386499 w 4228094"/>
              <a:gd name="connsiteY8" fmla="*/ 1522 h 1137038"/>
              <a:gd name="connsiteX9" fmla="*/ 1673074 w 4228094"/>
              <a:gd name="connsiteY9" fmla="*/ 230 h 113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094" h="1137038">
                <a:moveTo>
                  <a:pt x="1673074" y="230"/>
                </a:moveTo>
                <a:cubicBezTo>
                  <a:pt x="2346512" y="4287"/>
                  <a:pt x="3048424" y="63583"/>
                  <a:pt x="3676781" y="298555"/>
                </a:cubicBezTo>
                <a:cubicBezTo>
                  <a:pt x="3793275" y="342114"/>
                  <a:pt x="3909477" y="384216"/>
                  <a:pt x="4025527" y="425010"/>
                </a:cubicBezTo>
                <a:lnTo>
                  <a:pt x="4228094" y="494088"/>
                </a:lnTo>
                <a:lnTo>
                  <a:pt x="4228094" y="1137038"/>
                </a:lnTo>
                <a:lnTo>
                  <a:pt x="0" y="1137038"/>
                </a:lnTo>
                <a:lnTo>
                  <a:pt x="18109" y="1068877"/>
                </a:lnTo>
                <a:cubicBezTo>
                  <a:pt x="95047" y="799139"/>
                  <a:pt x="194962" y="542008"/>
                  <a:pt x="362264" y="366637"/>
                </a:cubicBezTo>
                <a:cubicBezTo>
                  <a:pt x="622229" y="94062"/>
                  <a:pt x="1015836" y="6565"/>
                  <a:pt x="1386499" y="1522"/>
                </a:cubicBezTo>
                <a:cubicBezTo>
                  <a:pt x="1481245" y="198"/>
                  <a:pt x="1576869" y="-349"/>
                  <a:pt x="1673074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EC84841-2631-44D2-A01B-6AF0CF7F7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3921" y="5620196"/>
            <a:ext cx="5038078" cy="1237805"/>
          </a:xfrm>
          <a:custGeom>
            <a:avLst/>
            <a:gdLst>
              <a:gd name="connsiteX0" fmla="*/ 1576991 w 5038078"/>
              <a:gd name="connsiteY0" fmla="*/ 210 h 1238015"/>
              <a:gd name="connsiteX1" fmla="*/ 3403320 w 5038078"/>
              <a:gd name="connsiteY1" fmla="*/ 272125 h 1238015"/>
              <a:gd name="connsiteX2" fmla="*/ 4672870 w 5038078"/>
              <a:gd name="connsiteY2" fmla="*/ 693604 h 1238015"/>
              <a:gd name="connsiteX3" fmla="*/ 5038078 w 5038078"/>
              <a:gd name="connsiteY3" fmla="*/ 795929 h 1238015"/>
              <a:gd name="connsiteX4" fmla="*/ 5038078 w 5038078"/>
              <a:gd name="connsiteY4" fmla="*/ 1238015 h 1238015"/>
              <a:gd name="connsiteX5" fmla="*/ 0 w 5038078"/>
              <a:gd name="connsiteY5" fmla="*/ 1238015 h 1238015"/>
              <a:gd name="connsiteX6" fmla="*/ 19230 w 5038078"/>
              <a:gd name="connsiteY6" fmla="*/ 1159819 h 1238015"/>
              <a:gd name="connsiteX7" fmla="*/ 382219 w 5038078"/>
              <a:gd name="connsiteY7" fmla="*/ 334180 h 1238015"/>
              <a:gd name="connsiteX8" fmla="*/ 1315784 w 5038078"/>
              <a:gd name="connsiteY8" fmla="*/ 1388 h 1238015"/>
              <a:gd name="connsiteX9" fmla="*/ 1576991 w 5038078"/>
              <a:gd name="connsiteY9" fmla="*/ 210 h 123801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049689"/>
              <a:gd name="connsiteY0" fmla="*/ 1237805 h 1423588"/>
              <a:gd name="connsiteX1" fmla="*/ 19230 w 5049689"/>
              <a:gd name="connsiteY1" fmla="*/ 1159609 h 1423588"/>
              <a:gd name="connsiteX2" fmla="*/ 382219 w 5049689"/>
              <a:gd name="connsiteY2" fmla="*/ 333970 h 1423588"/>
              <a:gd name="connsiteX3" fmla="*/ 1315784 w 5049689"/>
              <a:gd name="connsiteY3" fmla="*/ 1178 h 1423588"/>
              <a:gd name="connsiteX4" fmla="*/ 1576991 w 5049689"/>
              <a:gd name="connsiteY4" fmla="*/ 0 h 1423588"/>
              <a:gd name="connsiteX5" fmla="*/ 3403320 w 5049689"/>
              <a:gd name="connsiteY5" fmla="*/ 271915 h 1423588"/>
              <a:gd name="connsiteX6" fmla="*/ 4672870 w 5049689"/>
              <a:gd name="connsiteY6" fmla="*/ 693394 h 1423588"/>
              <a:gd name="connsiteX7" fmla="*/ 5038078 w 5049689"/>
              <a:gd name="connsiteY7" fmla="*/ 795719 h 1423588"/>
              <a:gd name="connsiteX8" fmla="*/ 5049689 w 5049689"/>
              <a:gd name="connsiteY8" fmla="*/ 1423588 h 1423588"/>
              <a:gd name="connsiteX0" fmla="*/ 0 w 5038078"/>
              <a:gd name="connsiteY0" fmla="*/ 1237805 h 1237805"/>
              <a:gd name="connsiteX1" fmla="*/ 19230 w 5038078"/>
              <a:gd name="connsiteY1" fmla="*/ 1159609 h 1237805"/>
              <a:gd name="connsiteX2" fmla="*/ 382219 w 5038078"/>
              <a:gd name="connsiteY2" fmla="*/ 333970 h 1237805"/>
              <a:gd name="connsiteX3" fmla="*/ 1315784 w 5038078"/>
              <a:gd name="connsiteY3" fmla="*/ 1178 h 1237805"/>
              <a:gd name="connsiteX4" fmla="*/ 1576991 w 5038078"/>
              <a:gd name="connsiteY4" fmla="*/ 0 h 1237805"/>
              <a:gd name="connsiteX5" fmla="*/ 3403320 w 5038078"/>
              <a:gd name="connsiteY5" fmla="*/ 271915 h 1237805"/>
              <a:gd name="connsiteX6" fmla="*/ 4672870 w 5038078"/>
              <a:gd name="connsiteY6" fmla="*/ 693394 h 1237805"/>
              <a:gd name="connsiteX7" fmla="*/ 5038078 w 5038078"/>
              <a:gd name="connsiteY7" fmla="*/ 795719 h 123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38078" h="1237805">
                <a:moveTo>
                  <a:pt x="0" y="1237805"/>
                </a:moveTo>
                <a:lnTo>
                  <a:pt x="19230" y="1159609"/>
                </a:lnTo>
                <a:cubicBezTo>
                  <a:pt x="96961" y="850027"/>
                  <a:pt x="191605" y="533778"/>
                  <a:pt x="382219" y="333970"/>
                </a:cubicBezTo>
                <a:cubicBezTo>
                  <a:pt x="619171" y="85526"/>
                  <a:pt x="977934" y="5774"/>
                  <a:pt x="1315784" y="1178"/>
                </a:cubicBezTo>
                <a:lnTo>
                  <a:pt x="1576991" y="0"/>
                </a:lnTo>
                <a:cubicBezTo>
                  <a:pt x="2190813" y="3698"/>
                  <a:pt x="2830589" y="57744"/>
                  <a:pt x="3403320" y="271915"/>
                </a:cubicBezTo>
                <a:cubicBezTo>
                  <a:pt x="3828046" y="430728"/>
                  <a:pt x="4248519" y="568281"/>
                  <a:pt x="4672870" y="693394"/>
                </a:cubicBezTo>
                <a:lnTo>
                  <a:pt x="5038078" y="795719"/>
                </a:lnTo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749005921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Широкоэкранный</PresentationFormat>
  <Paragraphs>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Avenir Next LT Pro Light</vt:lpstr>
      <vt:lpstr>Sitka Subheading</vt:lpstr>
      <vt:lpstr>PebbleVTI</vt:lpstr>
      <vt:lpstr>Институт гостевого брака</vt:lpstr>
      <vt:lpstr>Что такое "Гостевой брак"?</vt:lpstr>
      <vt:lpstr>Гостевой брак в древности</vt:lpstr>
      <vt:lpstr>Гостевой брак в современном обществе</vt:lpstr>
      <vt:lpstr>Причины гостевого брака</vt:lpstr>
      <vt:lpstr>Кто вступает в гостевой брак</vt:lpstr>
      <vt:lpstr>Как влияет на детей гостевой брак</vt:lpstr>
      <vt:lpstr>Достоинства гостевого брака</vt:lpstr>
      <vt:lpstr>Недостатки гостевого брака</vt:lpstr>
      <vt:lpstr>Распространенность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Александра Посохова</cp:lastModifiedBy>
  <cp:revision>262</cp:revision>
  <dcterms:created xsi:type="dcterms:W3CDTF">2022-12-07T13:01:08Z</dcterms:created>
  <dcterms:modified xsi:type="dcterms:W3CDTF">2022-12-07T13:49:30Z</dcterms:modified>
</cp:coreProperties>
</file>