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56" r:id="rId5"/>
    <p:sldId id="257" r:id="rId6"/>
    <p:sldId id="258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2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3" r:id="rId37"/>
    <p:sldId id="287" r:id="rId38"/>
    <p:sldId id="25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0"/>
  </p:normalViewPr>
  <p:slideViewPr>
    <p:cSldViewPr>
      <p:cViewPr varScale="1">
        <p:scale>
          <a:sx n="82" d="100"/>
          <a:sy n="82" d="100"/>
        </p:scale>
        <p:origin x="150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EOFLUIDS_2020\RESULTS%20(&#1040;&#1074;&#1090;&#1086;&#1089;&#1086;&#1093;&#1088;&#1072;&#1085;&#1077;&#1085;&#1085;&#1099;&#1081;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EOFLUIDS_2020\RESULTS%20(&#1040;&#1074;&#1090;&#1086;&#1089;&#1086;&#1093;&#1088;&#1072;&#1085;&#1077;&#1085;&#1085;&#1099;&#1081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/>
      <c:scatterChart>
        <c:scatterStyle val="smoothMarker"/>
        <c:varyColors val="1"/>
        <c:ser>
          <c:idx val="0"/>
          <c:order val="0"/>
          <c:xVal>
            <c:numRef>
              <c:f>Лист13!$A$1:$A$9</c:f>
              <c:numCache>
                <c:formatCode>General</c:formatCode>
                <c:ptCount val="9"/>
                <c:pt idx="0">
                  <c:v>-6</c:v>
                </c:pt>
                <c:pt idx="1">
                  <c:v>-5</c:v>
                </c:pt>
                <c:pt idx="2">
                  <c:v>-4</c:v>
                </c:pt>
                <c:pt idx="3">
                  <c:v>-3</c:v>
                </c:pt>
                <c:pt idx="4">
                  <c:v>-2</c:v>
                </c:pt>
                <c:pt idx="5">
                  <c:v>-1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</c:numCache>
            </c:numRef>
          </c:xVal>
          <c:yVal>
            <c:numRef>
              <c:f>Лист13!$B$1:$B$9</c:f>
              <c:numCache>
                <c:formatCode>General</c:formatCode>
                <c:ptCount val="9"/>
                <c:pt idx="0">
                  <c:v>16</c:v>
                </c:pt>
                <c:pt idx="1">
                  <c:v>5</c:v>
                </c:pt>
                <c:pt idx="2">
                  <c:v>-4</c:v>
                </c:pt>
                <c:pt idx="3">
                  <c:v>-11</c:v>
                </c:pt>
                <c:pt idx="4">
                  <c:v>-16</c:v>
                </c:pt>
                <c:pt idx="5">
                  <c:v>-19</c:v>
                </c:pt>
                <c:pt idx="6">
                  <c:v>-20</c:v>
                </c:pt>
                <c:pt idx="7">
                  <c:v>-19</c:v>
                </c:pt>
                <c:pt idx="8">
                  <c:v>-16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5DC-4C79-B553-E6BCF9DA1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672384"/>
        <c:axId val="178673920"/>
      </c:scatterChart>
      <c:valAx>
        <c:axId val="178672384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78673920"/>
        <c:crosses val="autoZero"/>
        <c:crossBetween val="midCat"/>
      </c:valAx>
      <c:valAx>
        <c:axId val="17867392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78672384"/>
        <c:crosses val="autoZero"/>
        <c:crossBetween val="midCat"/>
      </c:valAx>
    </c:plotArea>
    <c:plotVisOnly val="1"/>
    <c:dispBlanksAs val="zero"/>
    <c:showDLblsOverMax val="1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xVal>
            <c:numRef>
              <c:f>Лист13!$A$1:$A$9</c:f>
              <c:numCache>
                <c:formatCode>General</c:formatCode>
                <c:ptCount val="9"/>
                <c:pt idx="0">
                  <c:v>-6</c:v>
                </c:pt>
                <c:pt idx="1">
                  <c:v>-5.7</c:v>
                </c:pt>
                <c:pt idx="2">
                  <c:v>-5.4</c:v>
                </c:pt>
                <c:pt idx="3">
                  <c:v>-5.0999999999999996</c:v>
                </c:pt>
                <c:pt idx="4">
                  <c:v>-4.8</c:v>
                </c:pt>
                <c:pt idx="5">
                  <c:v>-4.5</c:v>
                </c:pt>
                <c:pt idx="6">
                  <c:v>-4.2</c:v>
                </c:pt>
                <c:pt idx="7">
                  <c:v>-3.9</c:v>
                </c:pt>
                <c:pt idx="8">
                  <c:v>-3.6</c:v>
                </c:pt>
              </c:numCache>
            </c:numRef>
          </c:xVal>
          <c:yVal>
            <c:numRef>
              <c:f>Лист13!$B$1:$B$9</c:f>
              <c:numCache>
                <c:formatCode>General</c:formatCode>
                <c:ptCount val="9"/>
                <c:pt idx="0">
                  <c:v>16</c:v>
                </c:pt>
                <c:pt idx="1">
                  <c:v>12.490000000000002</c:v>
                </c:pt>
                <c:pt idx="2">
                  <c:v>9.1600000000000037</c:v>
                </c:pt>
                <c:pt idx="3">
                  <c:v>6.009999999999998</c:v>
                </c:pt>
                <c:pt idx="4">
                  <c:v>3.0399999999999991</c:v>
                </c:pt>
                <c:pt idx="5">
                  <c:v>0.25</c:v>
                </c:pt>
                <c:pt idx="6">
                  <c:v>-2.3599999999999994</c:v>
                </c:pt>
                <c:pt idx="7">
                  <c:v>-4.7900000000000009</c:v>
                </c:pt>
                <c:pt idx="8">
                  <c:v>-7.0399999999999991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AAE-434C-8852-46DBDB5DA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192704"/>
        <c:axId val="153853952"/>
      </c:scatterChart>
      <c:valAx>
        <c:axId val="153192704"/>
        <c:scaling>
          <c:orientation val="minMax"/>
          <c:max val="-3"/>
        </c:scaling>
        <c:delete val="1"/>
        <c:axPos val="b"/>
        <c:numFmt formatCode="General" sourceLinked="1"/>
        <c:majorTickMark val="cross"/>
        <c:minorTickMark val="cross"/>
        <c:tickLblPos val="nextTo"/>
        <c:crossAx val="153853952"/>
        <c:crosses val="autoZero"/>
        <c:crossBetween val="midCat"/>
      </c:valAx>
      <c:valAx>
        <c:axId val="15385395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53192704"/>
        <c:crosses val="autoZero"/>
        <c:crossBetween val="midCat"/>
      </c:valAx>
    </c:plotArea>
    <c:plotVisOnly val="1"/>
    <c:dispBlanksAs val="zero"/>
    <c:showDLblsOverMax val="1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/>
      <c:scatterChart>
        <c:scatterStyle val="smoothMarker"/>
        <c:varyColors val="1"/>
        <c:ser>
          <c:idx val="0"/>
          <c:order val="0"/>
          <c:xVal>
            <c:numRef>
              <c:f>Лист2!$J$2:$J$22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</c:numCache>
            </c:numRef>
          </c:xVal>
          <c:yVal>
            <c:numRef>
              <c:f>Лист2!$K$2:$K$22</c:f>
              <c:numCache>
                <c:formatCode>General</c:formatCode>
                <c:ptCount val="21"/>
                <c:pt idx="0">
                  <c:v>1.2383483783322515</c:v>
                </c:pt>
                <c:pt idx="1">
                  <c:v>0.30724863566145916</c:v>
                </c:pt>
                <c:pt idx="2">
                  <c:v>0.28758596805568082</c:v>
                </c:pt>
                <c:pt idx="3">
                  <c:v>5.1345215677761846E-2</c:v>
                </c:pt>
                <c:pt idx="4">
                  <c:v>4.5417552237836667E-2</c:v>
                </c:pt>
                <c:pt idx="5">
                  <c:v>4.1736100257265395E-2</c:v>
                </c:pt>
                <c:pt idx="6">
                  <c:v>1.2385863049138033E-2</c:v>
                </c:pt>
                <c:pt idx="7">
                  <c:v>1.1450684104633796E-2</c:v>
                </c:pt>
                <c:pt idx="8">
                  <c:v>4.1094562659640425E-3</c:v>
                </c:pt>
                <c:pt idx="9">
                  <c:v>4.3608121586791171E-4</c:v>
                </c:pt>
                <c:pt idx="10">
                  <c:v>3.1987401967126255E-4</c:v>
                </c:pt>
                <c:pt idx="11">
                  <c:v>2.6159769865952159E-4</c:v>
                </c:pt>
                <c:pt idx="12">
                  <c:v>2.3241636954174388E-4</c:v>
                </c:pt>
                <c:pt idx="13">
                  <c:v>2.1781491434413893E-4</c:v>
                </c:pt>
                <c:pt idx="14">
                  <c:v>1.0304622861778689E-4</c:v>
                </c:pt>
                <c:pt idx="15">
                  <c:v>4.5661211376835125E-5</c:v>
                </c:pt>
                <c:pt idx="16">
                  <c:v>1.6968534159111942E-5</c:v>
                </c:pt>
                <c:pt idx="17">
                  <c:v>2.6221534001891213E-6</c:v>
                </c:pt>
                <c:pt idx="18">
                  <c:v>2.1659527607020872E-6</c:v>
                </c:pt>
                <c:pt idx="19">
                  <c:v>1.9378498066213748E-6</c:v>
                </c:pt>
                <c:pt idx="20">
                  <c:v>1.4455287056236443E-7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8D1-4190-B047-9E31370BB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470976"/>
        <c:axId val="191485056"/>
      </c:scatterChart>
      <c:valAx>
        <c:axId val="191470976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91485056"/>
        <c:crosses val="autoZero"/>
        <c:crossBetween val="midCat"/>
      </c:valAx>
      <c:valAx>
        <c:axId val="19148505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91470976"/>
        <c:crosses val="autoZero"/>
        <c:crossBetween val="midCat"/>
      </c:valAx>
    </c:plotArea>
    <c:plotVisOnly val="1"/>
    <c:dispBlanksAs val="zero"/>
    <c:showDLblsOverMax val="1"/>
  </c:chart>
  <c:externalData r:id="rId1">
    <c:autoUpdate val="1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75806-35CE-465D-927E-7BC5A23D9D0D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4541C-9FB0-4003-B23B-9F348202F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E437-0072-4725-989B-C024F144DDBE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836D-A595-4F43-908B-A89FCB2C33BD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8ADD-E2B5-4B07-8DED-C260C2C17C5B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0C80-275C-4C8C-8C1C-570E04F8B63D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F6B9-5603-4F6F-86F2-4B0D0C4339D3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4BF9-33F7-4554-B83C-A896A7A2167D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126D6-F61E-481E-AA42-CBFAB443EA86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04BF-9B54-4F8B-ADFE-C208791D92FF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9F83-14C3-4A8D-8049-DBEDCA9EC35C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2EFA4-50DD-420B-AB9F-E149AD74ED96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10CD-FB9F-4187-BF92-CEBFFC25AE7B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1220-9A82-4B95-9F50-3CD54021A502}" type="datetime1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tiff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2.emf"/><Relationship Id="rId4" Type="http://schemas.openxmlformats.org/officeDocument/2006/relationships/image" Target="../media/image2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7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1000108"/>
            <a:ext cx="80724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Теоретические материалы к работе 8</a:t>
            </a:r>
          </a:p>
          <a:p>
            <a:pPr algn="ctr"/>
            <a:endParaRPr lang="ru-RU" dirty="0"/>
          </a:p>
          <a:p>
            <a:pPr algn="ctr"/>
            <a:r>
              <a:rPr lang="ru-RU" b="1" cap="all" dirty="0"/>
              <a:t>Итерационные методы решения ЛИНЕЙНЫХ АЛГЕБРАИЧЕСКИХ уравнений</a:t>
            </a:r>
            <a:endParaRPr lang="ru-RU" dirty="0"/>
          </a:p>
          <a:p>
            <a:pPr algn="ctr"/>
            <a:endParaRPr lang="ru-RU" dirty="0"/>
          </a:p>
          <a:p>
            <a:endParaRPr lang="ru-RU" dirty="0"/>
          </a:p>
          <a:p>
            <a:pPr algn="ctr"/>
            <a:r>
              <a:rPr lang="ru-RU" dirty="0">
                <a:latin typeface="+mj-lt"/>
                <a:cs typeface="Times New Roman" pitchFamily="18" charset="0"/>
              </a:rPr>
              <a:t>Рассматриваемые темы:</a:t>
            </a:r>
          </a:p>
          <a:p>
            <a:endParaRPr lang="ru-RU" dirty="0">
              <a:latin typeface="+mj-lt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dirty="0">
                <a:latin typeface="+mj-lt"/>
                <a:cs typeface="Times New Roman" pitchFamily="18" charset="0"/>
              </a:rPr>
              <a:t> Классификация методов решения </a:t>
            </a:r>
            <a:r>
              <a:rPr lang="ru-RU" dirty="0">
                <a:cs typeface="Times New Roman" pitchFamily="18" charset="0"/>
              </a:rPr>
              <a:t>алгебраических </a:t>
            </a:r>
            <a:r>
              <a:rPr lang="ru-RU" dirty="0">
                <a:latin typeface="+mj-lt"/>
                <a:cs typeface="Times New Roman" pitchFamily="18" charset="0"/>
              </a:rPr>
              <a:t>уравнений и систем линейных </a:t>
            </a:r>
            <a:r>
              <a:rPr lang="ru-RU" dirty="0">
                <a:cs typeface="Times New Roman" pitchFamily="18" charset="0"/>
              </a:rPr>
              <a:t>алгебраических </a:t>
            </a:r>
            <a:r>
              <a:rPr lang="ru-RU" dirty="0">
                <a:latin typeface="+mj-lt"/>
                <a:cs typeface="Times New Roman" pitchFamily="18" charset="0"/>
              </a:rPr>
              <a:t>уравнений</a:t>
            </a:r>
          </a:p>
          <a:p>
            <a:pPr>
              <a:buAutoNum type="arabicPeriod"/>
            </a:pPr>
            <a:endParaRPr lang="ru-RU" dirty="0">
              <a:latin typeface="+mj-lt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dirty="0">
                <a:latin typeface="+mj-lt"/>
                <a:cs typeface="Times New Roman" pitchFamily="18" charset="0"/>
              </a:rPr>
              <a:t> Метод половинного деления (метод дихотомии)</a:t>
            </a:r>
          </a:p>
          <a:p>
            <a:pPr>
              <a:buAutoNum type="arabicPeriod"/>
            </a:pPr>
            <a:endParaRPr lang="ru-RU" dirty="0">
              <a:latin typeface="+mj-lt"/>
              <a:cs typeface="Times New Roman" pitchFamily="18" charset="0"/>
            </a:endParaRPr>
          </a:p>
          <a:p>
            <a:r>
              <a:rPr lang="ru-RU" dirty="0">
                <a:latin typeface="+mj-lt"/>
                <a:cs typeface="Times New Roman" pitchFamily="18" charset="0"/>
              </a:rPr>
              <a:t>3. Метод касательных (метод Ньютона)</a:t>
            </a:r>
            <a:endParaRPr lang="ru-RU" dirty="0">
              <a:cs typeface="Times New Roman" pitchFamily="18" charset="0"/>
            </a:endParaRPr>
          </a:p>
          <a:p>
            <a:endParaRPr lang="ru-RU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85723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1. Классификация методов решения алгебраических уравнений и систем линейных алгебраических уравнений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878" y="1928802"/>
            <a:ext cx="850112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/>
              <a:t>Определение: </a:t>
            </a:r>
            <a:r>
              <a:rPr lang="ru-RU" b="1" u="sng" dirty="0"/>
              <a:t>линейное алгебраическое уравнение</a:t>
            </a:r>
            <a:r>
              <a:rPr lang="ru-RU" dirty="0"/>
              <a:t> (ЛАУ)— это алгебраическое уравнение, у которого полная степень составляющих его многочленов равна 1</a:t>
            </a:r>
          </a:p>
        </p:txBody>
      </p:sp>
      <p:sp>
        <p:nvSpPr>
          <p:cNvPr id="1026" name="AutoShape 2" descr="a_{1}x_{1}+a_{2}x_{2}+\dots +a_{n}x_{n}+b=0"/>
          <p:cNvSpPr>
            <a:spLocks noChangeAspect="1" noChangeArrowheads="1"/>
          </p:cNvSpPr>
          <p:nvPr/>
        </p:nvSpPr>
        <p:spPr bwMode="auto">
          <a:xfrm>
            <a:off x="19558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65331" y="2786062"/>
          <a:ext cx="527843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3" imgW="2044440" imgH="228600" progId="Equation.3">
                  <p:embed/>
                </p:oleObj>
              </mc:Choice>
              <mc:Fallback>
                <p:oleObj name="Формула" r:id="rId3" imgW="204444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31" y="2786062"/>
                        <a:ext cx="527843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AutoShape 5" descr="x_{1},\ldots ,x_{n}"/>
          <p:cNvSpPr>
            <a:spLocks noChangeAspect="1" noChangeArrowheads="1"/>
          </p:cNvSpPr>
          <p:nvPr/>
        </p:nvSpPr>
        <p:spPr bwMode="auto">
          <a:xfrm>
            <a:off x="4794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{\displaystyle b,a_{1},\ldots ,a_{n}}"/>
          <p:cNvSpPr>
            <a:spLocks noChangeAspect="1" noChangeArrowheads="1"/>
          </p:cNvSpPr>
          <p:nvPr/>
        </p:nvSpPr>
        <p:spPr bwMode="auto">
          <a:xfrm>
            <a:off x="116078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57290" y="3643314"/>
            <a:ext cx="65362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где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… </a:t>
            </a:r>
            <a:r>
              <a:rPr lang="en-US" i="1" dirty="0" err="1"/>
              <a:t>x</a:t>
            </a:r>
            <a:r>
              <a:rPr lang="en-US" baseline="-25000" dirty="0" err="1"/>
              <a:t>n</a:t>
            </a:r>
            <a:r>
              <a:rPr lang="en-US" dirty="0"/>
              <a:t> – </a:t>
            </a:r>
            <a:r>
              <a:rPr lang="ru-RU" dirty="0"/>
              <a:t>неизвестные, </a:t>
            </a:r>
            <a:r>
              <a:rPr lang="en-US" i="1" dirty="0"/>
              <a:t>a</a:t>
            </a:r>
            <a:r>
              <a:rPr lang="en-US" baseline="-25000" dirty="0"/>
              <a:t>1</a:t>
            </a:r>
            <a:r>
              <a:rPr lang="en-US" dirty="0"/>
              <a:t>…</a:t>
            </a:r>
            <a:r>
              <a:rPr lang="en-US" i="1" dirty="0"/>
              <a:t>a</a:t>
            </a:r>
            <a:r>
              <a:rPr lang="en-US" baseline="-25000" dirty="0"/>
              <a:t>n</a:t>
            </a:r>
            <a:r>
              <a:rPr lang="en-US" dirty="0"/>
              <a:t> 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en-US" dirty="0"/>
              <a:t> – </a:t>
            </a:r>
            <a:r>
              <a:rPr lang="ru-RU" dirty="0"/>
              <a:t>свободные коэффициенты.</a:t>
            </a:r>
          </a:p>
          <a:p>
            <a:endParaRPr lang="ru-RU" dirty="0"/>
          </a:p>
          <a:p>
            <a:r>
              <a:rPr lang="ru-RU" dirty="0"/>
              <a:t>Все остальные виды уравнений можно отнести к </a:t>
            </a:r>
            <a:r>
              <a:rPr lang="ru-RU" b="1" u="sng" dirty="0"/>
              <a:t>нелинейным</a:t>
            </a:r>
            <a:r>
              <a:rPr lang="ru-RU" dirty="0"/>
              <a:t>. </a:t>
            </a:r>
            <a:r>
              <a:rPr lang="en-US" dirty="0"/>
              <a:t> </a:t>
            </a:r>
            <a:endParaRPr lang="ru-RU" baseline="-250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5450-ABD7-4C8B-900A-801E3979408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1568223"/>
            <a:ext cx="7072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cs typeface="Times New Roman" pitchFamily="18" charset="0"/>
              </a:rPr>
              <a:t>Определение: система линейных алгебраических уравнений (СЛАУ) имеет следующий вид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857356" y="2786058"/>
          <a:ext cx="23907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Формула" r:id="rId3" imgW="2222500" imgH="228600" progId="Equation.3">
                  <p:embed/>
                </p:oleObj>
              </mc:Choice>
              <mc:Fallback>
                <p:oleObj name="Формула" r:id="rId3" imgW="22225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2786058"/>
                        <a:ext cx="23907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57356" y="3143248"/>
          <a:ext cx="245745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Формула" r:id="rId5" imgW="2286000" imgH="228600" progId="Equation.3">
                  <p:embed/>
                </p:oleObj>
              </mc:Choice>
              <mc:Fallback>
                <p:oleObj name="Формула" r:id="rId5" imgW="22860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3143248"/>
                        <a:ext cx="245745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887535" y="4643446"/>
          <a:ext cx="23272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Формула" r:id="rId7" imgW="2158920" imgH="228600" progId="Equation.3">
                  <p:embed/>
                </p:oleObj>
              </mc:Choice>
              <mc:Fallback>
                <p:oleObj name="Формула" r:id="rId7" imgW="215892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535" y="4643446"/>
                        <a:ext cx="23272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928926" y="3577240"/>
            <a:ext cx="214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1428728" y="2786058"/>
            <a:ext cx="428628" cy="20717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857356" y="5072074"/>
            <a:ext cx="2565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и называется </a:t>
            </a:r>
            <a:r>
              <a:rPr lang="ru-RU" u="sng" dirty="0">
                <a:solidFill>
                  <a:srgbClr val="FF0000"/>
                </a:solidFill>
                <a:cs typeface="Times New Roman" pitchFamily="18" charset="0"/>
              </a:rPr>
              <a:t>линейной</a:t>
            </a:r>
            <a:r>
              <a:rPr lang="ru-RU" dirty="0">
                <a:cs typeface="Times New Roman" pitchFamily="18" charset="0"/>
              </a:rPr>
              <a:t>.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3536149" y="3893347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214942" y="2643182"/>
            <a:ext cx="2838213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обозначения:</a:t>
            </a:r>
          </a:p>
          <a:p>
            <a:r>
              <a:rPr lang="en-US" i="1" dirty="0" err="1">
                <a:cs typeface="Times New Roman" pitchFamily="18" charset="0"/>
              </a:rPr>
              <a:t>a</a:t>
            </a:r>
            <a:r>
              <a:rPr lang="en-US" i="1" baseline="-25000" dirty="0" err="1">
                <a:cs typeface="Times New Roman" pitchFamily="18" charset="0"/>
              </a:rPr>
              <a:t>ij</a:t>
            </a:r>
            <a:r>
              <a:rPr lang="en-US" i="1" baseline="-25000" dirty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– </a:t>
            </a:r>
            <a:r>
              <a:rPr lang="ru-RU" dirty="0">
                <a:cs typeface="Times New Roman" pitchFamily="18" charset="0"/>
              </a:rPr>
              <a:t>набор коэффициентов</a:t>
            </a:r>
            <a:r>
              <a:rPr lang="en-US" dirty="0">
                <a:cs typeface="Times New Roman" pitchFamily="18" charset="0"/>
              </a:rPr>
              <a:t>;</a:t>
            </a:r>
          </a:p>
          <a:p>
            <a:endParaRPr lang="en-US" baseline="-25000" dirty="0">
              <a:cs typeface="Times New Roman" pitchFamily="18" charset="0"/>
            </a:endParaRPr>
          </a:p>
          <a:p>
            <a:r>
              <a:rPr lang="en-US" i="1" dirty="0">
                <a:cs typeface="Times New Roman" pitchFamily="18" charset="0"/>
              </a:rPr>
              <a:t>x</a:t>
            </a:r>
            <a:r>
              <a:rPr lang="en-US" i="1" baseline="-25000" dirty="0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– </a:t>
            </a:r>
            <a:r>
              <a:rPr lang="ru-RU" dirty="0">
                <a:cs typeface="Times New Roman" pitchFamily="18" charset="0"/>
              </a:rPr>
              <a:t>неизвестные;</a:t>
            </a:r>
          </a:p>
          <a:p>
            <a:endParaRPr lang="ru-RU" dirty="0">
              <a:cs typeface="Times New Roman" pitchFamily="18" charset="0"/>
            </a:endParaRPr>
          </a:p>
          <a:p>
            <a:r>
              <a:rPr lang="en-US" i="1" dirty="0">
                <a:cs typeface="Times New Roman" pitchFamily="18" charset="0"/>
              </a:rPr>
              <a:t>b</a:t>
            </a:r>
            <a:r>
              <a:rPr lang="en-US" i="1" baseline="-25000" dirty="0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– </a:t>
            </a:r>
            <a:r>
              <a:rPr lang="ru-RU" dirty="0">
                <a:cs typeface="Times New Roman" pitchFamily="18" charset="0"/>
              </a:rPr>
              <a:t>свободные члены.</a:t>
            </a:r>
            <a:endParaRPr lang="ru-RU" baseline="-250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072066" y="491705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cs typeface="Times New Roman" pitchFamily="18" charset="0"/>
              </a:rPr>
              <a:t>a</a:t>
            </a:r>
            <a:r>
              <a:rPr lang="en-US" i="1" baseline="-25000" dirty="0" err="1">
                <a:cs typeface="Times New Roman" pitchFamily="18" charset="0"/>
              </a:rPr>
              <a:t>ij</a:t>
            </a:r>
            <a:endParaRPr lang="ru-RU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5572132" y="4774180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572132" y="5274246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923566" y="4559866"/>
            <a:ext cx="2934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индекс </a:t>
            </a:r>
            <a:r>
              <a:rPr lang="en-US" i="1" dirty="0" err="1">
                <a:cs typeface="Times New Roman" pitchFamily="18" charset="0"/>
              </a:rPr>
              <a:t>i</a:t>
            </a:r>
            <a:r>
              <a:rPr lang="ru-RU" dirty="0">
                <a:cs typeface="Times New Roman" pitchFamily="18" charset="0"/>
              </a:rPr>
              <a:t> обозначает строку</a:t>
            </a:r>
            <a:r>
              <a:rPr lang="en-US" dirty="0"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950817" y="5417122"/>
            <a:ext cx="3049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индекс </a:t>
            </a:r>
            <a:r>
              <a:rPr lang="en-US" i="1" dirty="0">
                <a:cs typeface="Times New Roman" pitchFamily="18" charset="0"/>
              </a:rPr>
              <a:t>j</a:t>
            </a:r>
            <a:r>
              <a:rPr lang="ru-RU" dirty="0">
                <a:cs typeface="Times New Roman" pitchFamily="18" charset="0"/>
              </a:rPr>
              <a:t> обозначает столбец</a:t>
            </a:r>
            <a:r>
              <a:rPr lang="en-US" dirty="0"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428728" y="85723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1. Классификация методов решения алгебраических уравнений и систем линейных алгебраических уравнений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5450-ABD7-4C8B-900A-801E3979408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37529" y="1773784"/>
            <a:ext cx="3106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Методы решений ЛАУ и СЛАУ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3428992" y="221455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000628" y="221455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857488" y="2714620"/>
            <a:ext cx="922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cs typeface="Times New Roman" pitchFamily="18" charset="0"/>
              </a:rPr>
              <a:t>Точные</a:t>
            </a:r>
            <a:endParaRPr lang="ru-RU" b="1" u="sng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30804" y="2714620"/>
            <a:ext cx="1691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cs typeface="Times New Roman" pitchFamily="18" charset="0"/>
              </a:rPr>
              <a:t>Итерационные</a:t>
            </a:r>
            <a:endParaRPr lang="ru-RU" b="1" u="sng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85852" y="3286124"/>
            <a:ext cx="6858048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u="sng" dirty="0">
                <a:cs typeface="Times New Roman" pitchFamily="18" charset="0"/>
              </a:rPr>
              <a:t>(!) Точные</a:t>
            </a:r>
            <a:r>
              <a:rPr lang="ru-RU" dirty="0">
                <a:cs typeface="Times New Roman" pitchFamily="18" charset="0"/>
              </a:rPr>
              <a:t> методы решения уравнений позволяют найти решение с нулевой погрешностью. Это класс идеально точных решений.</a:t>
            </a:r>
          </a:p>
          <a:p>
            <a:endParaRPr lang="ru-RU" dirty="0">
              <a:cs typeface="Times New Roman" pitchFamily="18" charset="0"/>
            </a:endParaRPr>
          </a:p>
          <a:p>
            <a:r>
              <a:rPr lang="ru-RU" b="1" u="sng" dirty="0">
                <a:cs typeface="Times New Roman" pitchFamily="18" charset="0"/>
              </a:rPr>
              <a:t>(!) Итерационные</a:t>
            </a:r>
            <a:r>
              <a:rPr lang="ru-RU" dirty="0">
                <a:cs typeface="Times New Roman" pitchFamily="18" charset="0"/>
              </a:rPr>
              <a:t> методы - </a:t>
            </a:r>
            <a:r>
              <a:rPr lang="ru-RU" dirty="0"/>
              <a:t>приближенные методы решения ЛАУ и СЛАУ, которые позволяет получить значения корня ЛАУ или корней СЛАУ с изначально заданной точностью или погрешностью.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28728" y="85723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1. Классификация методов решения алгебраических уравнений и систем линейных алгебраических уравнений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5354437"/>
            <a:ext cx="8224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Примечание: данная классификация имеет место не только для </a:t>
            </a:r>
            <a:r>
              <a:rPr lang="ru-RU" u="sng" dirty="0">
                <a:solidFill>
                  <a:srgbClr val="FF0000"/>
                </a:solidFill>
              </a:rPr>
              <a:t>линейных</a:t>
            </a:r>
            <a:r>
              <a:rPr lang="ru-RU" dirty="0">
                <a:solidFill>
                  <a:srgbClr val="FF0000"/>
                </a:solidFill>
              </a:rPr>
              <a:t> уравнений, но и для </a:t>
            </a:r>
            <a:r>
              <a:rPr lang="ru-RU" u="sng" dirty="0">
                <a:solidFill>
                  <a:srgbClr val="FF0000"/>
                </a:solidFill>
              </a:rPr>
              <a:t>нелинейных</a:t>
            </a:r>
            <a:r>
              <a:rPr lang="ru-RU" dirty="0">
                <a:solidFill>
                  <a:srgbClr val="FF0000"/>
                </a:solidFill>
              </a:rPr>
              <a:t> алгебраических уравнений.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5450-ABD7-4C8B-900A-801E3979408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1773784"/>
            <a:ext cx="4649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Методы решений алгебраических уравнений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3428992" y="221455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000628" y="221455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857488" y="2714620"/>
            <a:ext cx="922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cs typeface="Times New Roman" pitchFamily="18" charset="0"/>
              </a:rPr>
              <a:t>Точные</a:t>
            </a:r>
            <a:endParaRPr lang="ru-RU" b="1" u="sng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30804" y="2714620"/>
            <a:ext cx="1691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cs typeface="Times New Roman" pitchFamily="18" charset="0"/>
              </a:rPr>
              <a:t>Итерационные</a:t>
            </a:r>
            <a:endParaRPr lang="ru-RU" b="1" u="sng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3286124"/>
            <a:ext cx="1973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itchFamily="18" charset="0"/>
              </a:rPr>
              <a:t>Пример: дано АУ: 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3250397" y="5036355"/>
            <a:ext cx="278687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3786190"/>
            <a:ext cx="44203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Точное решение уравнения имеет 2 корня:</a:t>
            </a:r>
          </a:p>
          <a:p>
            <a:pPr algn="ctr"/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en-US" i="1" dirty="0">
                <a:solidFill>
                  <a:srgbClr val="002060"/>
                </a:solidFill>
                <a:cs typeface="Times New Roman" pitchFamily="18" charset="0"/>
              </a:rPr>
              <a:t>x</a:t>
            </a:r>
            <a:r>
              <a:rPr lang="en-US" baseline="-25000" dirty="0">
                <a:solidFill>
                  <a:srgbClr val="002060"/>
                </a:solidFill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2060"/>
                </a:solidFill>
                <a:cs typeface="Times New Roman" pitchFamily="18" charset="0"/>
              </a:rPr>
              <a:t> = 1, </a:t>
            </a:r>
            <a:r>
              <a:rPr lang="en-US" i="1" dirty="0">
                <a:solidFill>
                  <a:srgbClr val="002060"/>
                </a:solidFill>
                <a:cs typeface="Times New Roman" pitchFamily="18" charset="0"/>
              </a:rPr>
              <a:t>x</a:t>
            </a:r>
            <a:r>
              <a:rPr lang="en-US" baseline="-25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002060"/>
                </a:solidFill>
                <a:cs typeface="Times New Roman" pitchFamily="18" charset="0"/>
              </a:rPr>
              <a:t>= –2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786314" y="3800307"/>
            <a:ext cx="40801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Итерационное решение имеет 2 корня: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en-US" i="1" dirty="0">
                <a:solidFill>
                  <a:srgbClr val="002060"/>
                </a:solidFill>
                <a:cs typeface="Times New Roman" pitchFamily="18" charset="0"/>
              </a:rPr>
              <a:t>x</a:t>
            </a:r>
            <a:r>
              <a:rPr lang="en-US" baseline="-25000" dirty="0">
                <a:solidFill>
                  <a:srgbClr val="002060"/>
                </a:solidFill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2060"/>
                </a:solidFill>
                <a:cs typeface="Times New Roman" pitchFamily="18" charset="0"/>
              </a:rPr>
              <a:t> = 1</a:t>
            </a: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cs typeface="Times New Roman" pitchFamily="18" charset="0"/>
              </a:rPr>
              <a:t>±</a:t>
            </a: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l-GR" dirty="0">
                <a:solidFill>
                  <a:srgbClr val="002060"/>
                </a:solidFill>
                <a:cs typeface="Times New Roman" pitchFamily="18" charset="0"/>
              </a:rPr>
              <a:t>ε</a:t>
            </a:r>
            <a:r>
              <a:rPr lang="en-US" dirty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en-US" i="1" dirty="0">
                <a:solidFill>
                  <a:srgbClr val="002060"/>
                </a:solidFill>
                <a:cs typeface="Times New Roman" pitchFamily="18" charset="0"/>
              </a:rPr>
              <a:t>x</a:t>
            </a:r>
            <a:r>
              <a:rPr lang="en-US" baseline="-25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002060"/>
                </a:solidFill>
                <a:cs typeface="Times New Roman" pitchFamily="18" charset="0"/>
              </a:rPr>
              <a:t>= –2 ±</a:t>
            </a: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l-GR" dirty="0">
                <a:solidFill>
                  <a:srgbClr val="002060"/>
                </a:solidFill>
                <a:cs typeface="Times New Roman" pitchFamily="18" charset="0"/>
              </a:rPr>
              <a:t>ε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152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572396" y="4429132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>
            <a:endCxn id="36" idx="6"/>
          </p:cNvCxnSpPr>
          <p:nvPr/>
        </p:nvCxnSpPr>
        <p:spPr>
          <a:xfrm rot="16200000" flipV="1">
            <a:off x="7858148" y="4572008"/>
            <a:ext cx="28575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358082" y="4929198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погрешность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428728" y="85723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1. Классификация методов решения алгебраических уравнений и систем линейных алгебраических уравнений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307181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4502794" y="3286124"/>
          <a:ext cx="1212214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Формула" r:id="rId3" imgW="863280" imgH="203040" progId="Equation.3">
                  <p:embed/>
                </p:oleObj>
              </mc:Choice>
              <mc:Fallback>
                <p:oleObj name="Формула" r:id="rId3" imgW="86328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794" y="3286124"/>
                        <a:ext cx="1212214" cy="285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5450-ABD7-4C8B-900A-801E3979408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664507"/>
            <a:ext cx="7715304" cy="36933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Преимущества и недостатки точных и итерационных методов решения линейных и нелинейных алгебраических уравнений:</a:t>
            </a:r>
          </a:p>
          <a:p>
            <a:endParaRPr lang="ru-RU" dirty="0"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cs typeface="Times New Roman" pitchFamily="18" charset="0"/>
              </a:rPr>
              <a:t>точные методы, очевидно, имеют идеальную точность,  в отличии от итерационных методов. Иными словами, погрешность в точных методах принципиально равна 0. </a:t>
            </a:r>
          </a:p>
          <a:p>
            <a:pPr marL="342900" indent="-342900">
              <a:buAutoNum type="arabicPeriod"/>
            </a:pPr>
            <a:r>
              <a:rPr lang="ru-RU" dirty="0">
                <a:cs typeface="Times New Roman" pitchFamily="18" charset="0"/>
              </a:rPr>
              <a:t>точные методы являются аналитическими методами решения алгебраических уравнений. Не все уравнения имеют аналитические решения, например:</a:t>
            </a:r>
            <a:endParaRPr lang="en-US" dirty="0">
              <a:cs typeface="Times New Roman" pitchFamily="18" charset="0"/>
            </a:endParaRPr>
          </a:p>
          <a:p>
            <a:pPr marL="342900" indent="19050"/>
            <a:endParaRPr lang="ru-RU" dirty="0">
              <a:cs typeface="Times New Roman" pitchFamily="18" charset="0"/>
            </a:endParaRPr>
          </a:p>
          <a:p>
            <a:pPr marL="342900" indent="19050"/>
            <a:r>
              <a:rPr lang="ru-RU" dirty="0">
                <a:solidFill>
                  <a:srgbClr val="FF0000"/>
                </a:solidFill>
                <a:cs typeface="Times New Roman" pitchFamily="18" charset="0"/>
              </a:rPr>
              <a:t>(!!!)</a:t>
            </a:r>
            <a:r>
              <a:rPr lang="ru-RU" dirty="0">
                <a:cs typeface="Times New Roman" pitchFamily="18" charset="0"/>
              </a:rPr>
              <a:t> Решение таких уравнений можно найти только итерационным методом, т.е. решение будет иметь некоторую погрешность, которую можно проконтролировать.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85723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1. Классификация методов решения алгебраических уравнений и систем линейных алгебраических уравнений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357554" y="3929066"/>
          <a:ext cx="1613658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Формула" r:id="rId3" imgW="1218960" imgH="431640" progId="Equation.3">
                  <p:embed/>
                </p:oleObj>
              </mc:Choice>
              <mc:Fallback>
                <p:oleObj name="Формула" r:id="rId3" imgW="12189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3929066"/>
                        <a:ext cx="1613658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85723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1. Классификация методов решения алгебраических уравнений и систем линейных алгебраических уравнений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714488"/>
            <a:ext cx="6843234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Наиболее распространенными итерационными методами решений алгебраических уравнений являются:</a:t>
            </a:r>
          </a:p>
          <a:p>
            <a:r>
              <a:rPr lang="ru-RU" dirty="0">
                <a:cs typeface="Times New Roman" pitchFamily="18" charset="0"/>
              </a:rPr>
              <a:t> </a:t>
            </a:r>
          </a:p>
          <a:p>
            <a:pPr marL="342900" indent="-342900">
              <a:buAutoNum type="arabicParenR"/>
            </a:pPr>
            <a:r>
              <a:rPr lang="ru-RU" dirty="0">
                <a:cs typeface="Times New Roman" pitchFamily="18" charset="0"/>
              </a:rPr>
              <a:t>метод половинного деления (метод дихотомии)</a:t>
            </a:r>
          </a:p>
          <a:p>
            <a:pPr marL="342900" indent="-342900">
              <a:buAutoNum type="arabicParenR"/>
            </a:pPr>
            <a:r>
              <a:rPr lang="ru-RU" dirty="0">
                <a:cs typeface="Times New Roman" pitchFamily="18" charset="0"/>
              </a:rPr>
              <a:t>метод касательных (метод Ньютона)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428736"/>
            <a:ext cx="7358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Ограничение метода – позволяет найти корни уравнения на заданном отрезке только в том случае, если этот корень </a:t>
            </a:r>
            <a:r>
              <a:rPr lang="ru-RU" b="1" u="sng" dirty="0"/>
              <a:t>единственный </a:t>
            </a:r>
            <a:r>
              <a:rPr lang="ru-RU" dirty="0"/>
              <a:t>на заданном отрезке. </a:t>
            </a:r>
            <a:endParaRPr lang="en-US" dirty="0"/>
          </a:p>
          <a:p>
            <a:endParaRPr lang="en-US" dirty="0"/>
          </a:p>
          <a:p>
            <a:r>
              <a:rPr lang="ru-RU" dirty="0"/>
              <a:t>Пример. Дано нелинейное уравнение: 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431620"/>
              </p:ext>
            </p:extLst>
          </p:nvPr>
        </p:nvGraphicFramePr>
        <p:xfrm>
          <a:off x="5000620" y="2607928"/>
          <a:ext cx="1882601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Формула" r:id="rId3" imgW="1422360" imgH="431640" progId="Equation.3">
                  <p:embed/>
                </p:oleObj>
              </mc:Choice>
              <mc:Fallback>
                <p:oleObj name="Формула" r:id="rId3" imgW="14223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0" y="2607928"/>
                        <a:ext cx="1882601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143108" y="5786454"/>
            <a:ext cx="5279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На заданном промежутке уравнение имеет 2 корня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CE5D13F-3720-44D6-865F-A8C2AE5D5074}"/>
              </a:ext>
            </a:extLst>
          </p:cNvPr>
          <p:cNvSpPr/>
          <p:nvPr/>
        </p:nvSpPr>
        <p:spPr>
          <a:xfrm>
            <a:off x="-1404664" y="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776A56A-D234-4C47-A8BE-EA45762B2C7C}"/>
              </a:ext>
            </a:extLst>
          </p:cNvPr>
          <p:cNvGrpSpPr/>
          <p:nvPr/>
        </p:nvGrpSpPr>
        <p:grpSpPr>
          <a:xfrm>
            <a:off x="2498082" y="3074022"/>
            <a:ext cx="3745351" cy="2439064"/>
            <a:chOff x="2498082" y="3074022"/>
            <a:chExt cx="3745351" cy="2439064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954FC8A-95D0-4708-85CA-74F90269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082" y="3074022"/>
              <a:ext cx="3449112" cy="2439064"/>
            </a:xfrm>
            <a:prstGeom prst="rect">
              <a:avLst/>
            </a:prstGeom>
          </p:spPr>
        </p:pic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ED7A8F3F-ABCE-4179-9582-D80937ACBC6E}"/>
                </a:ext>
              </a:extLst>
            </p:cNvPr>
            <p:cNvCxnSpPr/>
            <p:nvPr/>
          </p:nvCxnSpPr>
          <p:spPr>
            <a:xfrm>
              <a:off x="3131840" y="4437112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16F7429A-6B1F-4BB9-802F-18DE03AE2EFD}"/>
                </a:ext>
              </a:extLst>
            </p:cNvPr>
            <p:cNvSpPr/>
            <p:nvPr/>
          </p:nvSpPr>
          <p:spPr>
            <a:xfrm>
              <a:off x="3491880" y="4365104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FECBAF80-A7DA-4D7E-A7E1-37AC7DDEDAEB}"/>
                </a:ext>
              </a:extLst>
            </p:cNvPr>
            <p:cNvSpPr/>
            <p:nvPr/>
          </p:nvSpPr>
          <p:spPr>
            <a:xfrm>
              <a:off x="4934494" y="4375459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AD4153-953D-4C5C-992B-8B3A52D2ADC1}"/>
                </a:ext>
              </a:extLst>
            </p:cNvPr>
            <p:cNvSpPr txBox="1"/>
            <p:nvPr/>
          </p:nvSpPr>
          <p:spPr>
            <a:xfrm>
              <a:off x="3448805" y="401241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EE6639-9A24-4986-8557-CD09DCF9D7C1}"/>
                </a:ext>
              </a:extLst>
            </p:cNvPr>
            <p:cNvSpPr txBox="1"/>
            <p:nvPr/>
          </p:nvSpPr>
          <p:spPr>
            <a:xfrm>
              <a:off x="5053983" y="440990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2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1443841"/>
            <a:ext cx="78581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Метод половинного деления не позволяет найти сразу два и более корней уравнения. Он позволяет найти только 1 корень уравнения.</a:t>
            </a:r>
          </a:p>
          <a:p>
            <a:endParaRPr lang="ru-RU" dirty="0"/>
          </a:p>
          <a:p>
            <a:r>
              <a:rPr lang="ru-RU" dirty="0"/>
              <a:t>В связи с этим процесс нахождения корней уравнения методом дихотомии необходимо разбить на два этапа:</a:t>
            </a:r>
          </a:p>
          <a:p>
            <a:endParaRPr lang="ru-RU" dirty="0"/>
          </a:p>
          <a:p>
            <a:r>
              <a:rPr lang="ru-RU" dirty="0"/>
              <a:t> 1) </a:t>
            </a:r>
            <a:r>
              <a:rPr lang="ru-RU" i="1" dirty="0"/>
              <a:t>отделение </a:t>
            </a:r>
            <a:r>
              <a:rPr lang="ru-RU" dirty="0"/>
              <a:t>корней</a:t>
            </a:r>
          </a:p>
          <a:p>
            <a:endParaRPr lang="ru-RU" dirty="0"/>
          </a:p>
          <a:p>
            <a:r>
              <a:rPr lang="ru-RU" dirty="0"/>
              <a:t> 2) </a:t>
            </a:r>
            <a:r>
              <a:rPr lang="ru-RU" i="1" dirty="0"/>
              <a:t>уточнение </a:t>
            </a:r>
            <a:r>
              <a:rPr lang="ru-RU" dirty="0"/>
              <a:t>корней.</a:t>
            </a:r>
          </a:p>
          <a:p>
            <a:endParaRPr lang="ru-RU" dirty="0"/>
          </a:p>
          <a:p>
            <a:r>
              <a:rPr lang="ru-RU" dirty="0"/>
              <a:t>Определение: корнем уравнения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x</a:t>
            </a:r>
            <a:r>
              <a:rPr lang="ru-RU" dirty="0"/>
              <a:t>) = 0 называется такое значение аргумента </a:t>
            </a:r>
            <a:r>
              <a:rPr lang="ru-RU" i="1" dirty="0" err="1"/>
              <a:t>x</a:t>
            </a:r>
            <a:r>
              <a:rPr lang="ru-RU" dirty="0"/>
              <a:t>, подстановка которого в уравнение обращает его в тождество. </a:t>
            </a:r>
          </a:p>
          <a:p>
            <a:endParaRPr lang="ru-RU" dirty="0"/>
          </a:p>
          <a:p>
            <a:r>
              <a:rPr lang="ru-RU" dirty="0"/>
              <a:t>Отделить корень уравнения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x</a:t>
            </a:r>
            <a:r>
              <a:rPr lang="ru-RU" dirty="0"/>
              <a:t>) = 0 – значит найти такой </a:t>
            </a:r>
            <a:r>
              <a:rPr lang="ru-RU" i="1" dirty="0"/>
              <a:t>конечный </a:t>
            </a:r>
            <a:r>
              <a:rPr lang="ru-RU" dirty="0"/>
              <a:t>промежуток</a:t>
            </a:r>
            <a:r>
              <a:rPr lang="en-US" dirty="0"/>
              <a:t> [a, b]</a:t>
            </a:r>
            <a:r>
              <a:rPr lang="ru-RU" dirty="0"/>
              <a:t> (</a:t>
            </a:r>
            <a:r>
              <a:rPr lang="ru-RU" i="1" dirty="0"/>
              <a:t>отрезок изоляции</a:t>
            </a:r>
            <a:r>
              <a:rPr lang="ru-RU" dirty="0"/>
              <a:t>), внутри которого имеется единственный корень данного уравнения. Отделение корней можно осуществить аналитически или графически. Но графически намного проще.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380168"/>
            <a:ext cx="75009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Отделение корней</a:t>
            </a:r>
            <a:endParaRPr lang="en-US" b="1" u="sng" dirty="0"/>
          </a:p>
          <a:p>
            <a:endParaRPr lang="en-US" dirty="0"/>
          </a:p>
          <a:p>
            <a:r>
              <a:rPr lang="ru-RU" dirty="0"/>
              <a:t>В качестве примера рассмотрим уравнение: </a:t>
            </a:r>
            <a:r>
              <a:rPr lang="en-US" i="1" dirty="0"/>
              <a:t> </a:t>
            </a:r>
            <a:r>
              <a:rPr lang="en-US" dirty="0"/>
              <a:t>exp(x)-</a:t>
            </a:r>
            <a:r>
              <a:rPr lang="en-US" dirty="0" err="1"/>
              <a:t>ln</a:t>
            </a:r>
            <a:r>
              <a:rPr lang="en-US" dirty="0"/>
              <a:t>(x+6.1)</a:t>
            </a:r>
            <a:r>
              <a:rPr lang="ru-RU" dirty="0"/>
              <a:t>=0 на отрезке [-</a:t>
            </a:r>
            <a:r>
              <a:rPr lang="en-US" dirty="0"/>
              <a:t>6</a:t>
            </a:r>
            <a:r>
              <a:rPr lang="ru-RU" dirty="0"/>
              <a:t>, 1], включая концы данного промежутка.</a:t>
            </a:r>
            <a:r>
              <a:rPr lang="en-US" dirty="0"/>
              <a:t> </a:t>
            </a:r>
            <a:r>
              <a:rPr lang="ru-RU" dirty="0"/>
              <a:t>Отделение корней осуществляется при выполнении следующей последовательности действий:</a:t>
            </a:r>
          </a:p>
          <a:p>
            <a:endParaRPr lang="ru-RU" dirty="0"/>
          </a:p>
          <a:p>
            <a:r>
              <a:rPr lang="ru-RU" dirty="0"/>
              <a:t>1) Построение графика данной функции в каком-либо графическом редакторе, (</a:t>
            </a:r>
            <a:r>
              <a:rPr lang="en-US" dirty="0"/>
              <a:t>Origin</a:t>
            </a:r>
            <a:r>
              <a:rPr lang="ru-RU" dirty="0"/>
              <a:t>, </a:t>
            </a:r>
            <a:r>
              <a:rPr lang="en-US" dirty="0"/>
              <a:t>Excel</a:t>
            </a:r>
            <a:r>
              <a:rPr lang="ru-RU" dirty="0"/>
              <a:t>,…).</a:t>
            </a:r>
          </a:p>
          <a:p>
            <a:r>
              <a:rPr lang="ru-RU" dirty="0"/>
              <a:t>  </a:t>
            </a:r>
          </a:p>
          <a:p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качестве примера рассмотрим уравнение: 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+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100=0 на отрезке [-15, 15], включая концы данного промежутка.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A63FB7-C1B2-415F-A7D9-6EB0378FE8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919" y="3917286"/>
            <a:ext cx="3449112" cy="24390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428736"/>
            <a:ext cx="76438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Отделение корней</a:t>
            </a:r>
          </a:p>
          <a:p>
            <a:pPr algn="ctr"/>
            <a:endParaRPr lang="ru-RU" b="1" u="sng" dirty="0"/>
          </a:p>
          <a:p>
            <a:r>
              <a:rPr lang="ru-RU" dirty="0"/>
              <a:t>2) На построенном графике определим координаты по оси ОХ, являющиеся пересечением с графиком функции. Они отмечены кружками на рисунке</a:t>
            </a:r>
          </a:p>
          <a:p>
            <a:pPr algn="ctr"/>
            <a:endParaRPr lang="en-US" b="1" u="sng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AA0F25-D6AF-4FD2-8F6D-4C5DC43E00E3}"/>
              </a:ext>
            </a:extLst>
          </p:cNvPr>
          <p:cNvGrpSpPr/>
          <p:nvPr/>
        </p:nvGrpSpPr>
        <p:grpSpPr>
          <a:xfrm>
            <a:off x="1979712" y="2636912"/>
            <a:ext cx="5184576" cy="3168352"/>
            <a:chOff x="2498082" y="3074022"/>
            <a:chExt cx="3745351" cy="2439064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12E4D6C-8FEE-4B17-9657-CA53A95F3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082" y="3074022"/>
              <a:ext cx="3449112" cy="2439064"/>
            </a:xfrm>
            <a:prstGeom prst="rect">
              <a:avLst/>
            </a:prstGeom>
          </p:spPr>
        </p:pic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2ACA1F6F-7F9B-436D-8E55-8B02CD305233}"/>
                </a:ext>
              </a:extLst>
            </p:cNvPr>
            <p:cNvCxnSpPr/>
            <p:nvPr/>
          </p:nvCxnSpPr>
          <p:spPr>
            <a:xfrm>
              <a:off x="3131840" y="4437112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748C821F-AAF6-4FA9-8CAE-D1616DC8828C}"/>
                </a:ext>
              </a:extLst>
            </p:cNvPr>
            <p:cNvSpPr/>
            <p:nvPr/>
          </p:nvSpPr>
          <p:spPr>
            <a:xfrm>
              <a:off x="3491880" y="4365104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40E3ADEB-B02B-41EF-8ACC-D2962A8A2DA1}"/>
                </a:ext>
              </a:extLst>
            </p:cNvPr>
            <p:cNvSpPr/>
            <p:nvPr/>
          </p:nvSpPr>
          <p:spPr>
            <a:xfrm>
              <a:off x="4934494" y="4375459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6C75D4-690E-478D-B186-195403EE87A3}"/>
                </a:ext>
              </a:extLst>
            </p:cNvPr>
            <p:cNvSpPr txBox="1"/>
            <p:nvPr/>
          </p:nvSpPr>
          <p:spPr>
            <a:xfrm>
              <a:off x="3448805" y="401241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CCD9C3-43AE-4A76-8445-562C41BBA5F6}"/>
                </a:ext>
              </a:extLst>
            </p:cNvPr>
            <p:cNvSpPr txBox="1"/>
            <p:nvPr/>
          </p:nvSpPr>
          <p:spPr>
            <a:xfrm>
              <a:off x="5053983" y="440990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2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428736"/>
            <a:ext cx="76438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Отделение корней</a:t>
            </a:r>
          </a:p>
          <a:p>
            <a:pPr algn="ctr"/>
            <a:endParaRPr lang="ru-RU" b="1" u="sng" dirty="0"/>
          </a:p>
          <a:p>
            <a:r>
              <a:rPr lang="ru-RU" dirty="0"/>
              <a:t>2) очевидно, что на данном отрезке уравнение имеет два корня. Первый корень находится на отрезке (-6, -2), второй – на отрезке (0, 1).</a:t>
            </a:r>
          </a:p>
          <a:p>
            <a:endParaRPr lang="ru-RU" dirty="0"/>
          </a:p>
          <a:p>
            <a:pPr algn="ctr"/>
            <a:endParaRPr lang="en-US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250133" y="5232456"/>
            <a:ext cx="71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Примечание: концы отрезка не являются жестко закрепленными. Главное, чтобы внутри отрезка существовал корень уравнения и был единственным.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19F8CA3-C610-4299-A85B-99991F98FDFC}"/>
              </a:ext>
            </a:extLst>
          </p:cNvPr>
          <p:cNvGrpSpPr/>
          <p:nvPr/>
        </p:nvGrpSpPr>
        <p:grpSpPr>
          <a:xfrm>
            <a:off x="2447764" y="2780928"/>
            <a:ext cx="4248472" cy="2376264"/>
            <a:chOff x="2498082" y="3074022"/>
            <a:chExt cx="3745351" cy="2439064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0E5627B-9C9B-47ED-B1EE-31B3E7E3C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082" y="3074022"/>
              <a:ext cx="3449112" cy="2439064"/>
            </a:xfrm>
            <a:prstGeom prst="rect">
              <a:avLst/>
            </a:prstGeom>
          </p:spPr>
        </p:pic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C35DD69-627F-4F29-B1D3-49CDE321B448}"/>
                </a:ext>
              </a:extLst>
            </p:cNvPr>
            <p:cNvCxnSpPr/>
            <p:nvPr/>
          </p:nvCxnSpPr>
          <p:spPr>
            <a:xfrm>
              <a:off x="3131840" y="4437112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A035F7C3-F65E-40BD-8ADC-9F1CD45D2A8B}"/>
                </a:ext>
              </a:extLst>
            </p:cNvPr>
            <p:cNvSpPr/>
            <p:nvPr/>
          </p:nvSpPr>
          <p:spPr>
            <a:xfrm>
              <a:off x="3491880" y="4365104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78E3AA14-5930-4D67-A603-2932DE4520B1}"/>
                </a:ext>
              </a:extLst>
            </p:cNvPr>
            <p:cNvSpPr/>
            <p:nvPr/>
          </p:nvSpPr>
          <p:spPr>
            <a:xfrm>
              <a:off x="4934494" y="4375459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4FDF16-67F1-4BBB-9AD5-87D512D0580A}"/>
                </a:ext>
              </a:extLst>
            </p:cNvPr>
            <p:cNvSpPr txBox="1"/>
            <p:nvPr/>
          </p:nvSpPr>
          <p:spPr>
            <a:xfrm>
              <a:off x="3448805" y="401241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A0BC3F-7108-497C-9696-11F7E2588A93}"/>
                </a:ext>
              </a:extLst>
            </p:cNvPr>
            <p:cNvSpPr txBox="1"/>
            <p:nvPr/>
          </p:nvSpPr>
          <p:spPr>
            <a:xfrm>
              <a:off x="5053983" y="440990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2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428736"/>
            <a:ext cx="84296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Уточнение корней. </a:t>
            </a:r>
          </a:p>
          <a:p>
            <a:endParaRPr lang="ru-RU" dirty="0"/>
          </a:p>
          <a:p>
            <a:r>
              <a:rPr lang="ru-RU" dirty="0"/>
              <a:t>Поиск приближенного значения корня с точностью до заданного достаточно малого числа </a:t>
            </a:r>
            <a:r>
              <a:rPr lang="ru-RU" dirty="0" err="1"/>
              <a:t>ε </a:t>
            </a:r>
            <a:r>
              <a:rPr lang="ru-RU" dirty="0"/>
              <a:t>&gt; 0 называется </a:t>
            </a:r>
            <a:r>
              <a:rPr lang="ru-RU" i="1" u="sng" dirty="0"/>
              <a:t>уточнением</a:t>
            </a:r>
            <a:r>
              <a:rPr lang="ru-RU" i="1" dirty="0"/>
              <a:t> </a:t>
            </a:r>
            <a:r>
              <a:rPr lang="ru-RU" dirty="0"/>
              <a:t>этого корня.</a:t>
            </a:r>
          </a:p>
          <a:p>
            <a:endParaRPr lang="ru-RU" dirty="0"/>
          </a:p>
          <a:p>
            <a:r>
              <a:rPr lang="ru-RU" dirty="0"/>
              <a:t>Пусть функция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x</a:t>
            </a:r>
            <a:r>
              <a:rPr lang="ru-RU" dirty="0"/>
              <a:t>) непрерывна на [</a:t>
            </a:r>
            <a:r>
              <a:rPr lang="ru-RU" i="1" dirty="0" err="1"/>
              <a:t>a</a:t>
            </a:r>
            <a:r>
              <a:rPr lang="ru-RU" dirty="0"/>
              <a:t>, </a:t>
            </a:r>
            <a:r>
              <a:rPr lang="ru-RU" i="1" dirty="0" err="1"/>
              <a:t>b</a:t>
            </a:r>
            <a:r>
              <a:rPr lang="ru-RU" dirty="0"/>
              <a:t>] и имеет единственный корень на данном отрезке, т.е. этап отделения корней уже завершен.</a:t>
            </a:r>
          </a:p>
          <a:p>
            <a:endParaRPr lang="ru-RU" dirty="0"/>
          </a:p>
          <a:p>
            <a:r>
              <a:rPr lang="ru-RU" dirty="0"/>
              <a:t>Алгоритм поиска корня:</a:t>
            </a:r>
          </a:p>
          <a:p>
            <a:endParaRPr lang="ru-RU" dirty="0"/>
          </a:p>
          <a:p>
            <a:r>
              <a:rPr lang="ru-RU" dirty="0"/>
              <a:t>1) Разделим [</a:t>
            </a:r>
            <a:r>
              <a:rPr lang="ru-RU" i="1" dirty="0" err="1"/>
              <a:t>a</a:t>
            </a:r>
            <a:r>
              <a:rPr lang="ru-RU" dirty="0"/>
              <a:t>; </a:t>
            </a:r>
            <a:r>
              <a:rPr lang="ru-RU" i="1" dirty="0" err="1"/>
              <a:t>b</a:t>
            </a:r>
            <a:r>
              <a:rPr lang="ru-RU" dirty="0"/>
              <a:t>] пополам точкой 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 = (</a:t>
            </a:r>
            <a:r>
              <a:rPr lang="ru-RU" i="1" dirty="0" err="1"/>
              <a:t>a</a:t>
            </a:r>
            <a:r>
              <a:rPr lang="ru-RU" dirty="0" err="1"/>
              <a:t>+</a:t>
            </a:r>
            <a:r>
              <a:rPr lang="ru-RU" i="1" dirty="0" err="1"/>
              <a:t>b</a:t>
            </a:r>
            <a:r>
              <a:rPr lang="ru-RU" dirty="0"/>
              <a:t>)/2 и вычислим значение функции в точке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2) Если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 = 0, то корень на данном отрезке является найденным. </a:t>
            </a:r>
          </a:p>
          <a:p>
            <a:endParaRPr lang="ru-RU" dirty="0"/>
          </a:p>
          <a:p>
            <a:pPr algn="ctr"/>
            <a:endParaRPr lang="en-US" b="1" u="sng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428736"/>
            <a:ext cx="86439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Уточнение корней. </a:t>
            </a:r>
          </a:p>
          <a:p>
            <a:endParaRPr lang="ru-RU" dirty="0"/>
          </a:p>
          <a:p>
            <a:r>
              <a:rPr lang="ru-RU" dirty="0"/>
              <a:t>Если же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 ≠ 0, то выполняется следующая последовательность действий. </a:t>
            </a:r>
          </a:p>
          <a:p>
            <a:endParaRPr lang="ru-RU" dirty="0"/>
          </a:p>
          <a:p>
            <a:r>
              <a:rPr lang="ru-RU" dirty="0"/>
              <a:t>Далее рассмотрим два случая. </a:t>
            </a:r>
          </a:p>
          <a:p>
            <a:endParaRPr lang="ru-RU" dirty="0"/>
          </a:p>
          <a:p>
            <a:r>
              <a:rPr lang="ru-RU" dirty="0"/>
              <a:t>Случай 1) Пусть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en-US" i="1" dirty="0"/>
              <a:t>a</a:t>
            </a:r>
            <a:r>
              <a:rPr lang="ru-RU" dirty="0"/>
              <a:t>)</a:t>
            </a:r>
            <a:r>
              <a:rPr lang="en-US" dirty="0"/>
              <a:t>&lt;0, </a:t>
            </a:r>
            <a:r>
              <a:rPr lang="ru-RU" dirty="0"/>
              <a:t>а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en-US" i="1" dirty="0"/>
              <a:t>b</a:t>
            </a:r>
            <a:r>
              <a:rPr lang="ru-RU" dirty="0"/>
              <a:t>)</a:t>
            </a:r>
            <a:r>
              <a:rPr lang="en-US" dirty="0"/>
              <a:t>&gt;0.</a:t>
            </a:r>
            <a:r>
              <a:rPr lang="ru-RU" dirty="0"/>
              <a:t> Это значит, что функция возрастает.</a:t>
            </a:r>
          </a:p>
          <a:p>
            <a:r>
              <a:rPr lang="ru-RU" dirty="0"/>
              <a:t>Проводится анализ знака</a:t>
            </a:r>
            <a:r>
              <a:rPr lang="ru-RU" i="1" dirty="0"/>
              <a:t>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). Если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 &gt; 0, то проводим корректировку отрезка, на котором проводится поиск решения: [</a:t>
            </a:r>
            <a:r>
              <a:rPr lang="ru-RU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;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], где </a:t>
            </a:r>
            <a:r>
              <a:rPr lang="en-US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=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 =</a:t>
            </a:r>
            <a:r>
              <a:rPr lang="ru-RU" i="1" dirty="0"/>
              <a:t> c</a:t>
            </a:r>
            <a:r>
              <a:rPr lang="ru-RU" i="1" baseline="-25000" dirty="0"/>
              <a:t>1</a:t>
            </a:r>
            <a:r>
              <a:rPr lang="ru-RU" dirty="0"/>
              <a:t> . Если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 &lt; 0, то поиск решения будет осуществляться на отрезке: [</a:t>
            </a:r>
            <a:r>
              <a:rPr lang="en-US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;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], </a:t>
            </a:r>
            <a:r>
              <a:rPr lang="ru-RU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 =</a:t>
            </a:r>
            <a:r>
              <a:rPr lang="ru-RU" i="1" dirty="0"/>
              <a:t> c</a:t>
            </a:r>
            <a:r>
              <a:rPr lang="ru-RU" i="1" baseline="-25000" dirty="0"/>
              <a:t>1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 =</a:t>
            </a:r>
            <a:r>
              <a:rPr lang="ru-RU" i="1" dirty="0"/>
              <a:t> </a:t>
            </a:r>
            <a:r>
              <a:rPr lang="en-US" i="1" dirty="0"/>
              <a:t>b</a:t>
            </a:r>
            <a:r>
              <a:rPr lang="ru-RU" dirty="0"/>
              <a:t>.</a:t>
            </a:r>
          </a:p>
          <a:p>
            <a:endParaRPr lang="ru-RU" dirty="0"/>
          </a:p>
          <a:p>
            <a:pPr algn="ctr"/>
            <a:endParaRPr lang="en-US" b="1" u="sng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000100" y="4357694"/>
            <a:ext cx="3286148" cy="2071702"/>
            <a:chOff x="1000100" y="4214818"/>
            <a:chExt cx="3286148" cy="2071702"/>
          </a:xfrm>
        </p:grpSpPr>
        <p:pic>
          <p:nvPicPr>
            <p:cNvPr id="6" name="Рисунок 5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00100" y="4214818"/>
              <a:ext cx="3286148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Овал 7"/>
            <p:cNvSpPr/>
            <p:nvPr/>
          </p:nvSpPr>
          <p:spPr>
            <a:xfrm>
              <a:off x="2071670" y="5715016"/>
              <a:ext cx="142876" cy="14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285852" y="5429264"/>
              <a:ext cx="8803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корень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357686" y="4357376"/>
            <a:ext cx="3071834" cy="2072020"/>
            <a:chOff x="4357686" y="4214818"/>
            <a:chExt cx="3071834" cy="2072020"/>
          </a:xfrm>
        </p:grpSpPr>
        <p:pic>
          <p:nvPicPr>
            <p:cNvPr id="7" name="Рисунок 6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57686" y="4214818"/>
              <a:ext cx="3071834" cy="2072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Овал 8"/>
            <p:cNvSpPr/>
            <p:nvPr/>
          </p:nvSpPr>
          <p:spPr>
            <a:xfrm>
              <a:off x="6143636" y="5286388"/>
              <a:ext cx="142876" cy="14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286512" y="5429264"/>
              <a:ext cx="8803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корень</a:t>
              </a: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428736"/>
            <a:ext cx="86439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Уточнение корней. </a:t>
            </a:r>
          </a:p>
          <a:p>
            <a:endParaRPr lang="ru-RU" dirty="0"/>
          </a:p>
          <a:p>
            <a:r>
              <a:rPr lang="ru-RU" dirty="0"/>
              <a:t>Случай </a:t>
            </a:r>
            <a:r>
              <a:rPr lang="en-US" dirty="0"/>
              <a:t>2</a:t>
            </a:r>
            <a:r>
              <a:rPr lang="ru-RU" dirty="0"/>
              <a:t>) Пусть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en-US" i="1" dirty="0"/>
              <a:t>a</a:t>
            </a:r>
            <a:r>
              <a:rPr lang="ru-RU" dirty="0"/>
              <a:t>)</a:t>
            </a:r>
            <a:r>
              <a:rPr lang="en-US" dirty="0"/>
              <a:t>&gt;0, </a:t>
            </a:r>
            <a:r>
              <a:rPr lang="ru-RU" dirty="0"/>
              <a:t>а</a:t>
            </a:r>
            <a:r>
              <a:rPr lang="en-US" i="1" dirty="0"/>
              <a:t> f</a:t>
            </a:r>
            <a:r>
              <a:rPr lang="ru-RU" dirty="0"/>
              <a:t>(</a:t>
            </a:r>
            <a:r>
              <a:rPr lang="en-US" i="1" dirty="0"/>
              <a:t>b</a:t>
            </a:r>
            <a:r>
              <a:rPr lang="ru-RU" dirty="0"/>
              <a:t>)</a:t>
            </a:r>
            <a:r>
              <a:rPr lang="en-US" dirty="0"/>
              <a:t>&lt;0.</a:t>
            </a:r>
            <a:r>
              <a:rPr lang="ru-RU" dirty="0"/>
              <a:t> Это значит, что функция убывает.</a:t>
            </a:r>
          </a:p>
          <a:p>
            <a:endParaRPr lang="ru-RU" dirty="0"/>
          </a:p>
          <a:p>
            <a:r>
              <a:rPr lang="ru-RU" dirty="0"/>
              <a:t>Проводится анализ знака</a:t>
            </a:r>
            <a:r>
              <a:rPr lang="ru-RU" i="1" dirty="0"/>
              <a:t>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). Если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 &gt; 0, то проводим корректировку отрезка, на котором проводится поиск решения: [</a:t>
            </a:r>
            <a:r>
              <a:rPr lang="ru-RU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;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], где </a:t>
            </a:r>
            <a:r>
              <a:rPr lang="en-US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=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 =</a:t>
            </a:r>
            <a:r>
              <a:rPr lang="ru-RU" i="1" dirty="0"/>
              <a:t> </a:t>
            </a:r>
            <a:r>
              <a:rPr lang="en-US" i="1" dirty="0"/>
              <a:t>b</a:t>
            </a:r>
            <a:r>
              <a:rPr lang="ru-RU" dirty="0"/>
              <a:t> . Если </a:t>
            </a:r>
            <a:r>
              <a:rPr lang="en-US" i="1" dirty="0"/>
              <a:t>f</a:t>
            </a:r>
            <a:r>
              <a:rPr lang="ru-RU" dirty="0"/>
              <a:t>(</a:t>
            </a:r>
            <a:r>
              <a:rPr lang="ru-RU" i="1" dirty="0"/>
              <a:t>c</a:t>
            </a:r>
            <a:r>
              <a:rPr lang="ru-RU" i="1" baseline="-25000" dirty="0"/>
              <a:t>1</a:t>
            </a:r>
            <a:r>
              <a:rPr lang="ru-RU" dirty="0"/>
              <a:t>) &lt; 0, то поиск решения будет осуществляться на отрезке: [</a:t>
            </a:r>
            <a:r>
              <a:rPr lang="en-US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;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], </a:t>
            </a:r>
            <a:r>
              <a:rPr lang="ru-RU" i="1" dirty="0"/>
              <a:t>a</a:t>
            </a:r>
            <a:r>
              <a:rPr lang="ru-RU" i="1" baseline="-25000" dirty="0"/>
              <a:t>1</a:t>
            </a:r>
            <a:r>
              <a:rPr lang="ru-RU" dirty="0"/>
              <a:t> =</a:t>
            </a:r>
            <a:r>
              <a:rPr lang="ru-RU" i="1" dirty="0"/>
              <a:t> 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i="1" baseline="-25000" dirty="0"/>
              <a:t>1</a:t>
            </a:r>
            <a:r>
              <a:rPr lang="ru-RU" dirty="0"/>
              <a:t> =</a:t>
            </a:r>
            <a:r>
              <a:rPr lang="ru-RU" i="1" dirty="0"/>
              <a:t> 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ru-RU" dirty="0"/>
              <a:t>.</a:t>
            </a:r>
          </a:p>
          <a:p>
            <a:endParaRPr lang="ru-RU" dirty="0"/>
          </a:p>
          <a:p>
            <a:pPr algn="ctr"/>
            <a:endParaRPr lang="en-US" b="1" u="sng" dirty="0"/>
          </a:p>
        </p:txBody>
      </p:sp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928662" y="3686196"/>
            <a:ext cx="7500990" cy="2314572"/>
            <a:chOff x="785786" y="3643314"/>
            <a:chExt cx="7500990" cy="2314572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785786" y="3714752"/>
              <a:ext cx="3571900" cy="2243134"/>
              <a:chOff x="785786" y="3714752"/>
              <a:chExt cx="3571900" cy="2243134"/>
            </a:xfrm>
          </p:grpSpPr>
          <p:graphicFrame>
            <p:nvGraphicFramePr>
              <p:cNvPr id="36" name="Диаграмма 35"/>
              <p:cNvGraphicFramePr/>
              <p:nvPr/>
            </p:nvGraphicFramePr>
            <p:xfrm>
              <a:off x="785786" y="3714752"/>
              <a:ext cx="3571900" cy="224313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1" name="Прямоугольник 40"/>
              <p:cNvSpPr/>
              <p:nvPr/>
            </p:nvSpPr>
            <p:spPr>
              <a:xfrm>
                <a:off x="1285852" y="4429132"/>
                <a:ext cx="295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а</a:t>
                </a: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3571868" y="4429132"/>
                <a:ext cx="3064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2357422" y="4416990"/>
                <a:ext cx="3593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i="1" dirty="0"/>
                  <a:t>c</a:t>
                </a:r>
                <a:r>
                  <a:rPr lang="ru-RU" i="1" baseline="-25000" dirty="0"/>
                  <a:t>1</a:t>
                </a:r>
                <a:endParaRPr lang="ru-RU" dirty="0"/>
              </a:p>
            </p:txBody>
          </p:sp>
          <p:cxnSp>
            <p:nvCxnSpPr>
              <p:cNvPr id="45" name="Прямая соединительная линия 44"/>
              <p:cNvCxnSpPr>
                <a:stCxn id="43" idx="2"/>
              </p:cNvCxnSpPr>
              <p:nvPr/>
            </p:nvCxnSpPr>
            <p:spPr>
              <a:xfrm rot="5400000">
                <a:off x="2251368" y="5072073"/>
                <a:ext cx="571503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Прямоугольник 46"/>
              <p:cNvSpPr/>
              <p:nvPr/>
            </p:nvSpPr>
            <p:spPr>
              <a:xfrm>
                <a:off x="1714480" y="5357826"/>
                <a:ext cx="9092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f</a:t>
                </a:r>
                <a:r>
                  <a:rPr lang="ru-RU" dirty="0"/>
                  <a:t>(</a:t>
                </a:r>
                <a:r>
                  <a:rPr lang="ru-RU" i="1" dirty="0"/>
                  <a:t>c</a:t>
                </a:r>
                <a:r>
                  <a:rPr lang="ru-RU" i="1" baseline="-25000" dirty="0"/>
                  <a:t>1</a:t>
                </a:r>
                <a:r>
                  <a:rPr lang="ru-RU" dirty="0"/>
                  <a:t>) &lt; 0</a:t>
                </a:r>
              </a:p>
            </p:txBody>
          </p:sp>
          <p:cxnSp>
            <p:nvCxnSpPr>
              <p:cNvPr id="49" name="Прямая со стрелкой 48"/>
              <p:cNvCxnSpPr/>
              <p:nvPr/>
            </p:nvCxnSpPr>
            <p:spPr>
              <a:xfrm rot="5400000">
                <a:off x="2607455" y="4393413"/>
                <a:ext cx="357190" cy="28575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Прямоугольник 49"/>
              <p:cNvSpPr/>
              <p:nvPr/>
            </p:nvSpPr>
            <p:spPr>
              <a:xfrm>
                <a:off x="1714480" y="4000504"/>
                <a:ext cx="209865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/>
                  <a:t>новая правая граница</a:t>
                </a:r>
              </a:p>
            </p:txBody>
          </p:sp>
        </p:grpSp>
        <p:graphicFrame>
          <p:nvGraphicFramePr>
            <p:cNvPr id="15" name="Диаграмма 14"/>
            <p:cNvGraphicFramePr/>
            <p:nvPr/>
          </p:nvGraphicFramePr>
          <p:xfrm>
            <a:off x="4500562" y="3643314"/>
            <a:ext cx="3786214" cy="22145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Прямоугольник 15"/>
            <p:cNvSpPr/>
            <p:nvPr/>
          </p:nvSpPr>
          <p:spPr>
            <a:xfrm>
              <a:off x="7286644" y="478632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000628" y="4774180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а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927118" y="4786322"/>
              <a:ext cx="3593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i="1" dirty="0"/>
                <a:t>c</a:t>
              </a:r>
              <a:r>
                <a:rPr lang="ru-RU" i="1" baseline="-25000" dirty="0"/>
                <a:t>1</a:t>
              </a:r>
              <a:endParaRPr lang="ru-RU" dirty="0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500298" y="4714884"/>
              <a:ext cx="71438" cy="71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6215074" y="5000636"/>
              <a:ext cx="71438" cy="71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 rot="16200000" flipH="1">
              <a:off x="6120000" y="4932000"/>
              <a:ext cx="252000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/>
            <p:cNvSpPr/>
            <p:nvPr/>
          </p:nvSpPr>
          <p:spPr>
            <a:xfrm>
              <a:off x="6215074" y="4429132"/>
              <a:ext cx="9092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  <a:r>
                <a:rPr lang="ru-RU" dirty="0"/>
                <a:t>(</a:t>
              </a:r>
              <a:r>
                <a:rPr lang="ru-RU" i="1" dirty="0"/>
                <a:t>c</a:t>
              </a:r>
              <a:r>
                <a:rPr lang="ru-RU" i="1" baseline="-25000" dirty="0"/>
                <a:t>1</a:t>
              </a:r>
              <a:r>
                <a:rPr lang="ru-RU" dirty="0"/>
                <a:t>) </a:t>
              </a:r>
              <a:r>
                <a:rPr lang="en-US" dirty="0"/>
                <a:t>&gt;</a:t>
              </a:r>
              <a:r>
                <a:rPr lang="ru-RU" dirty="0"/>
                <a:t> 0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143372" y="5429264"/>
              <a:ext cx="199285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/>
                <a:t>новая левая граница</a:t>
              </a:r>
            </a:p>
          </p:txBody>
        </p:sp>
        <p:cxnSp>
          <p:nvCxnSpPr>
            <p:cNvPr id="26" name="Прямая со стрелкой 25"/>
            <p:cNvCxnSpPr>
              <a:endCxn id="20" idx="2"/>
            </p:cNvCxnSpPr>
            <p:nvPr/>
          </p:nvCxnSpPr>
          <p:spPr>
            <a:xfrm rot="5400000" flipH="1" flipV="1">
              <a:off x="5768587" y="5054215"/>
              <a:ext cx="464347" cy="4286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406" y="1500174"/>
            <a:ext cx="9001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Уточнение корней. </a:t>
            </a:r>
          </a:p>
          <a:p>
            <a:endParaRPr lang="ru-RU" dirty="0"/>
          </a:p>
          <a:p>
            <a:r>
              <a:rPr lang="ru-RU" dirty="0"/>
              <a:t>3) Для того, чтобы найти приближенное значение корня с точностью до                                         </a:t>
            </a:r>
            <a:r>
              <a:rPr lang="ru-RU" dirty="0" err="1"/>
              <a:t>ε </a:t>
            </a:r>
            <a:r>
              <a:rPr lang="ru-RU" dirty="0"/>
              <a:t>&gt; 0, необходимо остановить процесс половинного деления на таком шаге </a:t>
            </a:r>
            <a:r>
              <a:rPr lang="ru-RU" i="1" dirty="0" err="1"/>
              <a:t>n</a:t>
            </a:r>
            <a:r>
              <a:rPr lang="ru-RU" dirty="0"/>
              <a:t>, на котором отрезок [</a:t>
            </a:r>
            <a:r>
              <a:rPr lang="ru-RU" i="1" dirty="0" err="1"/>
              <a:t>a</a:t>
            </a:r>
            <a:r>
              <a:rPr lang="ru-RU" i="1" baseline="-25000" dirty="0" err="1"/>
              <a:t>n</a:t>
            </a:r>
            <a:r>
              <a:rPr lang="ru-RU" dirty="0"/>
              <a:t>; </a:t>
            </a:r>
            <a:r>
              <a:rPr lang="ru-RU" i="1" dirty="0" err="1"/>
              <a:t>b</a:t>
            </a:r>
            <a:r>
              <a:rPr lang="ru-RU" i="1" baseline="-25000" dirty="0" err="1"/>
              <a:t>n</a:t>
            </a:r>
            <a:r>
              <a:rPr lang="ru-RU" dirty="0"/>
              <a:t>] будет иметь длину </a:t>
            </a:r>
            <a:r>
              <a:rPr lang="ru-RU" i="1" dirty="0" err="1"/>
              <a:t>b</a:t>
            </a:r>
            <a:r>
              <a:rPr lang="ru-RU" i="1" baseline="-25000" dirty="0" err="1"/>
              <a:t>n</a:t>
            </a:r>
            <a:r>
              <a:rPr lang="ru-RU" dirty="0"/>
              <a:t> - </a:t>
            </a:r>
            <a:r>
              <a:rPr lang="ru-RU" i="1" dirty="0" err="1"/>
              <a:t>a</a:t>
            </a:r>
            <a:r>
              <a:rPr lang="ru-RU" i="1" baseline="-25000" dirty="0" err="1"/>
              <a:t>n</a:t>
            </a:r>
            <a:r>
              <a:rPr lang="ru-RU" dirty="0"/>
              <a:t> ≤  </a:t>
            </a:r>
            <a:r>
              <a:rPr lang="ru-RU" dirty="0" err="1"/>
              <a:t>ε </a:t>
            </a:r>
            <a:r>
              <a:rPr lang="ru-RU" dirty="0"/>
              <a:t>и вычислить </a:t>
            </a:r>
            <a:r>
              <a:rPr lang="ru-RU" i="1" dirty="0" err="1"/>
              <a:t>x</a:t>
            </a:r>
            <a:r>
              <a:rPr lang="ru-RU" i="1" dirty="0"/>
              <a:t> </a:t>
            </a:r>
            <a:r>
              <a:rPr lang="ru-RU" dirty="0"/>
              <a:t>= (</a:t>
            </a:r>
            <a:r>
              <a:rPr lang="ru-RU" i="1" dirty="0" err="1"/>
              <a:t>a</a:t>
            </a:r>
            <a:r>
              <a:rPr lang="ru-RU" i="1" baseline="-25000" dirty="0" err="1"/>
              <a:t>n</a:t>
            </a:r>
            <a:r>
              <a:rPr lang="ru-RU" i="1" baseline="-25000" dirty="0"/>
              <a:t> </a:t>
            </a:r>
            <a:r>
              <a:rPr lang="ru-RU" dirty="0"/>
              <a:t>+ </a:t>
            </a:r>
            <a:r>
              <a:rPr lang="ru-RU" i="1" dirty="0" err="1"/>
              <a:t>b</a:t>
            </a:r>
            <a:r>
              <a:rPr lang="ru-RU" i="1" baseline="-25000" dirty="0" err="1"/>
              <a:t>n</a:t>
            </a:r>
            <a:r>
              <a:rPr lang="ru-RU" dirty="0"/>
              <a:t>)/2, что и будет являться корнем уравнения.</a:t>
            </a:r>
          </a:p>
          <a:p>
            <a:endParaRPr lang="ru-RU" dirty="0"/>
          </a:p>
          <a:p>
            <a:r>
              <a:rPr lang="ru-RU" dirty="0"/>
              <a:t>Если условие</a:t>
            </a:r>
            <a:r>
              <a:rPr lang="ru-RU" i="1" dirty="0"/>
              <a:t> </a:t>
            </a:r>
            <a:r>
              <a:rPr lang="ru-RU" i="1" dirty="0" err="1"/>
              <a:t>b</a:t>
            </a:r>
            <a:r>
              <a:rPr lang="ru-RU" i="1" baseline="-25000" dirty="0" err="1"/>
              <a:t>n</a:t>
            </a:r>
            <a:r>
              <a:rPr lang="ru-RU" dirty="0"/>
              <a:t> - </a:t>
            </a:r>
            <a:r>
              <a:rPr lang="ru-RU" i="1" dirty="0" err="1"/>
              <a:t>a</a:t>
            </a:r>
            <a:r>
              <a:rPr lang="ru-RU" i="1" baseline="-25000" dirty="0" err="1"/>
              <a:t>n</a:t>
            </a:r>
            <a:r>
              <a:rPr lang="ru-RU" dirty="0"/>
              <a:t> ≤  </a:t>
            </a:r>
            <a:r>
              <a:rPr lang="ru-RU" dirty="0" err="1"/>
              <a:t>ε </a:t>
            </a:r>
            <a:r>
              <a:rPr lang="ru-RU" dirty="0"/>
              <a:t>не удовлетворено, что возвращаемся к пункту (а)</a:t>
            </a:r>
          </a:p>
          <a:p>
            <a:endParaRPr lang="ru-RU" dirty="0"/>
          </a:p>
          <a:p>
            <a:pPr algn="ctr"/>
            <a:endParaRPr lang="en-US" b="1" u="sng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Алгоритм нахождения корней можно описать в виде блок-схемы</a:t>
            </a:r>
            <a:r>
              <a:rPr lang="en-US" dirty="0"/>
              <a:t>. </a:t>
            </a:r>
            <a:r>
              <a:rPr lang="ru-RU" b="1" dirty="0"/>
              <a:t>Рассматривается только случай, когда </a:t>
            </a:r>
            <a:r>
              <a:rPr lang="en-US" b="1" i="1" dirty="0"/>
              <a:t>f</a:t>
            </a:r>
            <a:r>
              <a:rPr lang="ru-RU" b="1" dirty="0"/>
              <a:t>(</a:t>
            </a:r>
            <a:r>
              <a:rPr lang="en-US" b="1" i="1" dirty="0"/>
              <a:t>a</a:t>
            </a:r>
            <a:r>
              <a:rPr lang="ru-RU" b="1" dirty="0"/>
              <a:t>)</a:t>
            </a:r>
            <a:r>
              <a:rPr lang="en-US" b="1" dirty="0"/>
              <a:t>&lt;0, </a:t>
            </a:r>
            <a:r>
              <a:rPr lang="ru-RU" b="1" dirty="0"/>
              <a:t>а </a:t>
            </a:r>
            <a:r>
              <a:rPr lang="en-US" b="1" i="1" dirty="0"/>
              <a:t>f</a:t>
            </a:r>
            <a:r>
              <a:rPr lang="ru-RU" b="1" dirty="0"/>
              <a:t>(</a:t>
            </a:r>
            <a:r>
              <a:rPr lang="en-US" b="1" i="1" dirty="0"/>
              <a:t>b</a:t>
            </a:r>
            <a:r>
              <a:rPr lang="ru-RU" b="1" dirty="0"/>
              <a:t>)</a:t>
            </a:r>
            <a:r>
              <a:rPr lang="en-US" b="1" dirty="0"/>
              <a:t>&gt;0</a:t>
            </a:r>
            <a:endParaRPr lang="ru-RU" b="1" dirty="0"/>
          </a:p>
          <a:p>
            <a:endParaRPr lang="ru-RU" dirty="0"/>
          </a:p>
          <a:p>
            <a:pPr algn="ctr"/>
            <a:endParaRPr lang="en-US" b="1" u="sng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928802"/>
            <a:ext cx="3214710" cy="427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357298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Пример</a:t>
            </a:r>
            <a:r>
              <a:rPr lang="ru-RU" dirty="0"/>
              <a:t>: найти корни уравнения </a:t>
            </a:r>
            <a:r>
              <a:rPr lang="en-US" i="1" dirty="0"/>
              <a:t> </a:t>
            </a:r>
            <a:r>
              <a:rPr lang="en-US" dirty="0"/>
              <a:t>exp(x)-</a:t>
            </a:r>
            <a:r>
              <a:rPr lang="en-US" dirty="0" err="1"/>
              <a:t>ln</a:t>
            </a:r>
            <a:r>
              <a:rPr lang="en-US" dirty="0"/>
              <a:t>(x+6.1)</a:t>
            </a:r>
            <a:r>
              <a:rPr lang="ru-RU" dirty="0"/>
              <a:t>=0 на отрезке [-</a:t>
            </a:r>
            <a:r>
              <a:rPr lang="en-US" dirty="0"/>
              <a:t>6</a:t>
            </a:r>
            <a:r>
              <a:rPr lang="ru-RU" dirty="0"/>
              <a:t>, 1].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143116"/>
            <a:ext cx="7667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Шаг 1. </a:t>
            </a:r>
            <a:r>
              <a:rPr lang="ru-RU" i="1" dirty="0"/>
              <a:t>Отделение корней</a:t>
            </a:r>
            <a:r>
              <a:rPr lang="ru-RU" dirty="0"/>
              <a:t>. Ранее было показано, что на данном отрезке данное уравнение имеет два корня . Первый – на отрезке </a:t>
            </a:r>
            <a:r>
              <a:rPr lang="en-US" dirty="0"/>
              <a:t>[-6, -2], </a:t>
            </a:r>
            <a:r>
              <a:rPr lang="ru-RU" dirty="0"/>
              <a:t>второй – на отрезке </a:t>
            </a:r>
            <a:r>
              <a:rPr lang="en-US" dirty="0"/>
              <a:t>[0, 1].</a:t>
            </a:r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0D2B498-A1D7-430B-8F66-0709FA9BC8F8}"/>
              </a:ext>
            </a:extLst>
          </p:cNvPr>
          <p:cNvGrpSpPr/>
          <p:nvPr/>
        </p:nvGrpSpPr>
        <p:grpSpPr>
          <a:xfrm>
            <a:off x="2423798" y="3284984"/>
            <a:ext cx="4248472" cy="2376264"/>
            <a:chOff x="2498082" y="3074022"/>
            <a:chExt cx="3745351" cy="2439064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C0564F-FE1F-436D-935E-E1682E5CE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082" y="3074022"/>
              <a:ext cx="3449112" cy="2439064"/>
            </a:xfrm>
            <a:prstGeom prst="rect">
              <a:avLst/>
            </a:prstGeom>
          </p:spPr>
        </p:pic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96478571-3AC9-4EA3-8C2F-A7EEDBE6E3F6}"/>
                </a:ext>
              </a:extLst>
            </p:cNvPr>
            <p:cNvCxnSpPr/>
            <p:nvPr/>
          </p:nvCxnSpPr>
          <p:spPr>
            <a:xfrm>
              <a:off x="3131840" y="4437112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BA677EB1-C1DA-4F17-B0B4-5A5A7DCAC21C}"/>
                </a:ext>
              </a:extLst>
            </p:cNvPr>
            <p:cNvSpPr/>
            <p:nvPr/>
          </p:nvSpPr>
          <p:spPr>
            <a:xfrm>
              <a:off x="3491880" y="4365104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795DEB6-7943-45D8-8780-F75B419D19EE}"/>
                </a:ext>
              </a:extLst>
            </p:cNvPr>
            <p:cNvSpPr/>
            <p:nvPr/>
          </p:nvSpPr>
          <p:spPr>
            <a:xfrm>
              <a:off x="4934494" y="4375459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E77149-F923-44F9-8D48-623FA90A8757}"/>
                </a:ext>
              </a:extLst>
            </p:cNvPr>
            <p:cNvSpPr txBox="1"/>
            <p:nvPr/>
          </p:nvSpPr>
          <p:spPr>
            <a:xfrm>
              <a:off x="3448805" y="401241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883FB4-595B-4AB2-925A-AC443BEA0363}"/>
                </a:ext>
              </a:extLst>
            </p:cNvPr>
            <p:cNvSpPr txBox="1"/>
            <p:nvPr/>
          </p:nvSpPr>
          <p:spPr>
            <a:xfrm>
              <a:off x="5053983" y="440990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2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1428736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Шаг 2. Определяем самостоятельно точность или погрешность итерационных вычислений: </a:t>
            </a:r>
            <a:r>
              <a:rPr lang="ru-RU" dirty="0" err="1"/>
              <a:t>ε </a:t>
            </a:r>
            <a:r>
              <a:rPr lang="ru-RU" dirty="0"/>
              <a:t>= 0.001.</a:t>
            </a:r>
            <a:endParaRPr lang="en-US" dirty="0"/>
          </a:p>
          <a:p>
            <a:endParaRPr lang="en-US" dirty="0"/>
          </a:p>
          <a:p>
            <a:r>
              <a:rPr lang="ru-RU" dirty="0"/>
              <a:t>Шаг. 3. Ищем корень на отрезке </a:t>
            </a:r>
            <a:r>
              <a:rPr lang="en-US" dirty="0"/>
              <a:t>[-6, -2]. </a:t>
            </a:r>
            <a:r>
              <a:rPr lang="ru-RU" dirty="0"/>
              <a:t>Начинаем заполнение таблицы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88" y="3090863"/>
            <a:ext cx="78200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Прямая со стрелкой 7"/>
          <p:cNvCxnSpPr/>
          <p:nvPr/>
        </p:nvCxnSpPr>
        <p:spPr>
          <a:xfrm rot="16200000" flipV="1">
            <a:off x="5965041" y="3964785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6643702" y="3929066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6357950" y="414338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643306" y="4572008"/>
            <a:ext cx="5212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Значения функции </a:t>
            </a:r>
            <a:r>
              <a:rPr lang="en-US" dirty="0"/>
              <a:t>exp(x)-</a:t>
            </a:r>
            <a:r>
              <a:rPr lang="en-US" dirty="0" err="1"/>
              <a:t>ln</a:t>
            </a:r>
            <a:r>
              <a:rPr lang="en-US" dirty="0"/>
              <a:t>(x+6.1)</a:t>
            </a:r>
            <a:r>
              <a:rPr lang="ru-RU" dirty="0"/>
              <a:t> в точках </a:t>
            </a:r>
            <a:r>
              <a:rPr lang="en-US" dirty="0"/>
              <a:t>a, b </a:t>
            </a:r>
            <a:r>
              <a:rPr lang="ru-RU" dirty="0"/>
              <a:t>и с  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2464579" y="3821909"/>
            <a:ext cx="64294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857356" y="4500570"/>
            <a:ext cx="1093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c=(</a:t>
            </a:r>
            <a:r>
              <a:rPr lang="en-US" dirty="0" err="1"/>
              <a:t>a+b</a:t>
            </a:r>
            <a:r>
              <a:rPr lang="en-US" dirty="0"/>
              <a:t>)/2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77914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1500174"/>
            <a:ext cx="2281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Запись условий ЕСЛИ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1538" y="2857496"/>
            <a:ext cx="142876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2857496"/>
            <a:ext cx="142876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3357562"/>
            <a:ext cx="21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=ЕСЛИ(</a:t>
            </a:r>
            <a:r>
              <a:rPr lang="en-US" dirty="0"/>
              <a:t>E2&lt;0; A2;B2)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3345420"/>
            <a:ext cx="2082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=ЕСЛИ(</a:t>
            </a:r>
            <a:r>
              <a:rPr lang="en-US" dirty="0"/>
              <a:t>E2&gt;0; C2;B2)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 flipH="1" flipV="1">
            <a:off x="1821637" y="325040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4964115" y="324961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2572530" y="4143380"/>
            <a:ext cx="171371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571868" y="3786190"/>
            <a:ext cx="500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значение функции в точке</a:t>
            </a:r>
            <a:r>
              <a:rPr lang="ru-RU" i="1" dirty="0"/>
              <a:t> с </a:t>
            </a:r>
            <a:r>
              <a:rPr lang="ru-RU" dirty="0"/>
              <a:t>больше 0, то происходит смещение правой границы: </a:t>
            </a:r>
            <a:r>
              <a:rPr lang="en-US" i="1" dirty="0"/>
              <a:t>b</a:t>
            </a:r>
            <a:r>
              <a:rPr lang="en-US" dirty="0"/>
              <a:t> = </a:t>
            </a:r>
            <a:r>
              <a:rPr lang="en-US" i="1" dirty="0"/>
              <a:t>c</a:t>
            </a:r>
            <a:endParaRPr lang="ru-RU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1472" y="3786190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значение функции в точке</a:t>
            </a:r>
            <a:r>
              <a:rPr lang="ru-RU" i="1" dirty="0"/>
              <a:t> с </a:t>
            </a:r>
            <a:r>
              <a:rPr lang="ru-RU" dirty="0"/>
              <a:t>меньше 0, то происходит смещение левой границы: </a:t>
            </a:r>
            <a:r>
              <a:rPr lang="en-US" i="1" dirty="0"/>
              <a:t>a</a:t>
            </a:r>
            <a:r>
              <a:rPr lang="en-US" dirty="0"/>
              <a:t> = </a:t>
            </a:r>
            <a:r>
              <a:rPr lang="en-US" i="1" dirty="0"/>
              <a:t>c</a:t>
            </a:r>
            <a:endParaRPr lang="ru-RU" i="1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14282" y="5148876"/>
            <a:ext cx="87154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Синтаксис  оператора ЕСЛИ :      =ЕСЛИ (условие; если условие выполнено, то ячейке присваивается значение, заложенное в данной ячейке; если условие не выполнено, то ячейке присваивается значение, заложенное в данной ячейке; )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1500174"/>
            <a:ext cx="2247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Растягиваем таблицу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14554"/>
            <a:ext cx="77819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500298" y="2643182"/>
            <a:ext cx="1357322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2643182"/>
            <a:ext cx="307183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>
            <a:stCxn id="7" idx="3"/>
          </p:cNvCxnSpPr>
          <p:nvPr/>
        </p:nvCxnSpPr>
        <p:spPr>
          <a:xfrm>
            <a:off x="3857620" y="2750339"/>
            <a:ext cx="1588" cy="464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499502" y="2714620"/>
            <a:ext cx="1588" cy="464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928662" y="1428736"/>
            <a:ext cx="7464654" cy="4051426"/>
            <a:chOff x="714348" y="1428736"/>
            <a:chExt cx="7464654" cy="4051426"/>
          </a:xfrm>
        </p:grpSpPr>
        <p:pic>
          <p:nvPicPr>
            <p:cNvPr id="3174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14348" y="1428736"/>
              <a:ext cx="6000765" cy="4051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Прямоугольник 5"/>
            <p:cNvSpPr/>
            <p:nvPr/>
          </p:nvSpPr>
          <p:spPr>
            <a:xfrm>
              <a:off x="2285984" y="3857628"/>
              <a:ext cx="928694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072198" y="3857628"/>
              <a:ext cx="571504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3500438"/>
              <a:ext cx="8972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корень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15140" y="3786190"/>
              <a:ext cx="14638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b="1" dirty="0"/>
                <a:t>ε</a:t>
              </a:r>
              <a:r>
                <a:rPr lang="ru-RU" b="1" dirty="0"/>
                <a:t>=</a:t>
              </a:r>
              <a:r>
                <a:rPr lang="en-US" b="1" dirty="0"/>
                <a:t>b-a &lt; 0.001</a:t>
              </a:r>
              <a:endParaRPr lang="ru-RU" dirty="0"/>
            </a:p>
          </p:txBody>
        </p:sp>
      </p:grp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714480" y="2130974"/>
          <a:ext cx="5715024" cy="365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052903" y="5702874"/>
            <a:ext cx="3519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Количество итерационных шагов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3774048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/>
              <a:t>ε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1211033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Закономерность – погрешность уменьшается с увеличением количества итерационных шагов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364" y="1214422"/>
            <a:ext cx="3275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Ищем корень на отрезке </a:t>
            </a:r>
            <a:r>
              <a:rPr lang="en-US" dirty="0"/>
              <a:t>[0, 1].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70221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2. Метод половинного деления (метод дихотомии)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5866" y="1571612"/>
            <a:ext cx="6457968" cy="383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428860" y="5715016"/>
            <a:ext cx="4539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Ответ: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= -5.094±0.0009;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 = 0.646±0.0009 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000108"/>
            <a:ext cx="792961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Ограничение метода – позволяет найти корни уравнения на заданном отрезке только в том случае, если этот корень </a:t>
            </a:r>
            <a:r>
              <a:rPr lang="ru-RU" b="1" u="sng" dirty="0"/>
              <a:t>единственный </a:t>
            </a:r>
            <a:r>
              <a:rPr lang="ru-RU" dirty="0"/>
              <a:t>на заданном отрезке.</a:t>
            </a:r>
          </a:p>
          <a:p>
            <a:r>
              <a:rPr lang="ru-RU" dirty="0"/>
              <a:t> </a:t>
            </a:r>
            <a:endParaRPr lang="en-US" dirty="0"/>
          </a:p>
          <a:p>
            <a:r>
              <a:rPr lang="ru-RU" dirty="0"/>
              <a:t>Метод касательных называется также </a:t>
            </a:r>
            <a:r>
              <a:rPr lang="ru-RU" i="1" dirty="0"/>
              <a:t>методом Ньютона </a:t>
            </a:r>
            <a:r>
              <a:rPr lang="ru-RU" dirty="0"/>
              <a:t>и относится к </a:t>
            </a:r>
            <a:r>
              <a:rPr lang="ru-RU" i="1" dirty="0"/>
              <a:t>методам последовательных приближений</a:t>
            </a:r>
            <a:r>
              <a:rPr lang="ru-RU" dirty="0"/>
              <a:t>. Данный метод является методом </a:t>
            </a:r>
            <a:r>
              <a:rPr lang="ru-RU" i="1" dirty="0"/>
              <a:t>уточнения</a:t>
            </a:r>
            <a:r>
              <a:rPr lang="ru-RU" dirty="0"/>
              <a:t> корней, т.е. применяется после операции </a:t>
            </a:r>
            <a:r>
              <a:rPr lang="ru-RU" i="1" dirty="0"/>
              <a:t>отделения</a:t>
            </a:r>
            <a:r>
              <a:rPr lang="ru-RU" dirty="0"/>
              <a:t> корней.</a:t>
            </a:r>
          </a:p>
          <a:p>
            <a:endParaRPr lang="ru-RU" dirty="0"/>
          </a:p>
          <a:p>
            <a:r>
              <a:rPr lang="ru-RU" dirty="0"/>
              <a:t>Условия применения метода касательных: </a:t>
            </a:r>
          </a:p>
          <a:p>
            <a:r>
              <a:rPr lang="ru-RU" dirty="0"/>
              <a:t>Пусть дано уравнение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x</a:t>
            </a:r>
            <a:r>
              <a:rPr lang="ru-RU" dirty="0"/>
              <a:t>) = 0 и на отрезке [</a:t>
            </a:r>
            <a:r>
              <a:rPr lang="ru-RU" dirty="0" err="1"/>
              <a:t>a</a:t>
            </a:r>
            <a:r>
              <a:rPr lang="ru-RU" dirty="0"/>
              <a:t>; </a:t>
            </a:r>
            <a:r>
              <a:rPr lang="ru-RU" dirty="0" err="1"/>
              <a:t>b</a:t>
            </a:r>
            <a:r>
              <a:rPr lang="ru-RU" dirty="0"/>
              <a:t>] </a:t>
            </a:r>
          </a:p>
          <a:p>
            <a:r>
              <a:rPr lang="ru-RU" dirty="0"/>
              <a:t>а) находится единственный корень </a:t>
            </a:r>
            <a:r>
              <a:rPr lang="en-US" i="1" dirty="0"/>
              <a:t>x</a:t>
            </a:r>
            <a:r>
              <a:rPr lang="ru-RU" dirty="0"/>
              <a:t>, причем значения функции на концах отрезка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a</a:t>
            </a:r>
            <a:r>
              <a:rPr lang="ru-RU" dirty="0"/>
              <a:t>) и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b</a:t>
            </a:r>
            <a:r>
              <a:rPr lang="ru-RU" dirty="0"/>
              <a:t>) имеют разные знаки</a:t>
            </a:r>
          </a:p>
          <a:p>
            <a:r>
              <a:rPr lang="ru-RU" dirty="0"/>
              <a:t>б) функция имеет непрерывные производные первого и второго порядков с отличными от нуля и сохраняющими постоянный знак значениями при всех </a:t>
            </a:r>
            <a:r>
              <a:rPr lang="ru-RU" i="1" dirty="0" err="1"/>
              <a:t>x</a:t>
            </a:r>
            <a:r>
              <a:rPr lang="ru-RU" dirty="0"/>
              <a:t>, принадлежащих отрезку [</a:t>
            </a:r>
            <a:r>
              <a:rPr lang="ru-RU" dirty="0" err="1"/>
              <a:t>a</a:t>
            </a:r>
            <a:r>
              <a:rPr lang="ru-RU" dirty="0"/>
              <a:t>; </a:t>
            </a:r>
            <a:r>
              <a:rPr lang="ru-RU" dirty="0" err="1"/>
              <a:t>b</a:t>
            </a:r>
            <a:r>
              <a:rPr lang="ru-RU" dirty="0"/>
              <a:t>].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482545"/>
            <a:ext cx="3700145" cy="273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42976" y="1285860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Иными словами, даже если на отрезке [</a:t>
            </a:r>
            <a:r>
              <a:rPr lang="ru-RU" dirty="0" err="1"/>
              <a:t>a</a:t>
            </a:r>
            <a:r>
              <a:rPr lang="ru-RU" dirty="0"/>
              <a:t>; </a:t>
            </a:r>
            <a:r>
              <a:rPr lang="ru-RU" dirty="0" err="1"/>
              <a:t>b</a:t>
            </a:r>
            <a:r>
              <a:rPr lang="ru-RU" dirty="0"/>
              <a:t>] уравнение имеет один корень, метод касательных неприменим, поскольку график имеет точку перегиба, в которой производная равна 0.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928802"/>
            <a:ext cx="50720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Проведем касательную к кривой </a:t>
            </a:r>
            <a:r>
              <a:rPr lang="ru-RU" i="1" dirty="0" err="1"/>
              <a:t>y</a:t>
            </a:r>
            <a:r>
              <a:rPr lang="ru-RU" dirty="0"/>
              <a:t> =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x</a:t>
            </a:r>
            <a:r>
              <a:rPr lang="ru-RU" dirty="0"/>
              <a:t>) в точке </a:t>
            </a:r>
            <a:r>
              <a:rPr lang="ru-RU" i="1" dirty="0"/>
              <a:t>A</a:t>
            </a:r>
            <a:r>
              <a:rPr lang="ru-RU" dirty="0"/>
              <a:t>(</a:t>
            </a:r>
            <a:r>
              <a:rPr lang="ru-RU" i="1" dirty="0" err="1"/>
              <a:t>a</a:t>
            </a:r>
            <a:r>
              <a:rPr lang="ru-RU" i="1" dirty="0"/>
              <a:t>;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 err="1"/>
              <a:t>a</a:t>
            </a:r>
            <a:r>
              <a:rPr lang="ru-RU" dirty="0"/>
              <a:t>)) до пересечения с осью O</a:t>
            </a:r>
            <a:r>
              <a:rPr lang="en-US" dirty="0"/>
              <a:t>X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Из курса аналитической геометрии известно, </a:t>
            </a:r>
          </a:p>
          <a:p>
            <a:r>
              <a:rPr lang="ru-RU" dirty="0"/>
              <a:t>что прямая с известным угловым коэффициентом </a:t>
            </a:r>
            <a:r>
              <a:rPr lang="ru-RU" i="1" dirty="0" err="1"/>
              <a:t>k</a:t>
            </a:r>
            <a:r>
              <a:rPr lang="ru-RU" i="1" dirty="0"/>
              <a:t> </a:t>
            </a:r>
            <a:r>
              <a:rPr lang="ru-RU" dirty="0"/>
              <a:t>и проходящая через данную точку </a:t>
            </a:r>
          </a:p>
          <a:p>
            <a:r>
              <a:rPr lang="ru-RU" dirty="0"/>
              <a:t>(</a:t>
            </a:r>
            <a:r>
              <a:rPr lang="ru-RU" i="1" dirty="0"/>
              <a:t>x</a:t>
            </a:r>
            <a:r>
              <a:rPr lang="ru-RU" baseline="-25000" dirty="0"/>
              <a:t>0</a:t>
            </a:r>
            <a:r>
              <a:rPr lang="ru-RU" dirty="0"/>
              <a:t>; </a:t>
            </a:r>
            <a:r>
              <a:rPr lang="ru-RU" i="1" dirty="0"/>
              <a:t>y</a:t>
            </a:r>
            <a:r>
              <a:rPr lang="ru-RU" baseline="-25000" dirty="0"/>
              <a:t>0</a:t>
            </a:r>
            <a:r>
              <a:rPr lang="ru-RU" dirty="0"/>
              <a:t>), описывается уравнением: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7" name="Рисунок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012319"/>
            <a:ext cx="3196278" cy="291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1071538" y="4214818"/>
          <a:ext cx="3286148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5" name="Формула" r:id="rId4" imgW="1117440" imgH="228600" progId="Equation.3">
                  <p:embed/>
                </p:oleObj>
              </mc:Choice>
              <mc:Fallback>
                <p:oleObj name="Формула" r:id="rId4" imgW="111744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4214818"/>
                        <a:ext cx="3286148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928802"/>
            <a:ext cx="5072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нашем случае это можно записать в виде: 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214414" y="2428868"/>
          <a:ext cx="2790547" cy="35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6" name="Формула" r:id="rId3" imgW="1549080" imgH="203040" progId="Equation.3">
                  <p:embed/>
                </p:oleObj>
              </mc:Choice>
              <mc:Fallback>
                <p:oleObj name="Формула" r:id="rId3" imgW="15490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2428868"/>
                        <a:ext cx="2790547" cy="357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2012319"/>
            <a:ext cx="3196278" cy="291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14282" y="3071810"/>
            <a:ext cx="5072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</a:t>
            </a:r>
            <a:r>
              <a:rPr lang="ru-RU" i="1" dirty="0"/>
              <a:t> </a:t>
            </a:r>
            <a:r>
              <a:rPr lang="en-US" i="1" dirty="0"/>
              <a:t>f </a:t>
            </a:r>
            <a:r>
              <a:rPr lang="ru-RU" dirty="0"/>
              <a:t>’(</a:t>
            </a:r>
            <a:r>
              <a:rPr lang="en-US" i="1" dirty="0"/>
              <a:t>a</a:t>
            </a:r>
            <a:r>
              <a:rPr lang="ru-RU" dirty="0"/>
              <a:t>) – угловой коэффициент, характеризующий наклон касательной. Полагая, что </a:t>
            </a:r>
            <a:r>
              <a:rPr lang="en-US" i="1" dirty="0"/>
              <a:t>y</a:t>
            </a:r>
            <a:r>
              <a:rPr lang="ru-RU" dirty="0"/>
              <a:t>=0 в точке </a:t>
            </a:r>
            <a:r>
              <a:rPr lang="en-US" i="1" dirty="0"/>
              <a:t>x</a:t>
            </a:r>
            <a:r>
              <a:rPr lang="ru-RU" dirty="0"/>
              <a:t>=</a:t>
            </a:r>
            <a:r>
              <a:rPr lang="en-US" i="1" dirty="0"/>
              <a:t>x</a:t>
            </a:r>
            <a:r>
              <a:rPr lang="ru-RU" baseline="-25000" dirty="0"/>
              <a:t>1</a:t>
            </a:r>
            <a:r>
              <a:rPr lang="ru-RU" dirty="0"/>
              <a:t>, уравнение </a:t>
            </a:r>
            <a:r>
              <a:rPr lang="en-US" dirty="0"/>
              <a:t>(*) </a:t>
            </a:r>
            <a:r>
              <a:rPr lang="ru-RU" dirty="0"/>
              <a:t>записывается в виде: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43372" y="242886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(*)</a:t>
            </a:r>
            <a:endParaRPr lang="ru-RU" dirty="0"/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1643042" y="4500570"/>
          <a:ext cx="2143140" cy="35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7" name="Формула" r:id="rId6" imgW="1257120" imgH="215640" progId="Equation.3">
                  <p:embed/>
                </p:oleObj>
              </mc:Choice>
              <mc:Fallback>
                <p:oleObj name="Формула" r:id="rId6" imgW="1257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4500570"/>
                        <a:ext cx="2143140" cy="357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57158" y="5143512"/>
            <a:ext cx="7464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где </a:t>
            </a:r>
            <a:r>
              <a:rPr lang="ru-RU" i="1" dirty="0" err="1"/>
              <a:t>f</a:t>
            </a:r>
            <a:r>
              <a:rPr lang="ru-RU" dirty="0"/>
              <a:t>‘</a:t>
            </a:r>
            <a:r>
              <a:rPr lang="ru-RU" i="1" dirty="0"/>
              <a:t>(</a:t>
            </a:r>
            <a:r>
              <a:rPr lang="ru-RU" i="1" dirty="0" err="1"/>
              <a:t>a</a:t>
            </a:r>
            <a:r>
              <a:rPr lang="ru-RU" i="1" dirty="0"/>
              <a:t>) </a:t>
            </a:r>
            <a:r>
              <a:rPr lang="ru-RU" dirty="0"/>
              <a:t>≠ 0. Полученное значение </a:t>
            </a:r>
            <a:r>
              <a:rPr lang="ru-RU" i="1" dirty="0"/>
              <a:t>x</a:t>
            </a:r>
            <a:r>
              <a:rPr lang="ru-RU" baseline="-25000" dirty="0"/>
              <a:t>1</a:t>
            </a:r>
            <a:r>
              <a:rPr lang="ru-RU" dirty="0"/>
              <a:t> – это первое приближение к корню.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000240"/>
            <a:ext cx="47092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Проведя касательную через точку A</a:t>
            </a:r>
            <a:r>
              <a:rPr lang="ru-RU" baseline="-25000" dirty="0"/>
              <a:t>1</a:t>
            </a:r>
            <a:r>
              <a:rPr lang="ru-RU" dirty="0"/>
              <a:t>(</a:t>
            </a:r>
            <a:r>
              <a:rPr lang="ru-RU" i="1" dirty="0"/>
              <a:t>x</a:t>
            </a:r>
            <a:r>
              <a:rPr lang="ru-RU" baseline="-25000" dirty="0"/>
              <a:t>1</a:t>
            </a:r>
            <a:r>
              <a:rPr lang="ru-RU" dirty="0"/>
              <a:t>; </a:t>
            </a:r>
            <a:r>
              <a:rPr lang="ru-RU" i="1" dirty="0" err="1"/>
              <a:t>f</a:t>
            </a:r>
            <a:r>
              <a:rPr lang="ru-RU" dirty="0"/>
              <a:t>(</a:t>
            </a:r>
            <a:r>
              <a:rPr lang="ru-RU" i="1" dirty="0"/>
              <a:t>x</a:t>
            </a:r>
            <a:r>
              <a:rPr lang="ru-RU" baseline="-25000" dirty="0"/>
              <a:t>1</a:t>
            </a:r>
            <a:r>
              <a:rPr lang="ru-RU" dirty="0"/>
              <a:t>)) и найдя точку ее пересечения с осью O</a:t>
            </a:r>
            <a:r>
              <a:rPr lang="en-US" dirty="0"/>
              <a:t>X</a:t>
            </a:r>
            <a:r>
              <a:rPr lang="ru-RU" dirty="0"/>
              <a:t>, получим </a:t>
            </a:r>
            <a:r>
              <a:rPr lang="ru-RU" i="1" dirty="0"/>
              <a:t>x</a:t>
            </a:r>
            <a:r>
              <a:rPr lang="ru-RU" baseline="-25000" dirty="0"/>
              <a:t>2</a:t>
            </a:r>
            <a:r>
              <a:rPr lang="ru-RU" dirty="0"/>
              <a:t> – второе приближение к корню. Аналогично определяются последующие приближения: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012319"/>
            <a:ext cx="3196278" cy="291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1285852" y="3714752"/>
          <a:ext cx="3024209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Формула" r:id="rId4" imgW="1536480" imgH="228600" progId="Equation.3">
                  <p:embed/>
                </p:oleObj>
              </mc:Choice>
              <mc:Fallback>
                <p:oleObj name="Формула" r:id="rId4" imgW="15364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52" y="3714752"/>
                        <a:ext cx="3024209" cy="42862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4214818"/>
            <a:ext cx="5429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Это рабочая формула для нахождения корня уравнения методом касательных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357298"/>
            <a:ext cx="7572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Пример</a:t>
            </a:r>
            <a:r>
              <a:rPr lang="ru-RU" dirty="0"/>
              <a:t>: методом касательных найти корни уравнения </a:t>
            </a:r>
            <a:r>
              <a:rPr lang="en-US" i="1" dirty="0"/>
              <a:t> </a:t>
            </a:r>
            <a:r>
              <a:rPr lang="en-US" dirty="0"/>
              <a:t>exp(x)-</a:t>
            </a:r>
            <a:r>
              <a:rPr lang="en-US" dirty="0" err="1"/>
              <a:t>ln</a:t>
            </a:r>
            <a:r>
              <a:rPr lang="en-US" dirty="0"/>
              <a:t>(x+6.1)</a:t>
            </a:r>
            <a:r>
              <a:rPr lang="ru-RU" dirty="0"/>
              <a:t>=0 на отрезке [-</a:t>
            </a:r>
            <a:r>
              <a:rPr lang="en-US" dirty="0"/>
              <a:t>6</a:t>
            </a:r>
            <a:r>
              <a:rPr lang="ru-RU" dirty="0"/>
              <a:t>, </a:t>
            </a:r>
            <a:r>
              <a:rPr lang="en-US" dirty="0"/>
              <a:t>0</a:t>
            </a:r>
            <a:r>
              <a:rPr lang="ru-RU" dirty="0"/>
              <a:t>].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5143512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Шаг 1. Отделение корней. Построим график зависимости. В промежутке от [–6; 0] находится единственный корень.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6CBE63E-94E2-4777-9C2F-2817276C7550}"/>
              </a:ext>
            </a:extLst>
          </p:cNvPr>
          <p:cNvGrpSpPr/>
          <p:nvPr/>
        </p:nvGrpSpPr>
        <p:grpSpPr>
          <a:xfrm>
            <a:off x="2195736" y="2478108"/>
            <a:ext cx="4248472" cy="2376264"/>
            <a:chOff x="2498082" y="3074022"/>
            <a:chExt cx="3745351" cy="243906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5408136-455E-4924-8C57-E429C7C01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082" y="3074022"/>
              <a:ext cx="3449112" cy="2439064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5482EA1-8B08-4F82-913B-D1D10C1AD6D1}"/>
                </a:ext>
              </a:extLst>
            </p:cNvPr>
            <p:cNvCxnSpPr/>
            <p:nvPr/>
          </p:nvCxnSpPr>
          <p:spPr>
            <a:xfrm>
              <a:off x="3131840" y="4437112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50001ED7-CEF8-4024-921D-85EFA7FC8110}"/>
                </a:ext>
              </a:extLst>
            </p:cNvPr>
            <p:cNvSpPr/>
            <p:nvPr/>
          </p:nvSpPr>
          <p:spPr>
            <a:xfrm>
              <a:off x="3491880" y="4365104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F5CDE00E-067F-4BD3-AAB1-6231D51407A6}"/>
                </a:ext>
              </a:extLst>
            </p:cNvPr>
            <p:cNvSpPr/>
            <p:nvPr/>
          </p:nvSpPr>
          <p:spPr>
            <a:xfrm>
              <a:off x="4934494" y="4375459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159B4F-DBC2-468C-A364-8EB43862AD22}"/>
                </a:ext>
              </a:extLst>
            </p:cNvPr>
            <p:cNvSpPr txBox="1"/>
            <p:nvPr/>
          </p:nvSpPr>
          <p:spPr>
            <a:xfrm>
              <a:off x="3448805" y="401241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3ADB5F-91B5-478A-A5C0-D63F5E725CC9}"/>
                </a:ext>
              </a:extLst>
            </p:cNvPr>
            <p:cNvSpPr txBox="1"/>
            <p:nvPr/>
          </p:nvSpPr>
          <p:spPr>
            <a:xfrm>
              <a:off x="5053983" y="440990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2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4469509"/>
            <a:ext cx="70009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промежутке </a:t>
            </a:r>
            <a:r>
              <a:rPr lang="en-US" dirty="0"/>
              <a:t>[-6, 0] </a:t>
            </a:r>
            <a:r>
              <a:rPr lang="ru-RU" dirty="0"/>
              <a:t>находится точка перегиба, в которой производная равна 0.</a:t>
            </a:r>
          </a:p>
          <a:p>
            <a:pPr marL="342900" indent="-342900">
              <a:buAutoNum type="arabicPeriod"/>
            </a:pPr>
            <a:r>
              <a:rPr lang="ru-RU" b="1" dirty="0"/>
              <a:t>Данная точка не может находиться в отрезке нахождения корня</a:t>
            </a:r>
            <a:r>
              <a:rPr lang="ru-RU" dirty="0"/>
              <a:t>.</a:t>
            </a:r>
          </a:p>
          <a:p>
            <a:pPr marL="342900" indent="-342900">
              <a:buAutoNum type="arabicPeriod"/>
            </a:pPr>
            <a:r>
              <a:rPr lang="ru-RU" dirty="0"/>
              <a:t>Если бы задача решалась </a:t>
            </a:r>
            <a:r>
              <a:rPr lang="ru-RU" u="sng" dirty="0"/>
              <a:t>методом половинного деления</a:t>
            </a:r>
            <a:r>
              <a:rPr lang="ru-RU" dirty="0"/>
              <a:t>, наличие точки перегиба не является препятствием для решения.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BBD6F5C-9C4B-459D-A05C-C2C2D0A8F27F}"/>
              </a:ext>
            </a:extLst>
          </p:cNvPr>
          <p:cNvGrpSpPr/>
          <p:nvPr/>
        </p:nvGrpSpPr>
        <p:grpSpPr>
          <a:xfrm>
            <a:off x="2304727" y="1412776"/>
            <a:ext cx="4308179" cy="2448272"/>
            <a:chOff x="2498082" y="3147933"/>
            <a:chExt cx="3745351" cy="2439064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59F3538-A9A6-494F-A98B-E9A9359F9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082" y="3147933"/>
              <a:ext cx="3449112" cy="2439064"/>
            </a:xfrm>
            <a:prstGeom prst="rect">
              <a:avLst/>
            </a:prstGeom>
          </p:spPr>
        </p:pic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AFFFA27C-326F-4264-8E88-4131A5DBDFA1}"/>
                </a:ext>
              </a:extLst>
            </p:cNvPr>
            <p:cNvCxnSpPr/>
            <p:nvPr/>
          </p:nvCxnSpPr>
          <p:spPr>
            <a:xfrm>
              <a:off x="3131840" y="4437112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F1E73D4-3D7A-4BF8-8AAA-A3887DE98A83}"/>
                </a:ext>
              </a:extLst>
            </p:cNvPr>
            <p:cNvSpPr/>
            <p:nvPr/>
          </p:nvSpPr>
          <p:spPr>
            <a:xfrm>
              <a:off x="3491880" y="4365104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25170676-71E8-40F6-A075-D0498E98B1DE}"/>
                </a:ext>
              </a:extLst>
            </p:cNvPr>
            <p:cNvSpPr/>
            <p:nvPr/>
          </p:nvSpPr>
          <p:spPr>
            <a:xfrm>
              <a:off x="4934494" y="4375459"/>
              <a:ext cx="144016" cy="1440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65DAF0-6E7A-446D-9CD3-D70F6597EDF4}"/>
                </a:ext>
              </a:extLst>
            </p:cNvPr>
            <p:cNvSpPr txBox="1"/>
            <p:nvPr/>
          </p:nvSpPr>
          <p:spPr>
            <a:xfrm>
              <a:off x="3448805" y="401241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AF68E18-53EF-4E41-8A18-13D727F9006C}"/>
                </a:ext>
              </a:extLst>
            </p:cNvPr>
            <p:cNvSpPr txBox="1"/>
            <p:nvPr/>
          </p:nvSpPr>
          <p:spPr>
            <a:xfrm>
              <a:off x="5053983" y="4409904"/>
              <a:ext cx="11894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Корень 2</a:t>
              </a:r>
            </a:p>
          </p:txBody>
        </p:sp>
      </p:grp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02841C9-F33B-44CB-9C0D-7931F22F5431}"/>
              </a:ext>
            </a:extLst>
          </p:cNvPr>
          <p:cNvCxnSpPr/>
          <p:nvPr/>
        </p:nvCxnSpPr>
        <p:spPr>
          <a:xfrm>
            <a:off x="3563888" y="3284984"/>
            <a:ext cx="194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FACC2B5-16C4-4813-942B-4846123FFEC6}"/>
              </a:ext>
            </a:extLst>
          </p:cNvPr>
          <p:cNvSpPr txBox="1"/>
          <p:nvPr/>
        </p:nvSpPr>
        <p:spPr>
          <a:xfrm>
            <a:off x="3985123" y="29253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перегиб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D21352D-2676-462F-8547-5B9910CC3347}"/>
              </a:ext>
            </a:extLst>
          </p:cNvPr>
          <p:cNvSpPr/>
          <p:nvPr/>
        </p:nvSpPr>
        <p:spPr>
          <a:xfrm>
            <a:off x="1475656" y="6131502"/>
            <a:ext cx="700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Результат: отрезок нахождения корня следующий: </a:t>
            </a:r>
            <a:r>
              <a:rPr lang="en-US" dirty="0"/>
              <a:t>[-6, -3].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714356"/>
            <a:ext cx="40411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0206" y="1500174"/>
            <a:ext cx="387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Шаг 2. Найдем первую производную:</a:t>
            </a:r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3571868" y="2000240"/>
          <a:ext cx="2212274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4" name="Формула" r:id="rId3" imgW="1511280" imgH="393480" progId="Equation.3">
                  <p:embed/>
                </p:oleObj>
              </mc:Choice>
              <mc:Fallback>
                <p:oleObj name="Формула" r:id="rId3" imgW="1511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68" y="2000240"/>
                        <a:ext cx="2212274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85852" y="2857496"/>
            <a:ext cx="7000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Шаг 3. Результаты вычислений по формуле </a:t>
            </a:r>
            <a:endParaRPr lang="en-US" dirty="0"/>
          </a:p>
          <a:p>
            <a:endParaRPr lang="en-US" dirty="0"/>
          </a:p>
          <a:p>
            <a:r>
              <a:rPr lang="ru-RU" dirty="0"/>
              <a:t>записываем в виде таблицы. Ищем значение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ru-RU" dirty="0"/>
              <a:t>при котором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&lt; </a:t>
            </a:r>
            <a:r>
              <a:rPr lang="ru-RU" dirty="0" err="1"/>
              <a:t>ε.</a:t>
            </a:r>
            <a:r>
              <a:rPr lang="ru-RU" dirty="0"/>
              <a:t> Пусть </a:t>
            </a:r>
            <a:r>
              <a:rPr lang="el-GR" dirty="0"/>
              <a:t>ε</a:t>
            </a:r>
            <a:r>
              <a:rPr lang="ru-RU" dirty="0"/>
              <a:t> = 0.0001.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 </a:t>
            </a: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5643570" y="2900809"/>
          <a:ext cx="2214578" cy="313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5" name="Формула" r:id="rId5" imgW="1536480" imgH="228600" progId="Equation.3">
                  <p:embed/>
                </p:oleObj>
              </mc:Choice>
              <mc:Fallback>
                <p:oleObj name="Формула" r:id="rId5" imgW="15364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2900809"/>
                        <a:ext cx="2214578" cy="313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500430" y="4214818"/>
          <a:ext cx="2438400" cy="19050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i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f(x)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f'(x)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2.305064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-9.99752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-5.76944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1.110078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-3.02202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-5.40211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0.364195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-1.42838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-5.14713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0.054098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-1.04365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-5.0953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0.001436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-0.9892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-5.09385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1.05E-06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-0.98775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-5.09385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5.61E-13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-0.98775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-5.09385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2.25E-16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-0.98775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-5.09385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2.25E-16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-0.98775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143372" y="5357826"/>
            <a:ext cx="57150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5357826"/>
            <a:ext cx="571504" cy="21431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>
            <a:endCxn id="11" idx="1"/>
          </p:cNvCxnSpPr>
          <p:nvPr/>
        </p:nvCxnSpPr>
        <p:spPr>
          <a:xfrm>
            <a:off x="3071802" y="5143512"/>
            <a:ext cx="1071570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643174" y="4786322"/>
            <a:ext cx="880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корень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000760" y="4786322"/>
            <a:ext cx="1516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ε</a:t>
            </a:r>
            <a:r>
              <a:rPr lang="ru-RU" dirty="0"/>
              <a:t>=0,00000105</a:t>
            </a:r>
          </a:p>
        </p:txBody>
      </p:sp>
      <p:cxnSp>
        <p:nvCxnSpPr>
          <p:cNvPr id="18" name="Прямая со стрелкой 17"/>
          <p:cNvCxnSpPr>
            <a:endCxn id="12" idx="0"/>
          </p:cNvCxnSpPr>
          <p:nvPr/>
        </p:nvCxnSpPr>
        <p:spPr>
          <a:xfrm rot="10800000" flipV="1">
            <a:off x="5072066" y="5000636"/>
            <a:ext cx="92869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8373" y="857232"/>
            <a:ext cx="687265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pPr algn="ctr"/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Сопоставление </a:t>
            </a:r>
            <a:r>
              <a:rPr lang="ru-RU" u="sng" dirty="0">
                <a:solidFill>
                  <a:srgbClr val="002060"/>
                </a:solidFill>
                <a:cs typeface="Times New Roman" pitchFamily="18" charset="0"/>
              </a:rPr>
              <a:t>метода половинного деления </a:t>
            </a: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и </a:t>
            </a:r>
            <a:r>
              <a:rPr lang="ru-RU" u="sng" dirty="0">
                <a:solidFill>
                  <a:srgbClr val="002060"/>
                </a:solidFill>
                <a:cs typeface="Times New Roman" pitchFamily="18" charset="0"/>
              </a:rPr>
              <a:t>метода касательных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928802"/>
            <a:ext cx="5643570" cy="385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 rot="16200000">
            <a:off x="1100586" y="3542828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погрешность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500430" y="5072074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500562" y="5072074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3571868" y="4714884"/>
            <a:ext cx="50006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>
            <a:off x="4250529" y="4679165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428992" y="4214818"/>
            <a:ext cx="213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требуемая точность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2143116"/>
            <a:ext cx="76438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Плюсы и минусы методов: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Метод половинного деления проще: а) нет необходимости вычислять первую производную и б) заботиться о наличии точек перегиба при процедуре отделения корней.</a:t>
            </a:r>
          </a:p>
          <a:p>
            <a:pPr marL="342900" indent="-342900">
              <a:buAutoNum type="arabicPeriod"/>
            </a:pPr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Метод касательных более экономичный. Он требует меньшего количества итерационных шагов для достижения заданной точности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28373" y="857232"/>
            <a:ext cx="687265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3. Метод касательных (метод Ньютона)</a:t>
            </a:r>
          </a:p>
          <a:p>
            <a:pPr algn="ctr"/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Сопоставление </a:t>
            </a:r>
            <a:r>
              <a:rPr lang="ru-RU" u="sng" dirty="0">
                <a:solidFill>
                  <a:srgbClr val="002060"/>
                </a:solidFill>
                <a:cs typeface="Times New Roman" pitchFamily="18" charset="0"/>
              </a:rPr>
              <a:t>метода половинного деления </a:t>
            </a: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и </a:t>
            </a:r>
            <a:r>
              <a:rPr lang="ru-RU" u="sng" dirty="0">
                <a:solidFill>
                  <a:srgbClr val="002060"/>
                </a:solidFill>
                <a:cs typeface="Times New Roman" pitchFamily="18" charset="0"/>
              </a:rPr>
              <a:t>метода касательных</a:t>
            </a: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47636" y="2000240"/>
            <a:ext cx="2310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2"/>
                </a:solidFill>
                <a:cs typeface="Times New Roman" pitchFamily="18" charset="0"/>
              </a:rPr>
              <a:t>Спасибо за внимание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6BF811E1097ED438CD73E02200C1EC0" ma:contentTypeVersion="5" ma:contentTypeDescription="Создание документа." ma:contentTypeScope="" ma:versionID="63850666e221d60201291977c84dfd51">
  <xsd:schema xmlns:xsd="http://www.w3.org/2001/XMLSchema" xmlns:xs="http://www.w3.org/2001/XMLSchema" xmlns:p="http://schemas.microsoft.com/office/2006/metadata/properties" xmlns:ns2="f8a80d3a-18d2-4689-9763-0b396a1b715d" targetNamespace="http://schemas.microsoft.com/office/2006/metadata/properties" ma:root="true" ma:fieldsID="39de8c165c0cf42198b4c1f456e5f524" ns2:_="">
    <xsd:import namespace="f8a80d3a-18d2-4689-9763-0b396a1b71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a80d3a-18d2-4689-9763-0b396a1b71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1A376-6560-40F9-AB0F-6B494764F7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a80d3a-18d2-4689-9763-0b396a1b71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D2B7F9-1C69-4068-9F9E-C036B79A6B8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ED8A790-04CF-4562-8BD4-EC0259E965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2356</Words>
  <Application>Microsoft Office PowerPoint</Application>
  <PresentationFormat>Экран (4:3)</PresentationFormat>
  <Paragraphs>325</Paragraphs>
  <Slides>35</Slides>
  <Notes>0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Times New Roman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Ahmed</cp:lastModifiedBy>
  <cp:revision>45</cp:revision>
  <dcterms:modified xsi:type="dcterms:W3CDTF">2022-02-16T21:05:27Z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0x01010086BF811E1097ED438CD73E02200C1EC0</vt:lpwstr>
  </property>
</Properties>
</file>