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A6B5F5-105E-AB48-B860-0FEAC0605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75A0030-2E7D-F542-8336-475D641137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ED215B-8868-F54F-9910-F5FC3DF20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996C-5476-1E4A-939D-3CC1AE271E3B}" type="datetimeFigureOut">
              <a:rPr lang="ru-KZ" smtClean="0"/>
              <a:t>30.09.2020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5E3FC9-6008-294B-92C2-B71F6A347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AEB579-2785-0245-81A1-BC120C5A1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16C2A-E3CD-F341-BC5E-8600A6F0C75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87235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6A7E8A-DD21-8F49-B5AD-D2BC5303B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8F4870-8B84-7E41-A018-8A0EA6B93C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64CF7E-B0BE-6B4D-8CC7-A1504229E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996C-5476-1E4A-939D-3CC1AE271E3B}" type="datetimeFigureOut">
              <a:rPr lang="ru-KZ" smtClean="0"/>
              <a:t>30.09.2020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D4241D-6F27-7946-AAB1-676535293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1C112F-64EC-C44F-B539-031366701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16C2A-E3CD-F341-BC5E-8600A6F0C75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707513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4274E-7B45-4741-9DD4-BE817D4C2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694360-3D7C-3645-8F38-6EACA798B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6A89A1-825C-DD44-B73E-B98F9782E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996C-5476-1E4A-939D-3CC1AE271E3B}" type="datetimeFigureOut">
              <a:rPr lang="ru-KZ" smtClean="0"/>
              <a:t>30.09.2020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2D7383-69B0-6E44-9BC7-68A18CF96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FDE8E4-D9AC-2241-BFA0-AFCF399CD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16C2A-E3CD-F341-BC5E-8600A6F0C75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73239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0C6FD7-7C81-A94E-B0BA-514AD5735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A0A69C-595D-CA4C-9243-CCB21A3B87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BE8ED9E-24DB-8447-A0F7-D4F4C84D36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67F3547-865E-6F43-B94B-40D32E0AC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996C-5476-1E4A-939D-3CC1AE271E3B}" type="datetimeFigureOut">
              <a:rPr lang="ru-KZ" smtClean="0"/>
              <a:t>30.09.2020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02912F-4391-2E4F-8528-08DA8E9D3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A6E1A-E24D-A249-8F28-3D4AFD1A3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16C2A-E3CD-F341-BC5E-8600A6F0C75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78040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0CF88F-EAFD-ED45-9941-E1A13DD00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1CC450-4B74-9D4C-BEE4-2871C701F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B5FEC93-158F-024E-BBAE-067FE6B43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002A77E-6CCE-C848-83B6-8C7BEE972E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32282E7-0570-644C-88F1-FE8763AB8D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C6294C9-1F95-A24B-886D-6AEF53C1C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996C-5476-1E4A-939D-3CC1AE271E3B}" type="datetimeFigureOut">
              <a:rPr lang="ru-KZ" smtClean="0"/>
              <a:t>30.09.2020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EE1CB2A-0840-6C48-B2A9-CFF7A1EAC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05A002-9647-6C43-B426-2E293D2D0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16C2A-E3CD-F341-BC5E-8600A6F0C75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827130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42EDA3-7CF9-804F-9A59-F157E26E4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B0850AE-3D16-9641-B7CC-00E07E924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996C-5476-1E4A-939D-3CC1AE271E3B}" type="datetimeFigureOut">
              <a:rPr lang="ru-KZ" smtClean="0"/>
              <a:t>30.09.2020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427CA06-CBBE-C146-8C5E-AFBAD2B61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6ABCE38-F42E-F045-BF3B-ED24739F8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16C2A-E3CD-F341-BC5E-8600A6F0C75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827194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6DB7FDA-0C5B-5E4B-9285-FACE55F23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996C-5476-1E4A-939D-3CC1AE271E3B}" type="datetimeFigureOut">
              <a:rPr lang="ru-KZ" smtClean="0"/>
              <a:t>30.09.2020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50884A0-D38F-8F46-A747-9E985C120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F5011D6-78CE-594E-B8D5-2708379F8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16C2A-E3CD-F341-BC5E-8600A6F0C75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93111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9FD795-83EE-5B49-B32B-1FD322826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DE33B4-2FB8-1645-9DCC-0F2BC6C63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572C55-4BB6-8243-BFDB-1BE16CFF9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C796080-B05F-1943-BE73-DC5B07490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996C-5476-1E4A-939D-3CC1AE271E3B}" type="datetimeFigureOut">
              <a:rPr lang="ru-KZ" smtClean="0"/>
              <a:t>30.09.2020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EEDED4-5FC0-4643-8473-8A1F3D200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1331AF-B681-1840-91E2-DE095B3B1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16C2A-E3CD-F341-BC5E-8600A6F0C75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18687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E2BB1D-4134-8E4F-AD18-60AA12B72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019BE9F-56BF-E843-BC41-DCED9C07DB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47DB050-AE7C-374C-91E6-1476C68742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67F0F49-D877-B14D-817A-BC8C5D183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996C-5476-1E4A-939D-3CC1AE271E3B}" type="datetimeFigureOut">
              <a:rPr lang="ru-KZ" smtClean="0"/>
              <a:t>30.09.2020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908745-24A8-7843-8D0B-529277D1F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3046CDD-2887-8147-97DD-9E7E5308B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16C2A-E3CD-F341-BC5E-8600A6F0C75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25662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298D8-49FC-0B40-AB57-195D5F779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1F5B1EE-D3B5-5549-969B-DF523EADE1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968054-8F56-9745-80A8-5561EC376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996C-5476-1E4A-939D-3CC1AE271E3B}" type="datetimeFigureOut">
              <a:rPr lang="ru-KZ" smtClean="0"/>
              <a:t>30.09.2020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4044C5-CC43-9A48-B604-38F163B1F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C1E87E-B596-634C-AF0A-FA0EF8751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16C2A-E3CD-F341-BC5E-8600A6F0C75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2009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B5F211F-E5EB-1A4D-ACAF-20B765032A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EBED7BB-D4DB-2441-A883-8C836EFAFC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400255-754A-D94C-9807-E4F353A3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996C-5476-1E4A-939D-3CC1AE271E3B}" type="datetimeFigureOut">
              <a:rPr lang="ru-KZ" smtClean="0"/>
              <a:t>30.09.2020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1FF070-FCC2-524F-82EB-F36F6071B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2703D3-82DA-B844-AAE1-DBBC4988D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16C2A-E3CD-F341-BC5E-8600A6F0C75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58123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0B8605-C6C5-5349-A67C-63FD609FA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E02509-395F-8648-AF62-DA953AC47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E8C872-3D25-0C4A-A248-C8EB29BE83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7996C-5476-1E4A-939D-3CC1AE271E3B}" type="datetimeFigureOut">
              <a:rPr lang="ru-KZ" smtClean="0"/>
              <a:t>30.09.2020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6FFE02-A6C6-A043-A103-FCCAB7172D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AC6F72-B49C-9F42-AD47-D80B5455F4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16C2A-E3CD-F341-BC5E-8600A6F0C75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12979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D614227-F88A-EB42-BC1B-C99284484C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ru-RU" dirty="0"/>
              <a:t>Изделия медицинского назначение</a:t>
            </a:r>
            <a:br>
              <a:rPr lang="en-US" dirty="0"/>
            </a:br>
            <a:br>
              <a:rPr lang="en-US" dirty="0"/>
            </a:br>
            <a:r>
              <a:rPr lang="ru-RU" dirty="0"/>
              <a:t> </a:t>
            </a:r>
            <a:endParaRPr lang="ru-KZ" dirty="0"/>
          </a:p>
        </p:txBody>
      </p:sp>
      <p:pic>
        <p:nvPicPr>
          <p:cNvPr id="5" name="Рисунок 6" descr="Медицина">
            <a:extLst>
              <a:ext uri="{FF2B5EF4-FFF2-40B4-BE49-F238E27FC236}">
                <a16:creationId xmlns:a16="http://schemas.microsoft.com/office/drawing/2014/main" id="{0E97BB9E-1EB3-704B-9593-35A929CABB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185896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979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2BAC90D3-F33F-3244-BAE3-AFBD25B3C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612111" cy="755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487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854356B-609E-2046-BBE1-172B12B7B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865" y="411892"/>
            <a:ext cx="10742173" cy="6446107"/>
          </a:xfrm>
        </p:spPr>
        <p:txBody>
          <a:bodyPr>
            <a:normAutofit fontScale="92500" lnSpcReduction="20000"/>
          </a:bodyPr>
          <a:lstStyle/>
          <a:p>
            <a:r>
              <a:rPr lang="ru-RU" b="1" i="0">
                <a:solidFill>
                  <a:srgbClr val="6C6C6C"/>
                </a:solidFill>
                <a:effectLst/>
                <a:latin typeface="Roboto" panose="02000000000000000000" pitchFamily="2" charset="0"/>
              </a:rPr>
              <a:t>Государственную регистрацию</a:t>
            </a:r>
            <a:r>
              <a:rPr lang="ru-RU" b="0" i="0">
                <a:solidFill>
                  <a:srgbClr val="6C6C6C"/>
                </a:solidFill>
                <a:effectLst/>
                <a:latin typeface="Roboto" panose="02000000000000000000" pitchFamily="2" charset="0"/>
              </a:rPr>
              <a:t>, перерегистрацию и внесение изменений в регистрационное досье изделий медицинского назначения и медицинской техники </a:t>
            </a:r>
            <a:r>
              <a:rPr lang="ru-RU" b="1" i="0">
                <a:solidFill>
                  <a:srgbClr val="6C6C6C"/>
                </a:solidFill>
                <a:effectLst/>
                <a:latin typeface="Roboto" panose="02000000000000000000" pitchFamily="2" charset="0"/>
              </a:rPr>
              <a:t>осуществляет государственный орган</a:t>
            </a:r>
            <a:r>
              <a:rPr lang="ru-RU" b="0" i="0">
                <a:solidFill>
                  <a:srgbClr val="6C6C6C"/>
                </a:solidFill>
                <a:effectLst/>
                <a:latin typeface="Roboto" panose="02000000000000000000" pitchFamily="2" charset="0"/>
              </a:rPr>
              <a:t> в сфере обращения лекарственных средств, изделий медицинского назначения и медицинской техники.</a:t>
            </a:r>
          </a:p>
          <a:p>
            <a:r>
              <a:rPr lang="ru-RU" b="1" i="0">
                <a:solidFill>
                  <a:srgbClr val="6C6C6C"/>
                </a:solidFill>
                <a:effectLst/>
                <a:latin typeface="Roboto" panose="02000000000000000000" pitchFamily="2" charset="0"/>
              </a:rPr>
              <a:t>До подачи заявления</a:t>
            </a:r>
            <a:r>
              <a:rPr lang="ru-RU" b="0" i="0">
                <a:solidFill>
                  <a:srgbClr val="6C6C6C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ru-RU" b="1" i="0">
                <a:solidFill>
                  <a:srgbClr val="6C6C6C"/>
                </a:solidFill>
                <a:effectLst/>
                <a:latin typeface="Roboto" panose="02000000000000000000" pitchFamily="2" charset="0"/>
              </a:rPr>
              <a:t>на </a:t>
            </a:r>
            <a:r>
              <a:rPr lang="ru-RU" b="0" i="0">
                <a:solidFill>
                  <a:srgbClr val="6C6C6C"/>
                </a:solidFill>
                <a:effectLst/>
                <a:latin typeface="Roboto" panose="02000000000000000000" pitchFamily="2" charset="0"/>
              </a:rPr>
              <a:t>государственную </a:t>
            </a:r>
            <a:r>
              <a:rPr lang="ru-RU" b="1" i="0">
                <a:solidFill>
                  <a:srgbClr val="6C6C6C"/>
                </a:solidFill>
                <a:effectLst/>
                <a:latin typeface="Roboto" panose="02000000000000000000" pitchFamily="2" charset="0"/>
              </a:rPr>
              <a:t>регистрацию</a:t>
            </a:r>
            <a:r>
              <a:rPr lang="ru-RU" b="0" i="0">
                <a:solidFill>
                  <a:srgbClr val="6C6C6C"/>
                </a:solidFill>
                <a:effectLst/>
                <a:latin typeface="Roboto" panose="02000000000000000000" pitchFamily="2" charset="0"/>
              </a:rPr>
              <a:t>, перерегистрацию и внесение изменений в регистрационное досье </a:t>
            </a:r>
            <a:r>
              <a:rPr lang="ru-RU" b="1" i="0">
                <a:solidFill>
                  <a:srgbClr val="6C6C6C"/>
                </a:solidFill>
                <a:effectLst/>
                <a:latin typeface="Roboto" panose="02000000000000000000" pitchFamily="2" charset="0"/>
              </a:rPr>
              <a:t>проводится экспертиза</a:t>
            </a:r>
            <a:r>
              <a:rPr lang="ru-RU" b="0" i="0">
                <a:solidFill>
                  <a:srgbClr val="6C6C6C"/>
                </a:solidFill>
                <a:effectLst/>
                <a:latin typeface="Roboto" panose="02000000000000000000" pitchFamily="2" charset="0"/>
              </a:rPr>
              <a:t> изделия медицинского назначения и медицинской техники на безопасность, эффективность и качество изделия медицинского назначения и медицинской техники </a:t>
            </a:r>
            <a:r>
              <a:rPr lang="ru-RU" b="1" i="0">
                <a:solidFill>
                  <a:srgbClr val="6C6C6C"/>
                </a:solidFill>
                <a:effectLst/>
                <a:latin typeface="Roboto" panose="02000000000000000000" pitchFamily="2" charset="0"/>
              </a:rPr>
              <a:t>в государственной экспертной организации</a:t>
            </a:r>
            <a:r>
              <a:rPr lang="ru-RU" b="0" i="0">
                <a:solidFill>
                  <a:srgbClr val="6C6C6C"/>
                </a:solidFill>
                <a:effectLst/>
                <a:latin typeface="Roboto" panose="02000000000000000000" pitchFamily="2" charset="0"/>
              </a:rPr>
              <a:t> - Республиканским государственным предприятием на праве хозяйственного ведения </a:t>
            </a:r>
            <a:r>
              <a:rPr lang="ru-RU" b="1" i="0">
                <a:solidFill>
                  <a:srgbClr val="6C6C6C"/>
                </a:solidFill>
                <a:effectLst/>
                <a:latin typeface="Roboto" panose="02000000000000000000" pitchFamily="2" charset="0"/>
              </a:rPr>
              <a:t>«Национальный центр экспертизы лекарственных средств, изделий медицинского назначения и медицинской техники»</a:t>
            </a:r>
            <a:r>
              <a:rPr lang="ru-RU" b="0" i="0">
                <a:solidFill>
                  <a:srgbClr val="6C6C6C"/>
                </a:solidFill>
                <a:effectLst/>
                <a:latin typeface="Roboto" panose="02000000000000000000" pitchFamily="2" charset="0"/>
              </a:rPr>
              <a:t> Министерства здравоохранения и социального развития Республики Казахстан в порядке, установленном уполномоченным органом.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691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311262E-10B8-E248-AC53-9934109C2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247" y="454818"/>
            <a:ext cx="8117833" cy="6324318"/>
          </a:xfrm>
        </p:spPr>
        <p:txBody>
          <a:bodyPr/>
          <a:lstStyle/>
          <a:p>
            <a:pPr fontAlgn="base"/>
            <a:r>
              <a:rPr lang="ru-RU" b="1" i="0">
                <a:solidFill>
                  <a:srgbClr val="3E3E3E"/>
                </a:solidFill>
                <a:effectLst/>
                <a:latin typeface="Arial" panose="020B0604020202020204" pitchFamily="34" charset="0"/>
              </a:rPr>
              <a:t>Срок действия Регистрационного удостоверения</a:t>
            </a:r>
          </a:p>
          <a:p>
            <a:pPr fontAlgn="base"/>
            <a:r>
              <a:rPr lang="ru-RU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При государственной регистрации устанавливается срок действия регистрационного удостоверения 5 лет для лекарственных средств, до 10 лет на лекарственную субстанцию, лекарственное растительное сырье, 5 лет для ИМН, 7 лет для МТ.</a:t>
            </a:r>
          </a:p>
          <a:p>
            <a:pPr fontAlgn="base"/>
            <a:r>
              <a:rPr lang="ru-RU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 истечении срока действия регистрационного удостоверения ЛС, ИМН и МТ подлежит перерегистрации.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333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AAD5768E-0FFF-3047-9447-8FD7E7C0C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36250"/>
            <a:ext cx="13353541" cy="10015157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20DE2DC-05B0-0C4B-87D2-432DAB1AEC3A}"/>
              </a:ext>
            </a:extLst>
          </p:cNvPr>
          <p:cNvSpPr txBox="1"/>
          <p:nvPr/>
        </p:nvSpPr>
        <p:spPr>
          <a:xfrm>
            <a:off x="5178167" y="2518032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04715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A4E89E-16D8-7143-AB34-307203BF401B}"/>
              </a:ext>
            </a:extLst>
          </p:cNvPr>
          <p:cNvSpPr txBox="1"/>
          <p:nvPr/>
        </p:nvSpPr>
        <p:spPr>
          <a:xfrm>
            <a:off x="0" y="240270"/>
            <a:ext cx="12192000" cy="17543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 fontAlgn="base"/>
            <a:r>
              <a:rPr lang="ru-RU" b="1" i="0" u="none" strike="noStrike" dirty="0">
                <a:solidFill>
                  <a:srgbClr val="333333"/>
                </a:solidFill>
                <a:effectLst/>
                <a:latin typeface="Helvetica Neue" panose="02000503000000020004" pitchFamily="2"/>
              </a:rPr>
              <a:t>На все виды медицинских изделий должно быть выдано соответствующее регистрационное удостоверение. Данное положение регулируется законодательной базой Российской Федерации и введено для того, чтобы подтвердить возможность применения, производства или продажи изделий медицинского применения только в том случае, если они никак не противоречат нормам качества.</a:t>
            </a:r>
          </a:p>
          <a:p>
            <a:br>
              <a:rPr lang="ru-RU" b="1" dirty="0"/>
            </a:br>
            <a:endParaRPr lang="ru-KZ" b="1" dirty="0"/>
          </a:p>
        </p:txBody>
      </p:sp>
    </p:spTree>
    <p:extLst>
      <p:ext uri="{BB962C8B-B14F-4D97-AF65-F5344CB8AC3E}">
        <p14:creationId xmlns:p14="http://schemas.microsoft.com/office/powerpoint/2010/main" val="2602695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36A4542-8782-A84D-843A-282DB9927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4695522" cy="6858000"/>
          </a:xfrm>
        </p:spPr>
        <p:txBody>
          <a:bodyPr>
            <a:normAutofit/>
          </a:bodyPr>
          <a:lstStyle/>
          <a:p>
            <a:pPr fontAlgn="base"/>
            <a:r>
              <a:rPr lang="ru-RU" b="1" i="0" u="none" strike="noStrike">
                <a:solidFill>
                  <a:srgbClr val="333333"/>
                </a:solidFill>
                <a:effectLst/>
                <a:latin typeface="inherit"/>
              </a:rPr>
              <a:t>Какие медицинские изделия подлежат государственной регистрации</a:t>
            </a:r>
            <a:endParaRPr lang="ru-RU" b="0" i="0" u="none" strike="noStrike">
              <a:solidFill>
                <a:srgbClr val="333333"/>
              </a:solidFill>
              <a:effectLst/>
              <a:latin typeface="Helvetica Neue" panose="02000503000000020004" pitchFamily="2"/>
            </a:endParaRPr>
          </a:p>
          <a:p>
            <a:pPr fontAlgn="base"/>
            <a:r>
              <a:rPr lang="ru-RU" b="0" i="0" u="none" strike="noStrike">
                <a:solidFill>
                  <a:srgbClr val="333333"/>
                </a:solidFill>
                <a:effectLst/>
                <a:latin typeface="Helvetica Neue" panose="02000503000000020004" pitchFamily="2"/>
              </a:rPr>
              <a:t>Государственной регистрации подлежат любые инструменты, аппараты, приборы, оборудование, материалы и прочие изделия, применяемые в медицинских целях отдельно или в сочетании между собой, и предназначенные для:</a:t>
            </a:r>
          </a:p>
          <a:p>
            <a:pPr fontAlgn="base"/>
            <a:r>
              <a:rPr lang="ru-RU" b="0" i="0" u="none" strike="noStrike">
                <a:solidFill>
                  <a:srgbClr val="333333"/>
                </a:solidFill>
                <a:effectLst/>
                <a:latin typeface="inherit"/>
              </a:rPr>
              <a:t>профилактики, диагностики, лечения и медицинской реабилитации заболеваний;</a:t>
            </a:r>
          </a:p>
          <a:p>
            <a:pPr fontAlgn="base"/>
            <a:r>
              <a:rPr lang="ru-RU" b="0" i="0" u="none" strike="noStrike">
                <a:solidFill>
                  <a:srgbClr val="333333"/>
                </a:solidFill>
                <a:effectLst/>
                <a:latin typeface="inherit"/>
              </a:rPr>
              <a:t>мониторинга состояния организма человека;</a:t>
            </a:r>
          </a:p>
          <a:p>
            <a:pPr fontAlgn="base"/>
            <a:r>
              <a:rPr lang="ru-RU" b="0" i="0" u="none" strike="noStrike">
                <a:solidFill>
                  <a:srgbClr val="333333"/>
                </a:solidFill>
                <a:effectLst/>
                <a:latin typeface="inherit"/>
              </a:rPr>
              <a:t>проведения медицинских исследований;</a:t>
            </a:r>
          </a:p>
          <a:p>
            <a:pPr fontAlgn="base"/>
            <a:r>
              <a:rPr lang="ru-RU" b="0" i="0" u="none" strike="noStrike">
                <a:solidFill>
                  <a:srgbClr val="333333"/>
                </a:solidFill>
                <a:effectLst/>
                <a:latin typeface="inherit"/>
              </a:rPr>
              <a:t>восстановления, замещения, изменения анатомической структуры или физиологических функций организма;</a:t>
            </a:r>
          </a:p>
          <a:p>
            <a:pPr fontAlgn="base"/>
            <a:r>
              <a:rPr lang="ru-RU" b="0" i="0" u="none" strike="noStrike">
                <a:solidFill>
                  <a:srgbClr val="333333"/>
                </a:solidFill>
                <a:effectLst/>
                <a:latin typeface="inherit"/>
              </a:rPr>
              <a:t>предотвращения или прерывания беременности.</a:t>
            </a:r>
          </a:p>
          <a:p>
            <a:br>
              <a:rPr lang="ru-RU"/>
            </a:br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85007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8">
            <a:extLst>
              <a:ext uri="{FF2B5EF4-FFF2-40B4-BE49-F238E27FC236}">
                <a16:creationId xmlns:a16="http://schemas.microsoft.com/office/drawing/2014/main" id="{9B92A3F2-FE47-3349-A8A1-046BDE14AE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54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385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56BDC79-B6B1-5D4C-94FB-F1C1618ED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fontAlgn="base"/>
            <a:r>
              <a:rPr lang="ru-RU" b="1" i="0">
                <a:solidFill>
                  <a:srgbClr val="3E3E3E"/>
                </a:solidFill>
                <a:effectLst/>
                <a:latin typeface="Arial" panose="020B0604020202020204" pitchFamily="34" charset="0"/>
              </a:rPr>
              <a:t>Оценка безопасности и качества</a:t>
            </a:r>
          </a:p>
          <a:p>
            <a:pPr fontAlgn="base"/>
            <a:r>
              <a:rPr lang="ru-RU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Срок проведения работ по оценке безопасности и качества лекарственных средств и изделий медицинского назначения 30 дней.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2299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9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Изделия медицинского назначение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Изделия медицинского назначения (ИМИ) — это медицинские изделия из стекла, полимерных, резиновых, текстильных и иных материалов, наборы реагентов и контрольные материалы для них, другие расходные средства и изделия, в основном однократного применения, не требующие технического обслуживания при использовании</dc:title>
  <dc:creator>ch.a_m@mail.ru</dc:creator>
  <cp:lastModifiedBy>ch.a_m@mail.ru</cp:lastModifiedBy>
  <cp:revision>9</cp:revision>
  <dcterms:created xsi:type="dcterms:W3CDTF">2020-09-30T08:11:24Z</dcterms:created>
  <dcterms:modified xsi:type="dcterms:W3CDTF">2020-09-30T08:57:44Z</dcterms:modified>
</cp:coreProperties>
</file>