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4E42-4DF2-40A9-A8C5-02D55C3BE933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0CF08-0809-4A04-9386-FA279577B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6315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0CF08-0809-4A04-9386-FA279577B72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9809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088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134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770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100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100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021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438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130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69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514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24102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050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05783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170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9162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1889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C187-6F51-4FD3-AF40-404C089678A5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5EF748-312F-4C1F-A23A-43EF6E8D7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164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us-edu.ch/" TargetMode="External"/><Relationship Id="rId13" Type="http://schemas.openxmlformats.org/officeDocument/2006/relationships/hyperlink" Target="https://www.unipage.net/ru/resume_academic" TargetMode="External"/><Relationship Id="rId3" Type="http://schemas.openxmlformats.org/officeDocument/2006/relationships/hyperlink" Target="https://www.unipage.net/ru/degree_master" TargetMode="External"/><Relationship Id="rId7" Type="http://schemas.openxmlformats.org/officeDocument/2006/relationships/hyperlink" Target="https://www.unipage.net/ru/exam_gmat" TargetMode="External"/><Relationship Id="rId12" Type="http://schemas.openxmlformats.org/officeDocument/2006/relationships/hyperlink" Target="https://www.unipage.net/ru/letter_recommendation" TargetMode="External"/><Relationship Id="rId2" Type="http://schemas.openxmlformats.org/officeDocument/2006/relationships/hyperlink" Target="https://www.unipage.net/ru/degree_bachelor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unipage.net/ru/exam_gre" TargetMode="External"/><Relationship Id="rId11" Type="http://schemas.openxmlformats.org/officeDocument/2006/relationships/hyperlink" Target="https://www.unipage.net/ru/letter_motivation" TargetMode="External"/><Relationship Id="rId5" Type="http://schemas.openxmlformats.org/officeDocument/2006/relationships/hyperlink" Target="https://www.unipage.net/ru/exam_act" TargetMode="External"/><Relationship Id="rId10" Type="http://schemas.openxmlformats.org/officeDocument/2006/relationships/hyperlink" Target="https://www.unipage.net/ru/exam_ielts" TargetMode="External"/><Relationship Id="rId4" Type="http://schemas.openxmlformats.org/officeDocument/2006/relationships/hyperlink" Target="https://www.unipage.net/ru/exam_sat" TargetMode="External"/><Relationship Id="rId9" Type="http://schemas.openxmlformats.org/officeDocument/2006/relationships/hyperlink" Target="https://www.unipage.net/ru/exam_toef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page.net/ru/touch_typing" TargetMode="External"/><Relationship Id="rId2" Type="http://schemas.openxmlformats.org/officeDocument/2006/relationships/hyperlink" Target="https://www.unipage.net/ru/soft_skills_uni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unipage.net/ru/touch_typing_how_to_lear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1622" y="101363"/>
            <a:ext cx="12010378" cy="67016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профессиональная область зашифрована в картинках?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548504" y="843559"/>
            <a:ext cx="3692525" cy="2671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622" y="3587355"/>
            <a:ext cx="3990328" cy="32706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622" y="1264657"/>
            <a:ext cx="4133849" cy="23226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74062" y="911510"/>
            <a:ext cx="3408365" cy="31648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8466" y="3443287"/>
            <a:ext cx="3553619" cy="34147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58602" y="4216389"/>
            <a:ext cx="4111900" cy="26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541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7288" y="172800"/>
            <a:ext cx="10544175" cy="9273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сферы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4350" y="1100138"/>
            <a:ext cx="11430000" cy="552926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5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Системный </a:t>
            </a:r>
            <a:r>
              <a:rPr lang="ru-RU" sz="35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администратор           </a:t>
            </a:r>
            <a:endParaRPr lang="ru-RU" sz="19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Кибербезопасность</a:t>
            </a:r>
            <a:r>
              <a:rPr lang="en-US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Веб-мастер и 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веб-программист</a:t>
            </a:r>
            <a:endParaRPr lang="en-US" sz="32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Администратор </a:t>
            </a:r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 данных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ru-R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Разработчик видеоигр</a:t>
            </a:r>
            <a:r>
              <a:rPr lang="en-US" sz="2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Тестировщик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 </a:t>
            </a:r>
            <a:r>
              <a:rPr lang="ru-RU" sz="36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3600" b="1" dirty="0" err="1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юзабилити</a:t>
            </a:r>
            <a:r>
              <a:rPr lang="ru-RU" sz="36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(UX/UI)</a:t>
            </a:r>
            <a:endParaRPr lang="ru-RU" dirty="0">
              <a:solidFill>
                <a:schemeClr val="accent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3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Архитектор </a:t>
            </a:r>
            <a:r>
              <a:rPr lang="ru-RU" sz="30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программного обеспечения</a:t>
            </a:r>
            <a:endParaRPr lang="ru-RU" sz="17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700" dirty="0" smtClean="0">
                <a:solidFill>
                  <a:srgbClr val="CC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en-US" sz="3000" b="1" dirty="0" smtClean="0">
                <a:solidFill>
                  <a:srgbClr val="CC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SEO </a:t>
            </a:r>
            <a:r>
              <a:rPr lang="ru-RU" sz="3000" b="1" dirty="0">
                <a:solidFill>
                  <a:srgbClr val="CC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</a:t>
            </a:r>
            <a:r>
              <a:rPr lang="en-US" sz="3000" b="1" dirty="0">
                <a:solidFill>
                  <a:srgbClr val="CC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(Search Engine Optimization)</a:t>
            </a:r>
            <a:endParaRPr lang="ru-RU" sz="1900" dirty="0">
              <a:solidFill>
                <a:srgbClr val="CC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ИСКУССТВЕННЫЙ ИНТЕЛЛЕКТ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80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4" y="128588"/>
            <a:ext cx="11315700" cy="1713037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Системный администратор (сисадмин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Системный или IT администратор – одна из самых первых профессий, появившихся в сфере информационных технологий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00213" y="1841624"/>
            <a:ext cx="9804399" cy="4516313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IT специалисты следят за тем, чтобы вся компьютерная техника и программное обеспечение в офисе работали слаженно. Иногда они занимаются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иинформационной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безопасностью. В общем, если у кого-то в офисе что-то ломается и зависает – звонят именно системному администратору. Если, в свою очередь, вы зашли на опасный сайт или открыли подозрительное письмо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айтишник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придет к вам, объяснит риски и установит источник опасности.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работать: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Везде, где на компьютерах или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ноутбуках работает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человек. Системные администраторы нужны всем: библиотекам, банкам, частным предприятиям 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госкорпорациям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409230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414" y="229950"/>
            <a:ext cx="10018710" cy="555863"/>
          </a:xfrm>
        </p:spPr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ru-R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Веб-мастер и </a:t>
            </a:r>
            <a:r>
              <a:rPr lang="ru-RU" alt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веб-программист</a:t>
            </a:r>
            <a:endParaRPr lang="ru-RU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167" y="1102695"/>
            <a:ext cx="9264708" cy="55399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 специалисты</a:t>
            </a:r>
            <a:r>
              <a:rPr kumimoji="0" lang="ru-RU" altLang="ru-RU" sz="24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занимаются разработкой и поддержанием работы сайтов. То есть если организация или частное лицо хочет иметь собственный сайт, необходим именно веб-мастер. Для широкого функционала сайта заказчикам может потребоваться целая команда разработчиков, с небольшими кейсами можно справиться и в одиночку. </a:t>
            </a:r>
            <a:endParaRPr kumimoji="0" lang="ru-RU" altLang="ru-RU" sz="3600" u="none" strike="noStrike" cap="none" normalizeH="0" baseline="0" dirty="0" smtClean="0">
              <a:ln>
                <a:noFill/>
              </a:ln>
              <a:solidFill>
                <a:srgbClr val="0A16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Такой IT специалист  должен разработать структуру и логику сайта, для этого в некоторых случаях ему может потребоваться знание языков программирования и графических редакторов. </a:t>
            </a:r>
            <a:endParaRPr kumimoji="0" lang="ru-RU" altLang="ru-RU" sz="3600" u="none" strike="noStrike" cap="none" normalizeH="0" baseline="0" dirty="0" smtClean="0">
              <a:ln>
                <a:noFill/>
              </a:ln>
              <a:solidFill>
                <a:srgbClr val="0A16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работу уже существующих сайтов нужно во всех крупных организациях. Работать можно удаленно везде, где есть хороший Интернет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024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1" y="1"/>
            <a:ext cx="10290174" cy="700087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Администратор баз </a:t>
            </a:r>
            <a:r>
              <a:rPr lang="ru-RU" alt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данных</a:t>
            </a:r>
            <a:endParaRPr lang="ru-RU" sz="5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60549" y="917912"/>
            <a:ext cx="9515475" cy="59400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A1620"/>
                </a:solidFill>
                <a:effectLst/>
                <a:latin typeface="Roboto"/>
              </a:rPr>
              <a:t> </a:t>
            </a:r>
            <a:r>
              <a:rPr kumimoji="0" lang="ru-RU" altLang="ru-RU" sz="2800" b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базы данных отвечает за работу и сохранность базы данных.</a:t>
            </a:r>
            <a:endParaRPr kumimoji="0" lang="ru-RU" altLang="ru-RU" sz="4000" b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конкретно, то этот IT специалист зачастую сам разрабатывает требования к базе данных, сам ее проектирует и в дальнейшем отвечает за эффективное использование и сопровождение базы. Кроме того, администратор управляет учётными записями пользователей и защищает их от несанкционированного доступа.</a:t>
            </a:r>
            <a:r>
              <a:rPr kumimoji="0" lang="en-US" alt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 иметь неплохой уровень технического английского.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работать: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Базы данных есть во всех крупных организациях: от сетевых магазинов до банков и государственных структур. Между прочим, профессия входит в список ТОП-50 самых востребованных профессий по версии Минтруда России. 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80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730" y="125506"/>
            <a:ext cx="4921624" cy="75303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Тестировщик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73624" y="1039907"/>
            <a:ext cx="9451693" cy="53340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Специалист-тестировщик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занимается тестированием компонента или системы. 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его обязанности этого &gt;IT специалиста входит поиск вероятных ошибок и сбоев в функционировании продукта или программы.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Тестировщик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создают модели различных ситуаций, которые могут возникнуть в процессе использования предмета тестирования, чтобы разработчики смогли исправить обнаруженные ошибки. Он сам придумывает сценарий тестирования и сам его осуществляет.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работать: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Работать можно в технических отделах больших корпораций и банков, а также в IT-компаниях, которые занимаются проектной работой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306" y="179294"/>
            <a:ext cx="9206753" cy="5558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Специалист по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юзабилити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(UX/UI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8825" y="842682"/>
            <a:ext cx="10264588" cy="575534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cпециалиста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юзабилити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еще называют UX дизайнером или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юзабилити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инженером. Его главная задача –сделать так, чтобы продукт или программа были понятны и удобны для пользователя.</a:t>
            </a:r>
          </a:p>
          <a:p>
            <a:pPr algn="just"/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Обязанности:</a:t>
            </a:r>
            <a:endParaRPr 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Специалисты по UX (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User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eXperience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 должны довести продукт до ума и сделать так, чтобы он стал максимально удобным и легким для пользователя. Эксперт должен провести качественный анализ конечного результата работы программистов и разработчиков продукта. Им нужно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выяснить,соответствует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 продукт ожиданиям заказчика и насколько интуитивно просто его смогут использовать потребители. </a:t>
            </a: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 по UI (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User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 отвечает за то, как будет выглядеть интерфейс и как он будет реагировать на действия пользователя. Этот человек рисует кнопочки,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иконочки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формы, подбирает шрифты и делает так, чтобы все было гармонично и красиво.</a:t>
            </a: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Граница между двумя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специалистами очень тонка, зачастую компаниям проще искать эксперта, который сможет совместить два направления.</a:t>
            </a:r>
          </a:p>
          <a:p>
            <a:pPr algn="just"/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работать:</a:t>
            </a:r>
            <a:endParaRPr 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Существуют специальные компании и даже группы компаний, которые занимаются разработкой и проверкой дизайна интерфейсов, однако вакансии спецов по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юзабилити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есть и у ведущих торговых </a:t>
            </a:r>
            <a:r>
              <a:rPr lang="ru-RU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домов,и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агентств по продаже недвижимости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447" y="355456"/>
            <a:ext cx="10237694" cy="69341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Архитектор программного </a:t>
            </a:r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обеспечения</a:t>
            </a:r>
            <a:endParaRPr lang="ru-RU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2941" y="1308847"/>
            <a:ext cx="9711671" cy="50291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следует из названия этого IT специалиста, архитектор занимается проектированием архитектуры программного обеспечения, он принимает основные решения по внутреннему устройству программной системы и её технических интерфейсов.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Обязанности: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Архитектор ПО разрабатывает технические сценарии взаимодействия компонентов программы, определяет протоколы взаимодействия ее компонентов, разбивает программу на технические подсистемы, в общем, занимается довольно специфическими задачами, понятными только специалистам в области информационных технологий. 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работать: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основном, это крупные IT-компании, которые занимаются разработкой и продажей программного обеспечения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706" y="251012"/>
            <a:ext cx="10921905" cy="8695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SEO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1576" y="1326776"/>
            <a:ext cx="9873035" cy="529814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Расшифровывается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SEO так: 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Engine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Optimization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что означает поисковая оптимизация, а SEO специалист – это человек, который занимается продвижение сайтов в поисковых системах. 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Обязанности: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Выполнять внутреннюю и внешнюю оптимизацию сайта, чтобы повысить позицию сайта в списке страниц, найденных поисковыми системами по конкретным запросам пользователей, увеличивать число переходов из поисковых систем, а также повышать рост доходности сайтов клиентов. 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работать: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Оптимизаторы сайтов нужны всем, от мелких частных контор до больших организаций, решающих серьезные задачи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082" y="277906"/>
            <a:ext cx="11271529" cy="57374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для поступления 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21224" y="1048871"/>
            <a:ext cx="9783387" cy="545054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вузы разнится в зависимости от страны и программы. Обычно требуются: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Диплом о среднем образовании /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бакалавра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/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магистра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(для некоторых вузов есть отдельные требования к оценкам по определенным предметам);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России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ЕГЭ по математике, информатике и русскому языку. Каждый вуз самостоятельно устанавливает пороговые баллы для этих предметов;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Вступительное испытание.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рубежом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вступительных экзаменов (например,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SAT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/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ACT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GRE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/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GMAT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в США,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ECUS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в Швейцарию)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Сертификат о знании английского языка (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TOEFL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или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IELTS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1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Мотивационное письмо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Рекомендательные письма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Интервью, 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резюме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518" y="268941"/>
            <a:ext cx="11128094" cy="6454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качества нужны программисту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55694" y="959224"/>
            <a:ext cx="9648917" cy="545950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Программирование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подходит людям, которым нравится находить 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решения проблем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Специалисту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нужна доля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креативности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незаурядный ум и желание постоянно учиться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Не помешают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терпение и упорство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 лицом трудностей, когда не получается код или нужно найти маленькую ошибку. У будущих программистов также должны быть хорошие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аналитические способности и развитая логика.</a:t>
            </a:r>
          </a:p>
          <a:p>
            <a:pPr algn="just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школе желающим стать IT-специалистом следует уделить внимание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информатике, логике, математике, физике, английскому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языку.</a:t>
            </a: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Этой профессии присущи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высокая концентрация на одной проблеме и длительная мыслительная деятельность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поэтому неусидчивость и рассеянность могут стать препятствием при становлении хорошим программистом. Помимо технических умений, которым научат в вузах и колледжах, IT-специалисту дополнительно понадобятся </a:t>
            </a:r>
            <a:r>
              <a:rPr lang="ru-RU" sz="22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soft</a:t>
            </a:r>
            <a:r>
              <a:rPr lang="ru-RU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ru-RU" sz="22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skills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быстрое чтение и понимание письменных инструкций, самостоятельность, любознательность, критическое мышление, умение слушать (для слаженной работы в команде) и внимание к деталям. Еще один навык необходимый программисту —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 </a:t>
            </a:r>
            <a:r>
              <a:rPr lang="ru-RU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слепая печать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Она значительно повышает эффективность и скорость работы. Человек, владеющий десятипальцевым методом, быстрее набирает символы и активно пользуется горячими клавишами. </a:t>
            </a:r>
            <a:r>
              <a:rPr lang="ru-RU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Слепая печать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— один из тех </a:t>
            </a:r>
            <a:r>
              <a:rPr lang="ru-RU" sz="2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hard</a:t>
            </a: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skills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что пригодятся в любой профессии.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475129"/>
            <a:ext cx="8915399" cy="12550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2079812"/>
            <a:ext cx="8915399" cy="428512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295" t="42078" r="37725" b="17278"/>
          <a:stretch>
            <a:fillRect/>
          </a:stretch>
        </p:blipFill>
        <p:spPr bwMode="auto">
          <a:xfrm>
            <a:off x="2017060" y="528918"/>
            <a:ext cx="9966084" cy="589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882" y="242047"/>
            <a:ext cx="10966729" cy="102197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Преимущества профессии программиста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21224" y="887506"/>
            <a:ext cx="9783387" cy="55222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Творческое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пространство и ощутимые результаты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Умение писать код открывает безграничное поле для фантазии. Программисты создают приложения и программы, автоматизируют различные задачи. Они упрощают и ускоряют процессы для пользователей, решают практически любые проблемы и впоследствии облегчают жизнь людям. Программист создает что-то своё, тем самым помогая другим.</a:t>
            </a:r>
          </a:p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Удаленная работа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Поскольку для работы программистом необходим только компьютер, программист обычно не привязан к определенному местоположению. Интернет связывает его с другими пользователями, а облако хранит базы данных. Однако стоит отметить, что удаленная работа подходит не всем работникам и работодателям.</a:t>
            </a:r>
          </a:p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Постоянное развитие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Технологии меняются стремительно. IT тоже не стоит на месте, например появляются новые языки программирования. Для IT-специалистов существует большой выбор курсов и программ, посвященных определенным темам и новшествам или повышению квалификации. Тем не менее, у этого преимущества есть и обратная сторона. Программисты вынуждены каждый день учить что-то новое и идти в ногу со временем, иначе есть риск стать невостребованным специалистом с устаревшими знаниями.</a:t>
            </a:r>
          </a:p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Оплата труда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Программисты востребованы во множестве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стран,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следовательно их труд высоко оплачивается. Например, начальный уровень зарплаты в регионах России составляет 282 </a:t>
            </a:r>
            <a:r>
              <a:rPr lang="ru-RU" sz="2200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/мес., в Москве — 376 </a:t>
            </a:r>
            <a:r>
              <a:rPr lang="ru-RU" sz="2200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/мес., в США — 5,875 </a:t>
            </a:r>
            <a:r>
              <a:rPr lang="ru-RU" sz="2200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/мес.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342" y="125506"/>
            <a:ext cx="11083270" cy="8964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Недостатки профессии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программиста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2941" y="1344705"/>
            <a:ext cx="10058399" cy="529814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Влияние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на здоровье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Программисты целы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день работают в помещении за компьютером. Многие часы подряд они стучат по клавишам клавиатуры, щелкают кнопками мыши и смотрят в экран. Такая сидячая работа может привести к мышечно-скелетным болям, перенапряжению глаз и впоследствии к другим хроническим заболеваниям. Эргономичное кресло, подушки для запястий и регулярные физические упражнения в течение дня помогут смягчить некоторые негативные последствия для здоровья, но компенсировать все риски, связанные с сидячей работой, довольно трудно.</a:t>
            </a:r>
          </a:p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Утомительная работа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Программисты постоянно занимаются умственной работой, а в свободное время вынуждены изучать новый материал. Также зачастую IT-специалисты много перерабатывают. Появилось даже понятие «марш смерти», созданное инженером-программистом Эдвард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Йордон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Термин означает слишком сложный проект, обреченный на провал, или удвоение стандартных часов для его окончания. Например, 40-часовая неделя превращается в 80-часовую. Такая нагрузка длится неделями или даже месяцами, что не может не отразиться на личной жизни программиста.</a:t>
            </a:r>
          </a:p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Высокая конкуренция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Со всеми преимуществами работы, а именно высокими зарплатами 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востребованностью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заполучить её стремятся многие. Еще более жесткой конкуренцию на рынке труда делают удаленный формат работы 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глобализованный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мир. Программисты из развивающихся стран работают не хуже, иногда даже лучше местных специалистов, а их труд, к тому же, стоит дешевле, что привлекает многих работодателей.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270930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66162" y="179295"/>
            <a:ext cx="9260543" cy="2465294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Century" pitchFamily="18" charset="0"/>
              </a:rPr>
              <a:t>Мы забываем, что еще ни один компьютер не поставил новой задачи.</a:t>
            </a:r>
            <a:r>
              <a:rPr lang="ru-RU" sz="3600" b="1" dirty="0" smtClean="0">
                <a:latin typeface="Century" pitchFamily="18" charset="0"/>
              </a:rPr>
              <a:t/>
            </a:r>
            <a:br>
              <a:rPr lang="ru-RU" sz="3600" b="1" dirty="0" smtClean="0">
                <a:latin typeface="Century" pitchFamily="18" charset="0"/>
              </a:rPr>
            </a:br>
            <a:r>
              <a:rPr lang="ru-RU" sz="3600" b="1" i="1" dirty="0" smtClean="0">
                <a:latin typeface="Century" pitchFamily="18" charset="0"/>
              </a:rPr>
              <a:t>                       </a:t>
            </a:r>
            <a:r>
              <a:rPr lang="ru-RU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" pitchFamily="18" charset="0"/>
              </a:rPr>
              <a:t>Грейс </a:t>
            </a:r>
            <a:r>
              <a:rPr lang="ru-RU" sz="36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" pitchFamily="18" charset="0"/>
              </a:rPr>
              <a:t>Марри</a:t>
            </a:r>
            <a:r>
              <a:rPr lang="ru-RU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" pitchFamily="18" charset="0"/>
              </a:rPr>
              <a:t> Хоппер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200400" y="3047999"/>
            <a:ext cx="8633012" cy="2859741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0000FF"/>
                </a:solidFill>
                <a:latin typeface="Gabriola" pitchFamily="82" charset="0"/>
                <a:cs typeface="Times New Roman" pitchFamily="18" charset="0"/>
              </a:rPr>
              <a:t>Интеллекта не бывает без понимания. У компьютера же нет ни малейшего понимания, что он делает.</a:t>
            </a:r>
          </a:p>
          <a:p>
            <a:pPr algn="just"/>
            <a:r>
              <a:rPr lang="ru-RU" sz="4000" b="1" i="1" dirty="0" smtClean="0">
                <a:latin typeface="Gabriola" pitchFamily="82" charset="0"/>
                <a:cs typeface="Times New Roman" pitchFamily="18" charset="0"/>
              </a:rPr>
              <a:t>                                                         </a:t>
            </a:r>
            <a:r>
              <a:rPr lang="ru-RU" sz="4000" b="1" i="1" dirty="0" smtClean="0">
                <a:solidFill>
                  <a:srgbClr val="00B0F0"/>
                </a:solidFill>
                <a:latin typeface="Gabriola" pitchFamily="82" charset="0"/>
                <a:cs typeface="Times New Roman" pitchFamily="18" charset="0"/>
              </a:rPr>
              <a:t>Роджер </a:t>
            </a:r>
            <a:r>
              <a:rPr lang="ru-RU" sz="4000" b="1" i="1" dirty="0" err="1" smtClean="0">
                <a:solidFill>
                  <a:srgbClr val="00B0F0"/>
                </a:solidFill>
                <a:latin typeface="Gabriola" pitchFamily="82" charset="0"/>
                <a:cs typeface="Times New Roman" pitchFamily="18" charset="0"/>
              </a:rPr>
              <a:t>Пенроуз</a:t>
            </a:r>
            <a:endParaRPr lang="ru-RU" sz="4000" b="1" dirty="0">
              <a:solidFill>
                <a:srgbClr val="00B0F0"/>
              </a:solidFill>
              <a:latin typeface="Gabriola" pitchFamily="82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</TotalTime>
  <Words>785</Words>
  <Application>Microsoft Office PowerPoint</Application>
  <PresentationFormat>Произвольный</PresentationFormat>
  <Paragraphs>83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Какая профессиональная область зашифрована в картинках?</vt:lpstr>
      <vt:lpstr>Профессии сферы IT</vt:lpstr>
      <vt:lpstr>Системный администратор (сисадмин)  Системный или IT администратор – одна из самых первых профессий, появившихся в сфере информационных технологий.</vt:lpstr>
      <vt:lpstr>Веб-мастер и веб-программист</vt:lpstr>
      <vt:lpstr>Администратор баз данных</vt:lpstr>
      <vt:lpstr>Тестировщик</vt:lpstr>
      <vt:lpstr>Специалист по юзабилити (UX/UI)</vt:lpstr>
      <vt:lpstr>Архитектор программного обеспечения</vt:lpstr>
      <vt:lpstr>SEO специалист</vt:lpstr>
      <vt:lpstr>Требования для поступления на IT</vt:lpstr>
      <vt:lpstr>Какие качества нужны программисту?</vt:lpstr>
      <vt:lpstr>Слайд 12</vt:lpstr>
      <vt:lpstr>Преимущества профессии программиста </vt:lpstr>
      <vt:lpstr>Недостатки профессии программиста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Школа</cp:lastModifiedBy>
  <cp:revision>7</cp:revision>
  <dcterms:created xsi:type="dcterms:W3CDTF">2022-03-16T07:45:15Z</dcterms:created>
  <dcterms:modified xsi:type="dcterms:W3CDTF">2022-03-16T09:47:22Z</dcterms:modified>
</cp:coreProperties>
</file>