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5" r:id="rId10"/>
    <p:sldId id="283" r:id="rId11"/>
  </p:sldIdLst>
  <p:sldSz cx="9144000" cy="6858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/>
    <p:restoredTop sz="76965"/>
  </p:normalViewPr>
  <p:slideViewPr>
    <p:cSldViewPr>
      <p:cViewPr varScale="1">
        <p:scale>
          <a:sx n="66" d="100"/>
          <a:sy n="66" d="100"/>
        </p:scale>
        <p:origin x="-1608" y="-10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A607C87-8026-43E7-B998-31EB7533D6D4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9311033-3CFB-4AAF-81A7-CCFCF9CAA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252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/>
          <a:lstStyle>
            <a:lvl1pPr algn="l">
              <a:defRPr sz="13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/>
          <a:lstStyle>
            <a:lvl1pPr algn="r">
              <a:defRPr sz="1300"/>
            </a:lvl1pPr>
          </a:lstStyle>
          <a:p>
            <a:pPr lvl="0">
              <a:defRPr/>
            </a:pPr>
            <a:fld id="{B7997DFC-C407-4B45-90C0-CBCD017A9D6E}" type="datetime1">
              <a:rPr lang="ru-RU"/>
              <a:pPr lvl="0">
                <a:defRPr/>
              </a:pPr>
              <a:t>23.12.2022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anchor="ctr"/>
          <a:lstStyle/>
          <a:p>
            <a:pPr lvl="0"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anchor="b"/>
          <a:lstStyle>
            <a:lvl1pPr algn="l">
              <a:defRPr sz="13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anchor="b"/>
          <a:lstStyle>
            <a:lvl1pPr algn="r">
              <a:defRPr sz="1300"/>
            </a:lvl1pPr>
          </a:lstStyle>
          <a:p>
            <a:pPr lvl="0">
              <a:defRPr/>
            </a:pPr>
            <a:fld id="{57434367-20D9-4518-8A82-6C57EB6B7323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0936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57434367-20D9-4518-8A82-6C57EB6B7323}" type="slidenum">
              <a:rPr lang="en-US"/>
              <a:pPr lvl="0"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0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2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65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36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12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74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6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96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44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40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7894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42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533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726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9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24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0A90C-BB8C-47F9-BD16-BB0D81CB7E36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4D290B-28CE-484D-8B99-FD1254D35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89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"/>
            <a:ext cx="9144000" cy="38610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933056"/>
            <a:ext cx="91440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/>
              </a:rPr>
              <a:t>Ранняя профилизация обучения как основа самоопределения обучающихся</a:t>
            </a:r>
            <a:endParaRPr lang="ru-RU" sz="4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41D2D1-B5B8-41FA-8B1F-131960D15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224644"/>
            <a:ext cx="8388932" cy="64893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не знает, к какой пристани он держит путь, для него ни один ветер не будет попутным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(Луций Анней Сенека)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551F1C1-9CD1-4B3D-B3E1-20E35831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996952"/>
            <a:ext cx="378042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820980" cy="63007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/>
          </a:p>
          <a:p>
            <a:endParaRPr lang="ru-RU" dirty="0"/>
          </a:p>
          <a:p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vitim-school.edusite.ru/images/prof_or_info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100900" cy="6552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68660"/>
            <a:ext cx="7920880" cy="6372708"/>
          </a:xfrm>
        </p:spPr>
        <p:txBody>
          <a:bodyPr>
            <a:normAutofit/>
          </a:bodyPr>
          <a:lstStyle/>
          <a:p>
            <a:pPr marL="0" lvl="0" indent="0" algn="ctr"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ЦИКЛ СОБЫТИЙ </a:t>
            </a:r>
          </a:p>
          <a:p>
            <a:pPr marL="0" lvl="0" indent="0" algn="ctr"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ПРОФОРИЕНТАЦИИ СТАРШЕКЛАССНИКОВ</a:t>
            </a:r>
          </a:p>
          <a:p>
            <a:pPr marL="0" lvl="0" indent="0" algn="ctr"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Профориентационный классный час</a:t>
            </a:r>
          </a:p>
          <a:p>
            <a:pPr marL="0" lvl="0" indent="0" algn="just"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Партнеры: социальный педагог, заместитель директора по УВР.</a:t>
            </a:r>
          </a:p>
          <a:p>
            <a:pPr marL="0" lvl="0" indent="0" algn="just"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результат: </a:t>
            </a:r>
          </a:p>
          <a:p>
            <a:pPr marL="0" lvl="0" indent="0" algn="just">
              <a:buNone/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привлечение к осознанной проблеме профессионального выбора;</a:t>
            </a:r>
          </a:p>
          <a:p>
            <a:pPr marL="0" lvl="0" indent="0" algn="just">
              <a:buNone/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расширение представления о разнообразии профессий;</a:t>
            </a:r>
          </a:p>
          <a:p>
            <a:pPr marL="0" lvl="0" indent="0" algn="just"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побуждение к осознанному профессиональному выбору.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532" y="2636912"/>
            <a:ext cx="8327268" cy="3780420"/>
          </a:xfrm>
        </p:spPr>
        <p:txBody>
          <a:bodyPr>
            <a:normAutofit/>
          </a:bodyPr>
          <a:lstStyle/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6E31399-679B-46A4-BD72-56CE6A3A5529}"/>
              </a:ext>
            </a:extLst>
          </p:cNvPr>
          <p:cNvSpPr/>
          <p:nvPr/>
        </p:nvSpPr>
        <p:spPr>
          <a:xfrm>
            <a:off x="3380" y="56138"/>
            <a:ext cx="9140619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Диагностика профессиональной </a:t>
            </a:r>
          </a:p>
          <a:p>
            <a:pPr lvl="0"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 личности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Партнеры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Планируемый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</a:p>
          <a:p>
            <a:pPr lvl="0" algn="just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выявление направленности индивидуальных склонностей личности обучающегося, силу их проявлений в различных сферах профессиональной деятельности.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Профориентационные экскурсии</a:t>
            </a: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Партнеры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педагог, замдиректора по УВР, руководитель организации.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Планируемый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расширение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кругозора о многообразии профессий и разных условий труда;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lvl="0" algn="just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повышение активности в личном профессиональном самоопределении;</a:t>
            </a: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положительный настрой к трудовой деятельности, уважение к профессии и ее результатам.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DF8633BF-AA9D-43C4-82D1-1D239D9BA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_x436441616">
            <a:extLst>
              <a:ext uri="{FF2B5EF4-FFF2-40B4-BE49-F238E27FC236}">
                <a16:creationId xmlns:a16="http://schemas.microsoft.com/office/drawing/2014/main" xmlns="" id="{D60DAD47-970D-45C7-BE92-D14741B32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640" y="381000"/>
            <a:ext cx="7185696" cy="486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xmlns="" id="{67644C1D-8C8E-4E67-852C-971C7D7F5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52400"/>
            <a:ext cx="8812088" cy="615692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Участие в проекте «Билет в будущее»</a:t>
            </a: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(онлайн-уроки, онлайн-диагностика, мультимедийная выставка-практикум,  профессиональные пробы) </a:t>
            </a:r>
          </a:p>
          <a:p>
            <a:pPr marL="0" lvl="0" indent="0" algn="just">
              <a:buNone/>
              <a:defRPr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lvl="0" indent="0" algn="just">
              <a:buNone/>
              <a:defRPr/>
            </a:pPr>
            <a:r>
              <a:rPr lang="ru-RU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</a:t>
            </a:r>
            <a:r>
              <a:rPr lang="ru-RU" sz="7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УВР, педагог-психолог, социальный педагог.</a:t>
            </a:r>
            <a:endParaRPr lang="ru-RU" sz="7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</a:t>
            </a:r>
            <a:r>
              <a:rPr lang="ru-RU" sz="7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сформированность готовности к профессиональному самоопределению;</a:t>
            </a: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повышение осознанности и самостоятельности в планировании личных перспектив;</a:t>
            </a: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построение индивидуальной образовательно-профессиональной траектории;</a:t>
            </a: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повышение интереса относительно выбора профессии;</a:t>
            </a:r>
          </a:p>
          <a:p>
            <a:pPr marL="0" lvl="0" indent="0" algn="just">
              <a:buNone/>
              <a:defRPr/>
            </a:pPr>
            <a:r>
              <a:rPr lang="ru-RU" sz="7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получение актуальной информации о рынке труда востребованных профессий.</a:t>
            </a:r>
          </a:p>
          <a:p>
            <a:pPr marL="0" lvl="0" indent="0" algn="just">
              <a:buNone/>
              <a:defRPr/>
            </a:pPr>
            <a:endParaRPr lang="ru-RU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just">
              <a:buNone/>
              <a:defRPr/>
            </a:pPr>
            <a:endParaRPr lang="ru-RU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just">
              <a:buNone/>
              <a:defRPr/>
            </a:pPr>
            <a:endParaRPr lang="ru-RU" sz="5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 algn="ctr">
              <a:buNone/>
            </a:pP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92AE46D3-F2DB-44F0-8CB5-5BB3A87F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57200"/>
            <a:ext cx="777686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Просмотр фильмов</a:t>
            </a:r>
          </a:p>
          <a:p>
            <a:pPr lvl="0"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(виртуальные экскурсии на предприятия, встречи с профессионалами)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УВР, социальный педагог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Планируемый результат: </a:t>
            </a:r>
          </a:p>
          <a:p>
            <a:pPr lvl="0" algn="just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знание перспективных профессий, отраслей экономики;</a:t>
            </a: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сопоставление разновидности профессии к своим личностным особенностям и интеллектуальным возможностям;</a:t>
            </a:r>
          </a:p>
          <a:p>
            <a:pPr lvl="0" algn="just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применение полученных знаний при профессиональных пробах.</a:t>
            </a:r>
          </a:p>
          <a:p>
            <a:pPr lvl="0" algn="just"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4825" y="457200"/>
            <a:ext cx="8229600" cy="5672100"/>
          </a:xfrm>
        </p:spPr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</a:t>
            </a:r>
          </a:p>
          <a:p>
            <a:pPr marL="0" lvl="0" indent="0" algn="ctr"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(посещение ВУЗов,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СУЗов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колледжей)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педагог,  представитель учебного заведения.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</a:p>
          <a:p>
            <a:pPr lvl="0" algn="just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●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сформированы устойчивые интересы к той или иной профессиональной специальности;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lvl="0" algn="just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стремление к повышению знаний по общеобразовательным предметам, необходимым при поступлении в учебное заведение;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lvl="0" algn="just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	●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стремление к успешной сдачи ГИА.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9FA4A1D2-90A9-449B-8A02-5045B9F25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_x441869344">
            <a:extLst>
              <a:ext uri="{FF2B5EF4-FFF2-40B4-BE49-F238E27FC236}">
                <a16:creationId xmlns:a16="http://schemas.microsoft.com/office/drawing/2014/main" xmlns="" id="{F6AC6ACF-A808-4BA1-B699-D42B9E739674}"/>
              </a:ext>
            </a:extLst>
          </p:cNvPr>
          <p:cNvSpPr>
            <a:spLocks noChangeArrowheads="1"/>
          </p:cNvSpPr>
          <p:nvPr/>
        </p:nvSpPr>
        <p:spPr bwMode="auto">
          <a:xfrm rot="21600000">
            <a:off x="179512" y="249733"/>
            <a:ext cx="7776864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E156AD0-C896-495A-B66C-C225F2759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_x441790000">
            <a:extLst>
              <a:ext uri="{FF2B5EF4-FFF2-40B4-BE49-F238E27FC236}">
                <a16:creationId xmlns:a16="http://schemas.microsoft.com/office/drawing/2014/main" xmlns="" id="{157F2846-003B-4772-879C-57BE34984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2000250"/>
            <a:ext cx="57626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8488E3BD-41C9-4EBC-A1DF-BE8F6D4F8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_x436458320">
            <a:extLst>
              <a:ext uri="{FF2B5EF4-FFF2-40B4-BE49-F238E27FC236}">
                <a16:creationId xmlns:a16="http://schemas.microsoft.com/office/drawing/2014/main" xmlns="" id="{735B3783-14BD-4024-9AAE-B860330B1E3F}"/>
              </a:ext>
            </a:extLst>
          </p:cNvPr>
          <p:cNvSpPr>
            <a:spLocks noChangeArrowheads="1"/>
          </p:cNvSpPr>
          <p:nvPr/>
        </p:nvSpPr>
        <p:spPr bwMode="auto">
          <a:xfrm rot="21600000">
            <a:off x="3690950" y="1968835"/>
            <a:ext cx="3420963" cy="391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3" name="Picture 1" descr="C:\Users\Вартушик\Documents\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46510"/>
            <a:ext cx="820891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выбор – значит выбрать профессию, которая :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39752" y="1700808"/>
            <a:ext cx="5328592" cy="45259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во-первых, нужна людям, обществу,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во-вторых, может быть доступной и посильной в будущем,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в-третьих, может приносить удовлетворение, радость.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1508" name="Picture 4" descr="C:\Users\Вартушик\Documents\20161218081308-49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540" y="2924944"/>
            <a:ext cx="1941050" cy="2770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20000000000000000000"/>
        <a:ea typeface=""/>
        <a:cs typeface=""/>
        <a:font script="Jpan" typeface="メイリオ"/>
        <a:font script="Hang" typeface="Malgun Gothic"/>
        <a:font script="Hans" typeface="方正姚体"/>
        <a:font script="Hant" typeface="Microsoft JhengHei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20000000000000000000"/>
        <a:ea typeface=""/>
        <a:cs typeface=""/>
        <a:font script="Jpan" typeface="メイリオ"/>
        <a:font script="Hang" typeface="HY그래픽M"/>
        <a:font script="Hans" typeface="华文新魏"/>
        <a:font script="Hant" typeface="Microsoft JhengHei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20000000000000000000"/>
        <a:ea typeface=""/>
        <a:cs typeface=""/>
        <a:font script="Jpan" typeface="Yu Gothic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20000000000000000000"/>
        <a:ea typeface=""/>
        <a:cs typeface=""/>
        <a:font script="Jpan" typeface="Yu Gothic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137</Words>
  <Application>Microsoft Office PowerPoint</Application>
  <PresentationFormat>Экран (4:3)</PresentationFormat>
  <Paragraphs>67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Сделать хороший выбор – значит выбрать профессию, которая : 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Профессиональное самоопределение</dc:title>
  <dc:creator>Вартушик</dc:creator>
  <cp:lastModifiedBy>Наталья Сачекова</cp:lastModifiedBy>
  <cp:revision>57</cp:revision>
  <cp:lastPrinted>2022-12-23T06:06:28Z</cp:lastPrinted>
  <dcterms:created xsi:type="dcterms:W3CDTF">2018-09-13T14:16:41Z</dcterms:created>
  <dcterms:modified xsi:type="dcterms:W3CDTF">2022-12-23T06:26:41Z</dcterms:modified>
  <cp:version>0906.0100.01</cp:version>
</cp:coreProperties>
</file>