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61" r:id="rId5"/>
    <p:sldId id="262" r:id="rId6"/>
    <p:sldId id="260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7" userDrawn="1">
          <p15:clr>
            <a:srgbClr val="A4A3A4"/>
          </p15:clr>
        </p15:guide>
        <p15:guide id="6" pos="5654" userDrawn="1">
          <p15:clr>
            <a:srgbClr val="A4A3A4"/>
          </p15:clr>
        </p15:guide>
        <p15:guide id="13" pos="7469" userDrawn="1">
          <p15:clr>
            <a:srgbClr val="A4A3A4"/>
          </p15:clr>
        </p15:guide>
        <p15:guide id="18" pos="189" userDrawn="1">
          <p15:clr>
            <a:srgbClr val="A4A3A4"/>
          </p15:clr>
        </p15:guide>
        <p15:guide id="19" orient="horz" pos="119" userDrawn="1">
          <p15:clr>
            <a:srgbClr val="A4A3A4"/>
          </p15:clr>
        </p15:guide>
        <p15:guide id="22" pos="2026" userDrawn="1">
          <p15:clr>
            <a:srgbClr val="A4A3A4"/>
          </p15:clr>
        </p15:guide>
        <p15:guide id="23" orient="horz" pos="2478" userDrawn="1">
          <p15:clr>
            <a:srgbClr val="A4A3A4"/>
          </p15:clr>
        </p15:guide>
        <p15:guide id="24" orient="horz" pos="392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204" initials="2" lastIdx="1" clrIdx="0">
    <p:extLst>
      <p:ext uri="{19B8F6BF-5375-455C-9EA6-DF929625EA0E}">
        <p15:presenceInfo xmlns:p15="http://schemas.microsoft.com/office/powerpoint/2012/main" userId="S-1-5-21-236658402-2783669287-2636204452-12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5FD"/>
    <a:srgbClr val="B5DDF5"/>
    <a:srgbClr val="B5D8ED"/>
    <a:srgbClr val="323232"/>
    <a:srgbClr val="A9D18E"/>
    <a:srgbClr val="000000"/>
    <a:srgbClr val="5E5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09" autoAdjust="0"/>
    <p:restoredTop sz="94452" autoAdjust="0"/>
  </p:normalViewPr>
  <p:slideViewPr>
    <p:cSldViewPr snapToGrid="0">
      <p:cViewPr>
        <p:scale>
          <a:sx n="50" d="100"/>
          <a:sy n="50" d="100"/>
        </p:scale>
        <p:origin x="648" y="966"/>
      </p:cViewPr>
      <p:guideLst>
        <p:guide orient="horz" pos="777"/>
        <p:guide pos="5654"/>
        <p:guide pos="7469"/>
        <p:guide pos="189"/>
        <p:guide orient="horz" pos="119"/>
        <p:guide pos="2026"/>
        <p:guide orient="horz" pos="2478"/>
        <p:guide orient="horz" pos="39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3C438B-D096-4018-938A-750F8E5D3BFC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656C9B-A16C-41E9-92D8-5E9C34090C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885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56C9B-A16C-41E9-92D8-5E9C34090C8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157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481C6A-FBF3-7EFD-0F87-80CBF1F373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62898D-3E46-408D-A6C5-D3A5A27F7B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A0008B-0E83-BF13-D97E-AD1B9BB9D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7001-7BD9-4AFD-80D6-5B316046F689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76D8F7-8EAB-7FA0-0EC1-8686B7CA7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9942FE-58CE-40BE-8E1F-7FFDDCE13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5C6D-16F8-4675-8EE7-365C7A38E7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513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70BDD0-8422-9D62-10D0-F105165E1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D6BBC8-ED81-34C2-9CBF-D1E171AACE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8C3C3E-8883-0F8F-D408-CB89BCC27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7001-7BD9-4AFD-80D6-5B316046F689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389E01-01D7-F16E-92B3-377436BC4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6DD253-7984-AAD1-BACC-9BF1DAE96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5C6D-16F8-4675-8EE7-365C7A38E7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630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CC9AB02F-1B40-7554-C3F7-D0997BFCC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7001-7BD9-4AFD-80D6-5B316046F689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0E4F03-232E-CBB4-35E3-DF3503596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C9C7AD-C28E-E6F6-EB32-DD089AA2E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5C6D-16F8-4675-8EE7-365C7A38E74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12C1673B-130D-0626-979C-31B20EE00E6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91425" y="476250"/>
            <a:ext cx="1685925" cy="1685925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8" name="Рисунок 16">
            <a:extLst>
              <a:ext uri="{FF2B5EF4-FFF2-40B4-BE49-F238E27FC236}">
                <a16:creationId xmlns:a16="http://schemas.microsoft.com/office/drawing/2014/main" id="{4FCB6F68-6ED4-789C-C8A3-AB7C157D45F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91425" y="2362200"/>
            <a:ext cx="1685925" cy="1685925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9" name="Рисунок 16">
            <a:extLst>
              <a:ext uri="{FF2B5EF4-FFF2-40B4-BE49-F238E27FC236}">
                <a16:creationId xmlns:a16="http://schemas.microsoft.com/office/drawing/2014/main" id="{4927C49C-6A10-6DD1-9777-95F66BA1B0D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91425" y="4248150"/>
            <a:ext cx="1685925" cy="1685925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212189F4-B6DC-DB1B-0733-F03C8E94BD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5800" y="619125"/>
            <a:ext cx="3810000" cy="46767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4310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9DAFF5-8C72-4DE1-6EB5-804972F61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E30761-26AC-6FA2-C4F9-901C9FFAE4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AA22B8F-791D-BC97-FE00-09552CA82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893C77-B862-0DF7-1E40-5B2C8657F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7001-7BD9-4AFD-80D6-5B316046F689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BE2168-FB5E-422E-CE68-F8EA82EF9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F1E44C-4E0B-453F-4A4E-A6C8B1DE0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5C6D-16F8-4675-8EE7-365C7A38E7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759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2729D5-0961-65B8-5023-5DAF8584D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4A48D09-D929-33B9-3E67-395B28B12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461583A-1E0F-637B-9520-54AF69EAE0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D0669C9-0DCB-C061-9A19-4FBF4EA229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14DD7B1-8105-63CC-67D7-C658F7F6CF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4FF4B91-69B3-FCAC-4342-C4DA1FFCB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7001-7BD9-4AFD-80D6-5B316046F689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770BAAB-1691-7DF2-7F28-D17DD9B15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745E164-0F75-3F84-69F3-DFF035FAD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5C6D-16F8-4675-8EE7-365C7A38E7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16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0279AA-B554-A5E6-C0EE-25E4EAD39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34CF096-DC9F-2255-CBBF-12E751BF6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7001-7BD9-4AFD-80D6-5B316046F689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8D188E4-F8CF-6A54-1BA7-D74EF93E3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BBD84D5-EA9A-5F27-1223-3A5CE2F68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5C6D-16F8-4675-8EE7-365C7A38E7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908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6BC6659-7907-A05E-F002-937C34BD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7001-7BD9-4AFD-80D6-5B316046F689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266C297-D17C-E2E2-EA51-F24EF286F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69361F3-26FE-F91D-51D3-EE4283DB2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5C6D-16F8-4675-8EE7-365C7A38E7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98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357F88-50B4-C810-B1E2-30CBE36F0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A202CA-3CB5-AF2F-C52E-790A27F39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931D65C-6D4D-7285-80A6-1909684D77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D1DA83B-D485-8147-BEAB-DD0E5DF5A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7001-7BD9-4AFD-80D6-5B316046F689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DC5FD6-6200-4261-621A-1B464DB16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389AB6-D40E-B612-E613-0A7032E66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5C6D-16F8-4675-8EE7-365C7A38E7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147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F7BB34-C39A-FCED-1B4E-80F63B30B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B2F3AE8-32E7-31BF-011F-73802E35AB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B21F871-E148-65E6-51BD-FF02360C55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C0EFE2-8230-EE96-D85C-1E8E2DDD6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7001-7BD9-4AFD-80D6-5B316046F689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BB8D94-AB2D-E93C-4BBD-605D9527C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87D970-63FB-A207-BBE1-F7605408C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5C6D-16F8-4675-8EE7-365C7A38E7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059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E87284-99F2-FF9D-8402-53C876111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312AA16-47B9-A699-1B9B-95E1FD4BB4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4B2BE1-1224-B080-0BFA-80C9B7EEF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7001-7BD9-4AFD-80D6-5B316046F689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1AA28A-D415-FE03-CDAB-24DE260AE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E94A08-9EED-2E8D-0B33-2491ED33D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5C6D-16F8-4675-8EE7-365C7A38E7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209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681FB56-85C7-09DE-C1DA-39C8594317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4306912-1237-129D-9A93-B885C2D3CA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11833A-6C64-1848-FC9E-CE759E163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7001-7BD9-4AFD-80D6-5B316046F689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A5FC32-86F9-9771-ADF8-1EE3D6FBF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D06564-9314-4B61-43C4-12C08E1C0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5C6D-16F8-4675-8EE7-365C7A38E7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990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268B71-0AC4-A1D4-23F6-46067C346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EDFE58-360A-E5E8-DEE6-7A355FC3D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A89481-1D6E-222F-8349-D14E120ACD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97001-7BD9-4AFD-80D6-5B316046F689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0B7A66-280C-660D-03F7-506502F6BF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A4701F-B078-2689-D4F2-E1F3050D4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25C6D-16F8-4675-8EE7-365C7A38E7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800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32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5BE4B6-86E1-34FF-E432-AC1798FDF4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11100" y="2235200"/>
            <a:ext cx="9144000" cy="2387600"/>
          </a:xfrm>
          <a:ln w="38100"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r>
              <a:rPr lang="ru-RU" dirty="0">
                <a:solidFill>
                  <a:schemeClr val="bg1"/>
                </a:solidFill>
                <a:latin typeface="Bahnschrift Condensed" panose="020B0502040204020203" pitchFamily="34" charset="0"/>
              </a:rPr>
              <a:t>Мастер по обработке цифровой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81683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 L -0.875 0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32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473727-2391-53D6-C275-EF1496A5FF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8980" y="2210899"/>
            <a:ext cx="5794039" cy="1512888"/>
          </a:xfrm>
          <a:effectLst>
            <a:outerShdw blurRad="50800" dist="38100" dir="5400000" sx="87000" sy="87000" algn="t" rotWithShape="0">
              <a:schemeClr val="bg1">
                <a:alpha val="40000"/>
              </a:schemeClr>
            </a:outerShdw>
          </a:effectLst>
        </p:spPr>
        <p:txBody>
          <a:bodyPr anchor="b"/>
          <a:lstStyle/>
          <a:p>
            <a:r>
              <a:rPr lang="ru-RU" dirty="0">
                <a:solidFill>
                  <a:schemeClr val="bg1"/>
                </a:solidFill>
                <a:latin typeface="Bahnschrift Condensed" panose="020B0502040204020203" pitchFamily="34" charset="0"/>
              </a:rPr>
              <a:t>Кто это?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CE7BF7-A6D7-B5E3-F6F4-E00E8004B8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-1979612"/>
            <a:ext cx="9144000" cy="1655762"/>
          </a:xfrm>
        </p:spPr>
        <p:txBody>
          <a:bodyPr>
            <a:normAutofit/>
          </a:bodyPr>
          <a:lstStyle/>
          <a:p>
            <a:r>
              <a:rPr lang="ru-RU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Это</a:t>
            </a:r>
            <a:r>
              <a:rPr lang="ru-RU" dirty="0">
                <a:solidFill>
                  <a:schemeClr val="bg1"/>
                </a:solidFill>
                <a:latin typeface="Bahnschrift Condensed" panose="020B0502040204020203" pitchFamily="34" charset="0"/>
              </a:rPr>
              <a:t> к</a:t>
            </a:r>
            <a:r>
              <a:rPr lang="ru-RU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валифицированный специалист в области информационных технологий, владеющий навыками обработки текстово-числовой информации, умеющий работать с пакетами прикладных программ, владеющий основами построения автоматизированных информационных систем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8E9A865-7E2A-391C-98D2-2AB9AA5CCF9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155" y="2676342"/>
            <a:ext cx="914095" cy="91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8585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 0.72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25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44444E-6 L -2.5E-6 0.717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88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7 L -0.00247 0.6185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" y="34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32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DB2CE86-D15F-8605-315C-2C56C7AA96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616" t="-21154" r="-21538" b="-15002"/>
          <a:stretch/>
        </p:blipFill>
        <p:spPr>
          <a:xfrm>
            <a:off x="931862" y="6858000"/>
            <a:ext cx="1685925" cy="168592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47FA0E7-609E-13D3-3615-48362D47DFD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09" t="-8609" r="-8609" b="-8609"/>
          <a:stretch/>
        </p:blipFill>
        <p:spPr>
          <a:xfrm>
            <a:off x="4878259" y="8543925"/>
            <a:ext cx="1685925" cy="168592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4170D49-472A-14CD-9268-DFB7173B7A9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131" t="-14493" r="-14131" b="-13768"/>
          <a:stretch/>
        </p:blipFill>
        <p:spPr>
          <a:xfrm>
            <a:off x="8493125" y="10229850"/>
            <a:ext cx="1685925" cy="168592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83459459-C02F-095C-393C-4BCA971A14F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87825" y="218101"/>
            <a:ext cx="3066794" cy="870924"/>
          </a:xfrm>
          <a:prstGeom prst="downArrowCallout">
            <a:avLst>
              <a:gd name="adj1" fmla="val 48331"/>
              <a:gd name="adj2" fmla="val 25000"/>
              <a:gd name="adj3" fmla="val 17709"/>
              <a:gd name="adj4" fmla="val 64977"/>
            </a:avLst>
          </a:prstGeom>
          <a:ln w="28575">
            <a:solidFill>
              <a:srgbClr val="B5DDF5"/>
            </a:solidFill>
          </a:ln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ru-RU" sz="3300" u="sng" dirty="0">
                <a:solidFill>
                  <a:schemeClr val="bg1"/>
                </a:solidFill>
                <a:latin typeface="Bahnschrift Condensed" panose="020B0502040204020203" pitchFamily="34" charset="0"/>
              </a:rPr>
              <a:t>МОЦ</a:t>
            </a:r>
            <a:r>
              <a:rPr lang="ru-RU" sz="33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 Должен Знать</a:t>
            </a:r>
          </a:p>
        </p:txBody>
      </p:sp>
      <p:sp>
        <p:nvSpPr>
          <p:cNvPr id="24" name="Текст 8">
            <a:extLst>
              <a:ext uri="{FF2B5EF4-FFF2-40B4-BE49-F238E27FC236}">
                <a16:creationId xmlns:a16="http://schemas.microsoft.com/office/drawing/2014/main" id="{34B1495F-3400-7134-4293-968DA1FFAA59}"/>
              </a:ext>
            </a:extLst>
          </p:cNvPr>
          <p:cNvSpPr txBox="1">
            <a:spLocks/>
          </p:cNvSpPr>
          <p:nvPr/>
        </p:nvSpPr>
        <p:spPr>
          <a:xfrm>
            <a:off x="931862" y="9641205"/>
            <a:ext cx="1800000" cy="1800000"/>
          </a:xfrm>
          <a:prstGeom prst="foldedCorner">
            <a:avLst/>
          </a:prstGeom>
          <a:ln w="28575">
            <a:solidFill>
              <a:srgbClr val="B5DDF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6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Текстовые</a:t>
            </a:r>
            <a:r>
              <a:rPr lang="ru-RU" sz="3600" u="sng" dirty="0">
                <a:solidFill>
                  <a:schemeClr val="bg1"/>
                </a:solidFill>
                <a:latin typeface="Bahnschrift Condensed" panose="020B0502040204020203" pitchFamily="34" charset="0"/>
              </a:rPr>
              <a:t> </a:t>
            </a:r>
            <a:r>
              <a:rPr lang="ru-RU" sz="3400" u="sng" dirty="0">
                <a:solidFill>
                  <a:schemeClr val="bg1"/>
                </a:solidFill>
                <a:latin typeface="Bahnschrift Condensed" panose="020B0502040204020203" pitchFamily="34" charset="0"/>
              </a:rPr>
              <a:t>редакторы</a:t>
            </a:r>
            <a:endParaRPr lang="ru-RU" sz="34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27" name="Текст 8">
            <a:extLst>
              <a:ext uri="{FF2B5EF4-FFF2-40B4-BE49-F238E27FC236}">
                <a16:creationId xmlns:a16="http://schemas.microsoft.com/office/drawing/2014/main" id="{A2020A3B-7644-A035-2532-2BEFC3636751}"/>
              </a:ext>
            </a:extLst>
          </p:cNvPr>
          <p:cNvSpPr txBox="1">
            <a:spLocks/>
          </p:cNvSpPr>
          <p:nvPr/>
        </p:nvSpPr>
        <p:spPr>
          <a:xfrm>
            <a:off x="4821221" y="11227498"/>
            <a:ext cx="1800000" cy="1800000"/>
          </a:xfrm>
          <a:prstGeom prst="cube">
            <a:avLst>
              <a:gd name="adj" fmla="val 22254"/>
            </a:avLst>
          </a:prstGeom>
          <a:ln w="28575">
            <a:solidFill>
              <a:srgbClr val="B5DDF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Графические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600" u="sng" dirty="0">
                <a:solidFill>
                  <a:schemeClr val="bg1"/>
                </a:solidFill>
                <a:latin typeface="Bahnschrift Condensed" panose="020B0502040204020203" pitchFamily="34" charset="0"/>
              </a:rPr>
              <a:t>редакторы</a:t>
            </a:r>
            <a:endParaRPr lang="ru-RU" sz="26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28" name="Текст 8">
            <a:extLst>
              <a:ext uri="{FF2B5EF4-FFF2-40B4-BE49-F238E27FC236}">
                <a16:creationId xmlns:a16="http://schemas.microsoft.com/office/drawing/2014/main" id="{921B546A-9EB0-3593-CDA5-6A1FDFA2655D}"/>
              </a:ext>
            </a:extLst>
          </p:cNvPr>
          <p:cNvSpPr txBox="1">
            <a:spLocks/>
          </p:cNvSpPr>
          <p:nvPr/>
        </p:nvSpPr>
        <p:spPr>
          <a:xfrm>
            <a:off x="7814761" y="12801600"/>
            <a:ext cx="3042652" cy="2091823"/>
          </a:xfrm>
          <a:prstGeom prst="cube">
            <a:avLst>
              <a:gd name="adj" fmla="val 4969"/>
            </a:avLst>
          </a:prstGeom>
          <a:ln w="28575">
            <a:solidFill>
              <a:srgbClr val="B5DDF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6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П</a:t>
            </a:r>
            <a:r>
              <a:rPr lang="ru-RU" sz="3600" b="0" i="0" dirty="0" smtClean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ринципы работы </a:t>
            </a:r>
            <a:r>
              <a:rPr lang="ru-RU" sz="3600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компьютерных систем и сетей</a:t>
            </a:r>
            <a:endParaRPr lang="ru-RU" sz="36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20824" y="8585500"/>
            <a:ext cx="108000" cy="72072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646713" y="10152411"/>
            <a:ext cx="108000" cy="72072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9282087" y="11838336"/>
            <a:ext cx="108000" cy="72072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0730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33333E-6 L -2.91667E-6 -0.722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5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 L -8.33333E-7 -0.9631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817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33333E-6 L 4.79167E-6 -1.2034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85185E-6 L -2.91667E-6 -0.7358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80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7 L 1.875E-6 -0.9643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821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6 L 4.79167E-6 -1.2101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50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96296E-6 L -4.16667E-7 -0.7314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57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96296E-6 L -8.33333E-7 -0.9645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824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96296E-6 L 4.79167E-6 -1.2106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7" grpId="0" animBg="1"/>
      <p:bldP spid="28" grpId="0" animBg="1"/>
      <p:bldP spid="11" grpId="0" animBg="1"/>
      <p:bldP spid="25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32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DB2CE86-D15F-8605-315C-2C56C7AA96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616" t="-21154" r="-21538" b="-15002"/>
          <a:stretch/>
        </p:blipFill>
        <p:spPr>
          <a:xfrm>
            <a:off x="929435" y="1890713"/>
            <a:ext cx="1685925" cy="168592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47FA0E7-609E-13D3-3615-48362D47DFD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09" t="-8609" r="-8609" b="-8609"/>
          <a:stretch/>
        </p:blipFill>
        <p:spPr>
          <a:xfrm>
            <a:off x="4878259" y="1960231"/>
            <a:ext cx="1685925" cy="168592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4170D49-472A-14CD-9268-DFB7173B7A9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131" t="-14493" r="-14131" b="-13768"/>
          <a:stretch/>
        </p:blipFill>
        <p:spPr>
          <a:xfrm>
            <a:off x="8493125" y="1960231"/>
            <a:ext cx="1685925" cy="168592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4" name="Текст 8">
            <a:extLst>
              <a:ext uri="{FF2B5EF4-FFF2-40B4-BE49-F238E27FC236}">
                <a16:creationId xmlns:a16="http://schemas.microsoft.com/office/drawing/2014/main" id="{34B1495F-3400-7134-4293-968DA1FFAA59}"/>
              </a:ext>
            </a:extLst>
          </p:cNvPr>
          <p:cNvSpPr txBox="1">
            <a:spLocks/>
          </p:cNvSpPr>
          <p:nvPr/>
        </p:nvSpPr>
        <p:spPr>
          <a:xfrm>
            <a:off x="931862" y="4582800"/>
            <a:ext cx="1800000" cy="1800000"/>
          </a:xfrm>
          <a:prstGeom prst="foldedCorner">
            <a:avLst/>
          </a:prstGeom>
          <a:ln w="28575">
            <a:solidFill>
              <a:srgbClr val="B5DDF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6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Текстовые</a:t>
            </a:r>
            <a:r>
              <a:rPr lang="ru-RU" sz="3600" u="sng" dirty="0">
                <a:solidFill>
                  <a:schemeClr val="bg1"/>
                </a:solidFill>
                <a:latin typeface="Bahnschrift Condensed" panose="020B0502040204020203" pitchFamily="34" charset="0"/>
              </a:rPr>
              <a:t> </a:t>
            </a:r>
            <a:r>
              <a:rPr lang="ru-RU" sz="3400" u="sng" dirty="0">
                <a:solidFill>
                  <a:schemeClr val="bg1"/>
                </a:solidFill>
                <a:latin typeface="Bahnschrift Condensed" panose="020B0502040204020203" pitchFamily="34" charset="0"/>
              </a:rPr>
              <a:t>редакторы</a:t>
            </a:r>
            <a:endParaRPr lang="ru-RU" sz="34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27" name="Текст 8">
            <a:extLst>
              <a:ext uri="{FF2B5EF4-FFF2-40B4-BE49-F238E27FC236}">
                <a16:creationId xmlns:a16="http://schemas.microsoft.com/office/drawing/2014/main" id="{A2020A3B-7644-A035-2532-2BEFC3636751}"/>
              </a:ext>
            </a:extLst>
          </p:cNvPr>
          <p:cNvSpPr txBox="1">
            <a:spLocks/>
          </p:cNvSpPr>
          <p:nvPr/>
        </p:nvSpPr>
        <p:spPr>
          <a:xfrm>
            <a:off x="4800712" y="4581525"/>
            <a:ext cx="1800000" cy="1800000"/>
          </a:xfrm>
          <a:prstGeom prst="cube">
            <a:avLst>
              <a:gd name="adj" fmla="val 22254"/>
            </a:avLst>
          </a:prstGeom>
          <a:ln w="28575">
            <a:solidFill>
              <a:srgbClr val="B5DDF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Графические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600" u="sng" dirty="0">
                <a:solidFill>
                  <a:schemeClr val="bg1"/>
                </a:solidFill>
                <a:latin typeface="Bahnschrift Condensed" panose="020B0502040204020203" pitchFamily="34" charset="0"/>
              </a:rPr>
              <a:t>редакторы</a:t>
            </a:r>
            <a:endParaRPr lang="ru-RU" sz="26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28" name="Текст 8">
            <a:extLst>
              <a:ext uri="{FF2B5EF4-FFF2-40B4-BE49-F238E27FC236}">
                <a16:creationId xmlns:a16="http://schemas.microsoft.com/office/drawing/2014/main" id="{921B546A-9EB0-3593-CDA5-6A1FDFA2655D}"/>
              </a:ext>
            </a:extLst>
          </p:cNvPr>
          <p:cNvSpPr txBox="1">
            <a:spLocks/>
          </p:cNvSpPr>
          <p:nvPr/>
        </p:nvSpPr>
        <p:spPr>
          <a:xfrm>
            <a:off x="7993436" y="4581525"/>
            <a:ext cx="3042000" cy="2091600"/>
          </a:xfrm>
          <a:prstGeom prst="cube">
            <a:avLst>
              <a:gd name="adj" fmla="val 5208"/>
            </a:avLst>
          </a:prstGeom>
          <a:ln w="28575">
            <a:solidFill>
              <a:srgbClr val="B5DDF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6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П</a:t>
            </a:r>
            <a:r>
              <a:rPr lang="ru-RU" sz="3600" b="0" i="0" dirty="0" smtClean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ринципы работы </a:t>
            </a:r>
            <a:r>
              <a:rPr lang="ru-RU" sz="3600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компьютерных систем и сетей</a:t>
            </a:r>
            <a:endParaRPr lang="ru-RU" sz="36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23862" y="3528000"/>
            <a:ext cx="108000" cy="72072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646713" y="3536950"/>
            <a:ext cx="108000" cy="72072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9282087" y="3536949"/>
            <a:ext cx="108000" cy="72072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921B546A-9EB0-3593-CDA5-6A1FDFA2655D}"/>
              </a:ext>
            </a:extLst>
          </p:cNvPr>
          <p:cNvSpPr txBox="1">
            <a:spLocks/>
          </p:cNvSpPr>
          <p:nvPr/>
        </p:nvSpPr>
        <p:spPr>
          <a:xfrm>
            <a:off x="4259263" y="1187285"/>
            <a:ext cx="4958295" cy="639761"/>
          </a:xfrm>
          <a:prstGeom prst="rect">
            <a:avLst/>
          </a:prstGeom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Пакет программ </a:t>
            </a:r>
            <a:r>
              <a:rPr lang="en-US" sz="32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Microsoft office</a:t>
            </a:r>
            <a:endParaRPr lang="ru-RU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921B546A-9EB0-3593-CDA5-6A1FDFA2655D}"/>
              </a:ext>
            </a:extLst>
          </p:cNvPr>
          <p:cNvSpPr txBox="1">
            <a:spLocks/>
          </p:cNvSpPr>
          <p:nvPr/>
        </p:nvSpPr>
        <p:spPr>
          <a:xfrm>
            <a:off x="4259262" y="2897188"/>
            <a:ext cx="5076825" cy="639761"/>
          </a:xfrm>
          <a:prstGeom prst="rect">
            <a:avLst/>
          </a:prstGeom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Google docs</a:t>
            </a:r>
            <a:endParaRPr lang="ru-RU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921B546A-9EB0-3593-CDA5-6A1FDFA2655D}"/>
              </a:ext>
            </a:extLst>
          </p:cNvPr>
          <p:cNvSpPr txBox="1">
            <a:spLocks/>
          </p:cNvSpPr>
          <p:nvPr/>
        </p:nvSpPr>
        <p:spPr>
          <a:xfrm>
            <a:off x="4259263" y="4589792"/>
            <a:ext cx="6614175" cy="639761"/>
          </a:xfrm>
          <a:prstGeom prst="rect">
            <a:avLst/>
          </a:prstGeom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Различные текстовые редакторы для </a:t>
            </a:r>
            <a:r>
              <a:rPr lang="en-US" sz="32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Mac OS</a:t>
            </a:r>
            <a:endParaRPr lang="ru-RU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38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11111E-6 L -2.5E-6 -0.122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15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-3.33333E-6 -0.1099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50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96296E-6 L -4.16667E-7 -0.0993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7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6 L -8.33333E-7 -0.5476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3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44444E-6 L 1.875E-6 0.40347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16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7037E-6 L 0.34466 3.7037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27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1.45833E-6 0.3803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7" grpId="0" animBg="1"/>
      <p:bldP spid="28" grpId="0" animBg="1"/>
      <p:bldP spid="11" grpId="0" animBg="1"/>
      <p:bldP spid="25" grpId="0" animBg="1"/>
      <p:bldP spid="26" grpId="0" animBg="1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32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DB2CE86-D15F-8605-315C-2C56C7AA96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616" t="-21154" r="-21538" b="-15002"/>
          <a:stretch/>
        </p:blipFill>
        <p:spPr>
          <a:xfrm>
            <a:off x="929435" y="1044000"/>
            <a:ext cx="1685925" cy="168592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47FA0E7-609E-13D3-3615-48362D47DFD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09" t="-8609" r="-8609" b="-8609"/>
          <a:stretch/>
        </p:blipFill>
        <p:spPr>
          <a:xfrm>
            <a:off x="880899" y="-1449875"/>
            <a:ext cx="1685925" cy="168592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4170D49-472A-14CD-9268-DFB7173B7A9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131" t="-14493" r="-14131" b="-13768"/>
          <a:stretch/>
        </p:blipFill>
        <p:spPr>
          <a:xfrm>
            <a:off x="8493125" y="6887831"/>
            <a:ext cx="1685925" cy="168592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4" name="Текст 8">
            <a:extLst>
              <a:ext uri="{FF2B5EF4-FFF2-40B4-BE49-F238E27FC236}">
                <a16:creationId xmlns:a16="http://schemas.microsoft.com/office/drawing/2014/main" id="{34B1495F-3400-7134-4293-968DA1FFAA59}"/>
              </a:ext>
            </a:extLst>
          </p:cNvPr>
          <p:cNvSpPr txBox="1">
            <a:spLocks/>
          </p:cNvSpPr>
          <p:nvPr/>
        </p:nvSpPr>
        <p:spPr>
          <a:xfrm>
            <a:off x="931862" y="3924000"/>
            <a:ext cx="1800000" cy="1800000"/>
          </a:xfrm>
          <a:prstGeom prst="foldedCorner">
            <a:avLst/>
          </a:prstGeom>
          <a:ln w="28575">
            <a:solidFill>
              <a:srgbClr val="B5DDF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6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Текстовые</a:t>
            </a:r>
            <a:r>
              <a:rPr lang="ru-RU" sz="3600" u="sng" dirty="0">
                <a:solidFill>
                  <a:schemeClr val="bg1"/>
                </a:solidFill>
                <a:latin typeface="Bahnschrift Condensed" panose="020B0502040204020203" pitchFamily="34" charset="0"/>
              </a:rPr>
              <a:t> </a:t>
            </a:r>
            <a:r>
              <a:rPr lang="ru-RU" sz="3400" u="sng" dirty="0">
                <a:solidFill>
                  <a:schemeClr val="bg1"/>
                </a:solidFill>
                <a:latin typeface="Bahnschrift Condensed" panose="020B0502040204020203" pitchFamily="34" charset="0"/>
              </a:rPr>
              <a:t>редакторы</a:t>
            </a:r>
            <a:endParaRPr lang="ru-RU" sz="34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27" name="Текст 8">
            <a:extLst>
              <a:ext uri="{FF2B5EF4-FFF2-40B4-BE49-F238E27FC236}">
                <a16:creationId xmlns:a16="http://schemas.microsoft.com/office/drawing/2014/main" id="{A2020A3B-7644-A035-2532-2BEFC3636751}"/>
              </a:ext>
            </a:extLst>
          </p:cNvPr>
          <p:cNvSpPr txBox="1">
            <a:spLocks/>
          </p:cNvSpPr>
          <p:nvPr/>
        </p:nvSpPr>
        <p:spPr>
          <a:xfrm>
            <a:off x="-2042106" y="3924000"/>
            <a:ext cx="1800000" cy="1800000"/>
          </a:xfrm>
          <a:prstGeom prst="cube">
            <a:avLst>
              <a:gd name="adj" fmla="val 22254"/>
            </a:avLst>
          </a:prstGeom>
          <a:ln w="28575">
            <a:solidFill>
              <a:srgbClr val="B5DDF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Графические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600" u="sng" dirty="0">
                <a:solidFill>
                  <a:schemeClr val="bg1"/>
                </a:solidFill>
                <a:latin typeface="Bahnschrift Condensed" panose="020B0502040204020203" pitchFamily="34" charset="0"/>
              </a:rPr>
              <a:t>редакторы</a:t>
            </a:r>
            <a:endParaRPr lang="ru-RU" sz="26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28" name="Текст 8">
            <a:extLst>
              <a:ext uri="{FF2B5EF4-FFF2-40B4-BE49-F238E27FC236}">
                <a16:creationId xmlns:a16="http://schemas.microsoft.com/office/drawing/2014/main" id="{921B546A-9EB0-3593-CDA5-6A1FDFA2655D}"/>
              </a:ext>
            </a:extLst>
          </p:cNvPr>
          <p:cNvSpPr txBox="1">
            <a:spLocks/>
          </p:cNvSpPr>
          <p:nvPr/>
        </p:nvSpPr>
        <p:spPr>
          <a:xfrm>
            <a:off x="7993438" y="9509125"/>
            <a:ext cx="2880000" cy="1980000"/>
          </a:xfrm>
          <a:prstGeom prst="round2DiagRect">
            <a:avLst>
              <a:gd name="adj1" fmla="val 28251"/>
              <a:gd name="adj2" fmla="val 0"/>
            </a:avLst>
          </a:prstGeom>
          <a:ln w="28575">
            <a:solidFill>
              <a:srgbClr val="B5DDF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6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П</a:t>
            </a:r>
            <a:r>
              <a:rPr lang="ru-RU" sz="3600" b="0" i="0" dirty="0" smtClean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ринципы работы </a:t>
            </a:r>
            <a:r>
              <a:rPr lang="ru-RU" sz="3600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компьютерных систем и сетей</a:t>
            </a:r>
            <a:endParaRPr lang="ru-RU" sz="36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23862" y="2772000"/>
            <a:ext cx="108000" cy="72072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646713" y="7016152"/>
            <a:ext cx="108000" cy="72072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9282087" y="8464549"/>
            <a:ext cx="108000" cy="72072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921B546A-9EB0-3593-CDA5-6A1FDFA2655D}"/>
              </a:ext>
            </a:extLst>
          </p:cNvPr>
          <p:cNvSpPr txBox="1">
            <a:spLocks/>
          </p:cNvSpPr>
          <p:nvPr/>
        </p:nvSpPr>
        <p:spPr>
          <a:xfrm>
            <a:off x="4259263" y="1187285"/>
            <a:ext cx="4958295" cy="639761"/>
          </a:xfrm>
          <a:prstGeom prst="rect">
            <a:avLst/>
          </a:prstGeom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Пакет программ </a:t>
            </a:r>
            <a:r>
              <a:rPr lang="en-US" sz="32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Microsoft office</a:t>
            </a:r>
            <a:endParaRPr lang="ru-RU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921B546A-9EB0-3593-CDA5-6A1FDFA2655D}"/>
              </a:ext>
            </a:extLst>
          </p:cNvPr>
          <p:cNvSpPr txBox="1">
            <a:spLocks/>
          </p:cNvSpPr>
          <p:nvPr/>
        </p:nvSpPr>
        <p:spPr>
          <a:xfrm>
            <a:off x="4259262" y="2897188"/>
            <a:ext cx="5076825" cy="639761"/>
          </a:xfrm>
          <a:prstGeom prst="rect">
            <a:avLst/>
          </a:prstGeom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Google docs</a:t>
            </a:r>
            <a:endParaRPr lang="ru-RU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921B546A-9EB0-3593-CDA5-6A1FDFA2655D}"/>
              </a:ext>
            </a:extLst>
          </p:cNvPr>
          <p:cNvSpPr txBox="1">
            <a:spLocks/>
          </p:cNvSpPr>
          <p:nvPr/>
        </p:nvSpPr>
        <p:spPr>
          <a:xfrm>
            <a:off x="4259263" y="4589792"/>
            <a:ext cx="6614175" cy="639761"/>
          </a:xfrm>
          <a:prstGeom prst="rect">
            <a:avLst/>
          </a:prstGeom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Различные текстовые редакторы для </a:t>
            </a:r>
            <a:r>
              <a:rPr lang="en-US" sz="32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Mac OS</a:t>
            </a:r>
            <a:endParaRPr lang="ru-RU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921B546A-9EB0-3593-CDA5-6A1FDFA2655D}"/>
              </a:ext>
            </a:extLst>
          </p:cNvPr>
          <p:cNvSpPr txBox="1">
            <a:spLocks/>
          </p:cNvSpPr>
          <p:nvPr/>
        </p:nvSpPr>
        <p:spPr>
          <a:xfrm>
            <a:off x="4259262" y="2033587"/>
            <a:ext cx="5545138" cy="657060"/>
          </a:xfrm>
          <a:prstGeom prst="rect">
            <a:avLst/>
          </a:prstGeom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Пакет программ </a:t>
            </a:r>
            <a:r>
              <a:rPr lang="en-US" sz="3200" b="1" dirty="0" smtClean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Adobe </a:t>
            </a:r>
            <a:r>
              <a:rPr lang="en-US" sz="3200" b="1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Creative Cloud</a:t>
            </a:r>
            <a:endParaRPr lang="ru-RU" sz="36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921B546A-9EB0-3593-CDA5-6A1FDFA2655D}"/>
              </a:ext>
            </a:extLst>
          </p:cNvPr>
          <p:cNvSpPr txBox="1">
            <a:spLocks/>
          </p:cNvSpPr>
          <p:nvPr/>
        </p:nvSpPr>
        <p:spPr>
          <a:xfrm>
            <a:off x="4224338" y="3743490"/>
            <a:ext cx="5076825" cy="639761"/>
          </a:xfrm>
          <a:prstGeom prst="rect">
            <a:avLst/>
          </a:prstGeom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Blender</a:t>
            </a:r>
            <a:r>
              <a:rPr lang="ru-RU" sz="32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, С4</a:t>
            </a:r>
            <a:r>
              <a:rPr lang="en-US" sz="32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D, </a:t>
            </a:r>
            <a:r>
              <a:rPr lang="ru-RU" sz="32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КОМПАС-</a:t>
            </a:r>
            <a:r>
              <a:rPr lang="en-US" sz="32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3D</a:t>
            </a:r>
            <a:endParaRPr lang="ru-RU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09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-2.5E-6 -0.39583 " pathEditMode="relative" rAng="0" ptsTypes="AA">
                                      <p:cBhvr>
                                        <p:cTn id="15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79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22222E-6 L -4.16667E-7 0.45417 " pathEditMode="relative" rAng="0" ptsTypes="AA">
                                      <p:cBhvr>
                                        <p:cTn id="17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708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07407E-6 L 0.00391 0.3636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17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22222E-6 L 0.24388 -2.22222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7" grpId="0" animBg="1"/>
      <p:bldP spid="12" grpId="0"/>
      <p:bldP spid="13" grpId="0"/>
      <p:bldP spid="14" grpId="0"/>
      <p:bldP spid="17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32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8">
            <a:extLst>
              <a:ext uri="{FF2B5EF4-FFF2-40B4-BE49-F238E27FC236}">
                <a16:creationId xmlns:a16="http://schemas.microsoft.com/office/drawing/2014/main" id="{83459459-C02F-095C-393C-4BCA971A14FC}"/>
              </a:ext>
            </a:extLst>
          </p:cNvPr>
          <p:cNvSpPr txBox="1">
            <a:spLocks/>
          </p:cNvSpPr>
          <p:nvPr/>
        </p:nvSpPr>
        <p:spPr>
          <a:xfrm>
            <a:off x="4595365" y="188913"/>
            <a:ext cx="3000758" cy="870924"/>
          </a:xfrm>
          <a:prstGeom prst="downArrowCallout">
            <a:avLst>
              <a:gd name="adj1" fmla="val 48331"/>
              <a:gd name="adj2" fmla="val 25000"/>
              <a:gd name="adj3" fmla="val 17709"/>
              <a:gd name="adj4" fmla="val 64977"/>
            </a:avLst>
          </a:prstGeom>
          <a:ln w="28575">
            <a:solidFill>
              <a:srgbClr val="B5DDF5"/>
            </a:solidFill>
          </a:ln>
        </p:spPr>
        <p:txBody>
          <a:bodyPr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600" u="sng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МОЦ</a:t>
            </a:r>
            <a:r>
              <a:rPr lang="ru-RU" sz="36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 Должен Уметь</a:t>
            </a:r>
            <a:endParaRPr lang="ru-RU" sz="36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7" name="Текст 8">
            <a:extLst>
              <a:ext uri="{FF2B5EF4-FFF2-40B4-BE49-F238E27FC236}">
                <a16:creationId xmlns:a16="http://schemas.microsoft.com/office/drawing/2014/main" id="{83459459-C02F-095C-393C-4BCA971A14FC}"/>
              </a:ext>
            </a:extLst>
          </p:cNvPr>
          <p:cNvSpPr txBox="1">
            <a:spLocks/>
          </p:cNvSpPr>
          <p:nvPr/>
        </p:nvSpPr>
        <p:spPr>
          <a:xfrm>
            <a:off x="672588" y="7305855"/>
            <a:ext cx="3000758" cy="870924"/>
          </a:xfrm>
          <a:prstGeom prst="roundRect">
            <a:avLst>
              <a:gd name="adj" fmla="val 21042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6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Настраивать технику</a:t>
            </a:r>
            <a:endParaRPr lang="ru-RU" sz="36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83459459-C02F-095C-393C-4BCA971A14FC}"/>
              </a:ext>
            </a:extLst>
          </p:cNvPr>
          <p:cNvSpPr txBox="1">
            <a:spLocks/>
          </p:cNvSpPr>
          <p:nvPr/>
        </p:nvSpPr>
        <p:spPr>
          <a:xfrm>
            <a:off x="4595365" y="7294869"/>
            <a:ext cx="3000758" cy="870924"/>
          </a:xfrm>
          <a:prstGeom prst="roundRect">
            <a:avLst>
              <a:gd name="adj" fmla="val 25416"/>
            </a:avLst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anchor="ctr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6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Осуществлять ввод и вывод информации</a:t>
            </a:r>
            <a:endParaRPr lang="ru-RU" sz="36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83459459-C02F-095C-393C-4BCA971A14FC}"/>
              </a:ext>
            </a:extLst>
          </p:cNvPr>
          <p:cNvSpPr txBox="1">
            <a:spLocks/>
          </p:cNvSpPr>
          <p:nvPr/>
        </p:nvSpPr>
        <p:spPr>
          <a:xfrm>
            <a:off x="8856280" y="7305855"/>
            <a:ext cx="3000758" cy="870924"/>
          </a:xfrm>
          <a:prstGeom prst="roundRect">
            <a:avLst>
              <a:gd name="adj" fmla="val 25416"/>
            </a:avLst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anchor="ctr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6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Обрабатывать информацию</a:t>
            </a:r>
            <a:endParaRPr lang="ru-RU" sz="36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912967" y="8782718"/>
            <a:ext cx="2520000" cy="2520000"/>
            <a:chOff x="753450" y="8782718"/>
            <a:chExt cx="2520000" cy="2520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450" y="8962718"/>
              <a:ext cx="2160000" cy="2160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</p:pic>
        <p:sp>
          <p:nvSpPr>
            <p:cNvPr id="5" name="Прямоугольник 4"/>
            <p:cNvSpPr/>
            <p:nvPr/>
          </p:nvSpPr>
          <p:spPr>
            <a:xfrm>
              <a:off x="753450" y="8782718"/>
              <a:ext cx="2520000" cy="2520000"/>
            </a:xfrm>
            <a:prstGeom prst="rect">
              <a:avLst/>
            </a:prstGeom>
            <a:noFill/>
            <a:ln w="381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 w="28575"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4835744" y="8782718"/>
            <a:ext cx="2520000" cy="2520000"/>
            <a:chOff x="4835744" y="8782718"/>
            <a:chExt cx="2520000" cy="252000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5744" y="8962718"/>
              <a:ext cx="2160000" cy="2160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</p:pic>
        <p:sp>
          <p:nvSpPr>
            <p:cNvPr id="13" name="Прямоугольник 12"/>
            <p:cNvSpPr/>
            <p:nvPr/>
          </p:nvSpPr>
          <p:spPr>
            <a:xfrm>
              <a:off x="4835744" y="8782718"/>
              <a:ext cx="2520000" cy="2520000"/>
            </a:xfrm>
            <a:prstGeom prst="rect">
              <a:avLst/>
            </a:prstGeom>
            <a:noFill/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 w="28575"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9096659" y="8782718"/>
            <a:ext cx="2520000" cy="2520000"/>
            <a:chOff x="9199782" y="8782718"/>
            <a:chExt cx="2520000" cy="2520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9782" y="8962718"/>
              <a:ext cx="2160000" cy="216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</p:pic>
        <p:sp>
          <p:nvSpPr>
            <p:cNvPr id="14" name="Прямоугольник 13"/>
            <p:cNvSpPr/>
            <p:nvPr/>
          </p:nvSpPr>
          <p:spPr>
            <a:xfrm>
              <a:off x="9199782" y="8782718"/>
              <a:ext cx="2520000" cy="2520000"/>
            </a:xfrm>
            <a:prstGeom prst="rect">
              <a:avLst/>
            </a:prstGeom>
            <a:noFill/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 w="28575">
                  <a:solidFill>
                    <a:schemeClr val="tx1"/>
                  </a:solidFill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21510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 -0.84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47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0 -0.8199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99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8.33333E-7 -0.8481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40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85185E-6 L 8.33333E-7 -0.8199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99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85185E-6 L 5E-6 -0.8199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99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6 L 4.79167E-6 -0.8509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32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20000" y="-1785300"/>
            <a:ext cx="6899228" cy="1400175"/>
          </a:xfrm>
        </p:spPr>
        <p:txBody>
          <a:bodyPr anchor="ctr">
            <a:normAutofit/>
          </a:bodyPr>
          <a:lstStyle/>
          <a:p>
            <a:r>
              <a:rPr lang="ru-RU" sz="6600" dirty="0" smtClean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КАКИЕ ПЕРСПЕКТИВЫ?</a:t>
            </a:r>
            <a:endParaRPr lang="ru-RU" sz="66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-6599190" y="2533650"/>
            <a:ext cx="6899228" cy="1400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dirty="0" smtClean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ПЕРСПЕКТИВЫ ПОВСЮДУ</a:t>
            </a:r>
            <a:endParaRPr lang="ru-RU" sz="66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12766057" y="2533650"/>
            <a:ext cx="6899228" cy="1400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dirty="0" smtClean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ДОМА</a:t>
            </a:r>
            <a:endParaRPr lang="ru-RU" sz="66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2766057" y="-1785300"/>
            <a:ext cx="6899228" cy="1400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dirty="0" smtClean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В ГОС. УЧРЕЖДЕНИЯХ</a:t>
            </a:r>
            <a:endParaRPr lang="ru-RU" sz="66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-7726057" y="-1785300"/>
            <a:ext cx="6899228" cy="1400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dirty="0" smtClean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В КОММЕРЧЕСКИХ УЧРЕЖДЕНИЯХ</a:t>
            </a:r>
            <a:endParaRPr lang="ru-RU" sz="66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2520000" y="8332094"/>
            <a:ext cx="6899228" cy="1400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dirty="0" smtClean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ЕЩЁ КУЧА ВСЕГО</a:t>
            </a:r>
            <a:endParaRPr lang="ru-RU" sz="66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2520000" y="-4028284"/>
            <a:ext cx="6899228" cy="1400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dirty="0" smtClean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НО ТЫ САМ РАЗБЕРЁШЬСЯ</a:t>
            </a:r>
            <a:endParaRPr lang="ru-RU" sz="66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-13498418" y="2533650"/>
            <a:ext cx="6899228" cy="1400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dirty="0" smtClean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УДАЧИ В  БУДУЩИХ НАЧИНАНИЯХ</a:t>
            </a:r>
            <a:endParaRPr lang="ru-RU" sz="66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270" y="2441393"/>
            <a:ext cx="1584688" cy="158468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4" name="Подзаголовок 2"/>
          <p:cNvSpPr txBox="1">
            <a:spLocks/>
          </p:cNvSpPr>
          <p:nvPr/>
        </p:nvSpPr>
        <p:spPr>
          <a:xfrm>
            <a:off x="1872300" y="3600451"/>
            <a:ext cx="8245548" cy="167340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dirty="0" smtClean="0">
                <a:solidFill>
                  <a:srgbClr val="70A5FD"/>
                </a:solidFill>
                <a:latin typeface="Bahnschrift SemiBold Condensed" panose="020B0502040204020203" pitchFamily="34" charset="0"/>
              </a:rPr>
              <a:t>УКРТБ</a:t>
            </a:r>
            <a:endParaRPr lang="ru-RU" sz="6600" dirty="0">
              <a:solidFill>
                <a:srgbClr val="70A5FD"/>
              </a:solidFill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6915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33333E-6 L -1.25E-6 0.62986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0.62986 L -1.25E-6 1.275 " pathEditMode="relative" rAng="0" ptsTypes="AA">
                                      <p:cBhvr>
                                        <p:cTn id="9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75286 2.22222E-6 " pathEditMode="relative" rAng="0" ptsTypes="AA">
                                      <p:cBhvr>
                                        <p:cTn id="1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8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750"/>
                            </p:stCondLst>
                            <p:childTnLst>
                              <p:par>
                                <p:cTn id="14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5286 2.22222E-6 L 1.58333 2.22222E-6 " pathEditMode="relative" rAng="0" ptsTypes="AA">
                                      <p:cBhvr>
                                        <p:cTn id="15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52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22222E-6 L -0.83555 2.22222E-6 " pathEditMode="relative" rAng="0" ptsTypes="AA">
                                      <p:cBhvr>
                                        <p:cTn id="1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3555 2.22222E-6 L -1.68815 2.22222E-6 " pathEditMode="relative" rAng="0" ptsTypes="AA">
                                      <p:cBhvr>
                                        <p:cTn id="2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63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664 -0.0051 L -0.83555 0.62986 " pathEditMode="relative" rAng="0" ptsTypes="AA">
                                      <p:cBhvr>
                                        <p:cTn id="2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45" y="3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750"/>
                            </p:stCondLst>
                            <p:childTnLst>
                              <p:par>
                                <p:cTn id="26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3555 0.62986 L -1.72448 1.57777 " pathEditMode="relative" rAng="0" ptsTypes="AA">
                                      <p:cBhvr>
                                        <p:cTn id="2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453" y="47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07 0.025 L 0.84531 0.62986 " pathEditMode="relative" rAng="0" ptsTypes="AA">
                                      <p:cBhvr>
                                        <p:cTn id="30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862" y="30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250"/>
                            </p:stCondLst>
                            <p:childTnLst>
                              <p:par>
                                <p:cTn id="32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4531 0.62986 L 1.47331 1.28102 " pathEditMode="relative" rAng="0" ptsTypes="AA">
                                      <p:cBhvr>
                                        <p:cTn id="3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93" y="3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0"/>
                            </p:stCondLst>
                            <p:childTnLst>
                              <p:par>
                                <p:cTn id="35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0.00494 -0.8456 " pathEditMode="relative" rAng="0" ptsTypes="AA">
                                      <p:cBhvr>
                                        <p:cTn id="3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750"/>
                            </p:stCondLst>
                            <p:childTnLst>
                              <p:par>
                                <p:cTn id="38" presetID="6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95 -0.8456 L 0.00261 -1.62546 " pathEditMode="relative" rAng="0" ptsTypes="AA">
                                      <p:cBhvr>
                                        <p:cTn id="3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0.00494 0.95695 " pathEditMode="relative" rAng="0" ptsTypes="AA">
                                      <p:cBhvr>
                                        <p:cTn id="4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25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95 0.95695 L -1.875E-6 1.80254 " pathEditMode="relative" rAng="0" ptsTypes="AA">
                                      <p:cBhvr>
                                        <p:cTn id="4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47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0"/>
                            </p:stCondLst>
                            <p:childTnLst>
                              <p:par>
                                <p:cTn id="47" presetID="63" presetClass="path" presetSubtype="0" accel="50000" decel="5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2.22222E-6 L 1.31875 2.22222E-6 " pathEditMode="relative" rAng="0" ptsTypes="AA">
                                      <p:cBhvr>
                                        <p:cTn id="4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69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9250"/>
                            </p:stCondLst>
                            <p:childTnLst>
                              <p:par>
                                <p:cTn id="50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1875 2.22222E-6 L 2.23958 2.22222E-6 " pathEditMode="relative" rAng="0" ptsTypes="AA">
                                      <p:cBhvr>
                                        <p:cTn id="51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1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142</Words>
  <Application>Microsoft Office PowerPoint</Application>
  <PresentationFormat>Широкоэкранный</PresentationFormat>
  <Paragraphs>38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Bahnschrift Condensed</vt:lpstr>
      <vt:lpstr>Bahnschrift SemiBold Condensed</vt:lpstr>
      <vt:lpstr>Calibri</vt:lpstr>
      <vt:lpstr>Calibri Light</vt:lpstr>
      <vt:lpstr>Тема Office</vt:lpstr>
      <vt:lpstr>Мастер по обработке цифровой информации</vt:lpstr>
      <vt:lpstr>Кто это?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 по обработке цифровой информации</dc:title>
  <dc:creator>204</dc:creator>
  <cp:lastModifiedBy>user</cp:lastModifiedBy>
  <cp:revision>42</cp:revision>
  <dcterms:created xsi:type="dcterms:W3CDTF">2022-12-15T14:58:32Z</dcterms:created>
  <dcterms:modified xsi:type="dcterms:W3CDTF">2022-12-15T22:31:31Z</dcterms:modified>
</cp:coreProperties>
</file>