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4"/>
  </p:notesMasterIdLst>
  <p:sldIdLst>
    <p:sldId id="256" r:id="rId2"/>
    <p:sldId id="277" r:id="rId3"/>
    <p:sldId id="420" r:id="rId4"/>
    <p:sldId id="520" r:id="rId5"/>
    <p:sldId id="518" r:id="rId6"/>
    <p:sldId id="519" r:id="rId7"/>
    <p:sldId id="522" r:id="rId8"/>
    <p:sldId id="523" r:id="rId9"/>
    <p:sldId id="524" r:id="rId10"/>
    <p:sldId id="525" r:id="rId11"/>
    <p:sldId id="526" r:id="rId12"/>
    <p:sldId id="38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15B"/>
    <a:srgbClr val="FFFFCC"/>
    <a:srgbClr val="FEF2E8"/>
    <a:srgbClr val="FDE7E3"/>
    <a:srgbClr val="FEECE6"/>
    <a:srgbClr val="035B87"/>
    <a:srgbClr val="047DBA"/>
    <a:srgbClr val="D3E6FF"/>
    <a:srgbClr val="CD7B17"/>
    <a:srgbClr val="A14D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193" autoAdjust="0"/>
    <p:restoredTop sz="94660"/>
  </p:normalViewPr>
  <p:slideViewPr>
    <p:cSldViewPr>
      <p:cViewPr varScale="1">
        <p:scale>
          <a:sx n="87" d="100"/>
          <a:sy n="87" d="100"/>
        </p:scale>
        <p:origin x="-133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8D4EEB-FC4B-4C84-B05C-04FC5454F598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2210B-CCC8-4A8E-B4EF-8025A8E59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087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Сделано дома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22210B-CCC8-4A8E-B4EF-8025A8E5911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030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484784"/>
            <a:ext cx="9144000" cy="1470025"/>
          </a:xfrm>
        </p:spPr>
        <p:txBody>
          <a:bodyPr/>
          <a:lstStyle>
            <a:lvl1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0" y="6648"/>
            <a:ext cx="913254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24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70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media/an_12_1.swf" TargetMode="External"/><Relationship Id="rId3" Type="http://schemas.openxmlformats.org/officeDocument/2006/relationships/hyperlink" Target="media/int_12_6.swf" TargetMode="External"/><Relationship Id="rId7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hyperlink" Target="media/an_13_1.swf" TargetMode="External"/><Relationship Id="rId5" Type="http://schemas.openxmlformats.org/officeDocument/2006/relationships/hyperlink" Target="media/int_13_1.swf" TargetMode="External"/><Relationship Id="rId4" Type="http://schemas.openxmlformats.org/officeDocument/2006/relationships/hyperlink" Target="media/an_12_2.sw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0" y="1496065"/>
            <a:ext cx="9144000" cy="936000"/>
          </a:xfrm>
          <a:prstGeom prst="rect">
            <a:avLst/>
          </a:prstGeom>
          <a:solidFill>
            <a:schemeClr val="accent4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4"/>
          <p:cNvSpPr txBox="1"/>
          <p:nvPr/>
        </p:nvSpPr>
        <p:spPr>
          <a:xfrm>
            <a:off x="8481" y="1080000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Гармонические колебания. Затухающие колебания. Вынужденные колебания. Резонанс.</a:t>
            </a:r>
            <a:endParaRPr lang="ru-RU" sz="2400" dirty="0">
              <a:solidFill>
                <a:schemeClr val="bg1">
                  <a:lumMod val="50000"/>
                </a:schemeClr>
              </a:solidFill>
              <a:effectLst>
                <a:glow rad="101600">
                  <a:srgbClr val="FFFFFF"/>
                </a:glow>
              </a:effectLst>
              <a:latin typeface="Arial Black" pitchFamily="34" charset="0"/>
            </a:endParaRPr>
          </a:p>
        </p:txBody>
      </p:sp>
      <p:sp>
        <p:nvSpPr>
          <p:cNvPr id="15" name="Заголовок 1"/>
          <p:cNvSpPr>
            <a:spLocks noGrp="1"/>
          </p:cNvSpPr>
          <p:nvPr>
            <p:ph type="ctrTitle"/>
          </p:nvPr>
        </p:nvSpPr>
        <p:spPr>
          <a:xfrm>
            <a:off x="0" y="2772000"/>
            <a:ext cx="9144000" cy="5487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bg1"/>
                </a:solidFill>
                <a:effectLst/>
              </a:rPr>
              <a:t>МЕХАНИЧЕСКИЕ КОЛЕБАНИЯ И ВОЛНЫ</a:t>
            </a:r>
            <a:endParaRPr lang="ru-RU" sz="1800" dirty="0">
              <a:ln>
                <a:solidFill>
                  <a:schemeClr val="bg1">
                    <a:lumMod val="50000"/>
                  </a:schemeClr>
                </a:solidFill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6232" y="5157192"/>
            <a:ext cx="892849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>
                    <a:lumMod val="50000"/>
                  </a:schemeClr>
                </a:solidFill>
              </a:rPr>
              <a:t>Домашнее </a:t>
            </a: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</a:rPr>
              <a:t>задание: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400" dirty="0"/>
              <a:t>Учебник: § 9–13, повторить формулы.</a:t>
            </a:r>
          </a:p>
          <a:p>
            <a:r>
              <a:rPr lang="ru-RU" sz="2400" dirty="0"/>
              <a:t>Подготовиться к выполнению самостоятельной работы. Выполнить</a:t>
            </a:r>
          </a:p>
          <a:p>
            <a:r>
              <a:rPr lang="ru-RU" sz="2400" dirty="0"/>
              <a:t>задания по тетради-тренажёру.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0"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0000"/>
            <a:ext cx="9144000" cy="9144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1895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72000"/>
            <a:ext cx="9144000" cy="468000"/>
            <a:chOff x="0" y="3645024"/>
            <a:chExt cx="9144000" cy="468000"/>
          </a:xfrm>
        </p:grpSpPr>
        <p:sp>
          <p:nvSpPr>
            <p:cNvPr id="4" name="Прямоугольник 3"/>
            <p:cNvSpPr/>
            <p:nvPr userDrawn="1"/>
          </p:nvSpPr>
          <p:spPr>
            <a:xfrm>
              <a:off x="0" y="3645024"/>
              <a:ext cx="9144000" cy="46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13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Цель нашего урока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08000" y="576000"/>
            <a:ext cx="3834000" cy="3645088"/>
            <a:chOff x="107504" y="622623"/>
            <a:chExt cx="3834000" cy="3478075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07504" y="1007998"/>
              <a:ext cx="3834000" cy="30927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ВЫ УЗНАЕТЕ: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основные виды </a:t>
              </a:r>
              <a:r>
                <a:rPr lang="ru-RU" sz="2000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колебательного движения;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признаки </a:t>
              </a:r>
              <a:r>
                <a:rPr lang="ru-RU" sz="2000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гармонических колебаний и их </a:t>
              </a: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изображение;</a:t>
              </a:r>
              <a:endParaRPr lang="ru-RU" sz="20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понятие </a:t>
              </a:r>
              <a:r>
                <a:rPr lang="ru-RU" sz="2000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резонанса;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связь </a:t>
              </a:r>
              <a:r>
                <a:rPr lang="ru-RU" sz="2000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между координатой колеблющегося тела </a:t>
              </a: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и долей </a:t>
              </a:r>
              <a:r>
                <a:rPr lang="ru-RU" sz="2000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периода</a:t>
              </a: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07742" y="622623"/>
              <a:ext cx="3833762" cy="41762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ru-RU" sz="2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955712" y="590964"/>
            <a:ext cx="51882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Среди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различных колебательных процессов выделяется особый вид колебаний, которые называют гармоническими. Этот вид колебаний является основным для дальнейшего изучения более сложных колебательных систем.</a:t>
            </a:r>
          </a:p>
        </p:txBody>
      </p:sp>
    </p:spTree>
    <p:extLst>
      <p:ext uri="{BB962C8B-B14F-4D97-AF65-F5344CB8AC3E}">
        <p14:creationId xmlns:p14="http://schemas.microsoft.com/office/powerpoint/2010/main" val="388715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72000"/>
            <a:ext cx="9144000" cy="468000"/>
            <a:chOff x="0" y="3645024"/>
            <a:chExt cx="9144000" cy="468000"/>
          </a:xfrm>
        </p:grpSpPr>
        <p:sp>
          <p:nvSpPr>
            <p:cNvPr id="4" name="Прямоугольник 3"/>
            <p:cNvSpPr/>
            <p:nvPr userDrawn="1"/>
          </p:nvSpPr>
          <p:spPr>
            <a:xfrm>
              <a:off x="0" y="3645024"/>
              <a:ext cx="9144000" cy="46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13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Что сделано дома  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6804248" y="1377460"/>
                <a:ext cx="1213099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000" i="1" smtClean="0">
                        <a:latin typeface="Cambria Math"/>
                        <a:ea typeface="Cambria Math"/>
                        <a:cs typeface="Arial" pitchFamily="34" charset="0"/>
                      </a:rPr>
                      <m:t>≈</m:t>
                    </m:r>
                  </m:oMath>
                </a14:m>
                <a:r>
                  <a:rPr lang="ru-RU" sz="2000" dirty="0" smtClean="0">
                    <a:latin typeface="Arial" pitchFamily="34" charset="0"/>
                    <a:cs typeface="Arial" pitchFamily="34" charset="0"/>
                  </a:rPr>
                  <a:t>450 </a:t>
                </a:r>
                <a:r>
                  <a:rPr lang="ru-RU" sz="2000" dirty="0">
                    <a:latin typeface="Arial" pitchFamily="34" charset="0"/>
                    <a:cs typeface="Arial" pitchFamily="34" charset="0"/>
                  </a:rPr>
                  <a:t>г. </a:t>
                </a:r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1377460"/>
                <a:ext cx="1213099" cy="400110"/>
              </a:xfrm>
              <a:prstGeom prst="rect">
                <a:avLst/>
              </a:prstGeom>
              <a:blipFill rotWithShape="1">
                <a:blip r:embed="rId3"/>
                <a:stretch>
                  <a:fillRect t="-4412" b="-25000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000"/>
            <a:ext cx="9144000" cy="6949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2264"/>
            <a:ext cx="9144000" cy="263347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8189723" y="1433515"/>
            <a:ext cx="540000" cy="288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6804248" y="4813105"/>
                <a:ext cx="1213099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000" i="1">
                        <a:latin typeface="Cambria Math"/>
                        <a:ea typeface="Cambria Math"/>
                      </a:rPr>
                      <m:t>≈</m:t>
                    </m:r>
                  </m:oMath>
                </a14:m>
                <a:r>
                  <a:rPr lang="ru-RU" sz="2000" dirty="0">
                    <a:latin typeface="Arial" pitchFamily="34" charset="0"/>
                    <a:cs typeface="Arial" pitchFamily="34" charset="0"/>
                  </a:rPr>
                  <a:t>79 Н/м</a:t>
                </a:r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4813105"/>
                <a:ext cx="1213099" cy="400110"/>
              </a:xfrm>
              <a:prstGeom prst="rect">
                <a:avLst/>
              </a:prstGeom>
              <a:blipFill rotWithShape="1">
                <a:blip r:embed="rId6"/>
                <a:stretch>
                  <a:fillRect t="-4478" r="-498" b="-26866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Скругленный прямоугольник 18"/>
          <p:cNvSpPr/>
          <p:nvPr/>
        </p:nvSpPr>
        <p:spPr>
          <a:xfrm>
            <a:off x="8189723" y="4869160"/>
            <a:ext cx="540000" cy="288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81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72000"/>
            <a:ext cx="9144000" cy="468000"/>
            <a:chOff x="0" y="3645024"/>
            <a:chExt cx="9144000" cy="468000"/>
          </a:xfrm>
        </p:grpSpPr>
        <p:sp>
          <p:nvSpPr>
            <p:cNvPr id="4" name="Прямоугольник 3"/>
            <p:cNvSpPr/>
            <p:nvPr userDrawn="1"/>
          </p:nvSpPr>
          <p:spPr>
            <a:xfrm>
              <a:off x="0" y="3645024"/>
              <a:ext cx="9144000" cy="46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13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Физическая разминка 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51" y="692696"/>
            <a:ext cx="771525" cy="14287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692696"/>
            <a:ext cx="1438275" cy="14287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572" y="692696"/>
            <a:ext cx="790575" cy="14287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692696"/>
            <a:ext cx="1752600" cy="14287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2123728" y="2348880"/>
            <a:ext cx="61926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Назовите известные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вам виды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колебаний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? 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Каковы условия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их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реализации ?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Предложите план описания одного из видов колебаний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2142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72000"/>
            <a:ext cx="9144000" cy="468000"/>
            <a:chOff x="0" y="3645024"/>
            <a:chExt cx="9144000" cy="468000"/>
          </a:xfrm>
        </p:grpSpPr>
        <p:sp>
          <p:nvSpPr>
            <p:cNvPr id="4" name="Прямоугольник 3"/>
            <p:cNvSpPr/>
            <p:nvPr userDrawn="1"/>
          </p:nvSpPr>
          <p:spPr>
            <a:xfrm>
              <a:off x="0" y="3645024"/>
              <a:ext cx="9144000" cy="46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13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Виды колебаний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13912" y="620688"/>
            <a:ext cx="2340000" cy="612000"/>
            <a:chOff x="216000" y="5976000"/>
            <a:chExt cx="2340000" cy="612000"/>
          </a:xfrm>
        </p:grpSpPr>
        <p:pic>
          <p:nvPicPr>
            <p:cNvPr id="10" name="Рисунок 9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000" y="5976000"/>
              <a:ext cx="864000" cy="612000"/>
            </a:xfrm>
            <a:prstGeom prst="rect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1" name="Прямоугольник 10"/>
            <p:cNvSpPr/>
            <p:nvPr/>
          </p:nvSpPr>
          <p:spPr>
            <a:xfrm>
              <a:off x="1116000" y="5976000"/>
              <a:ext cx="1440000" cy="612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Работа с </a:t>
              </a:r>
              <a:r>
                <a:rPr lang="ru-RU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учебником</a:t>
              </a:r>
              <a:endPara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34318" y="1340768"/>
            <a:ext cx="88301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Групповые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задания на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подготовку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сообщения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96000" y="1980000"/>
            <a:ext cx="4895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Гармонические колебания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6000" y="2520000"/>
            <a:ext cx="4403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Затухающие колебания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6000" y="1980000"/>
            <a:ext cx="4895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Гармонические колебания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6000" y="3060000"/>
            <a:ext cx="4766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Вынужденные колебания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6000" y="3600000"/>
            <a:ext cx="19262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Резонанс 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>
            <a:hlinkClick r:id="rId3" action="ppaction://hlinkfile"/>
          </p:cNvPr>
          <p:cNvSpPr/>
          <p:nvPr/>
        </p:nvSpPr>
        <p:spPr>
          <a:xfrm>
            <a:off x="5508000" y="2052000"/>
            <a:ext cx="1152128" cy="370364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19" name="Скругленный прямоугольник 18">
            <a:hlinkClick r:id="rId4" action="ppaction://hlinkfile"/>
          </p:cNvPr>
          <p:cNvSpPr/>
          <p:nvPr/>
        </p:nvSpPr>
        <p:spPr>
          <a:xfrm>
            <a:off x="5508000" y="2592000"/>
            <a:ext cx="1152128" cy="370364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20" name="Скругленный прямоугольник 19">
            <a:hlinkClick r:id="rId5" action="ppaction://hlinkfile"/>
          </p:cNvPr>
          <p:cNvSpPr/>
          <p:nvPr/>
        </p:nvSpPr>
        <p:spPr>
          <a:xfrm>
            <a:off x="5508000" y="3672000"/>
            <a:ext cx="1152128" cy="370364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21" name="Скругленный прямоугольник 20">
            <a:hlinkClick r:id="rId6" action="ppaction://hlinkfile"/>
          </p:cNvPr>
          <p:cNvSpPr/>
          <p:nvPr/>
        </p:nvSpPr>
        <p:spPr>
          <a:xfrm>
            <a:off x="5508000" y="3132000"/>
            <a:ext cx="1152128" cy="370364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49" y="4293096"/>
            <a:ext cx="4724400" cy="197167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508000" y="4294433"/>
            <a:ext cx="345648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Превращения энергии при колебаниях</a:t>
            </a:r>
            <a:endParaRPr lang="ru-RU" sz="2000" dirty="0"/>
          </a:p>
        </p:txBody>
      </p:sp>
      <p:sp>
        <p:nvSpPr>
          <p:cNvPr id="22" name="Скругленный прямоугольник 21">
            <a:hlinkClick r:id="rId8" action="ppaction://hlinkfile"/>
          </p:cNvPr>
          <p:cNvSpPr/>
          <p:nvPr/>
        </p:nvSpPr>
        <p:spPr>
          <a:xfrm>
            <a:off x="7797147" y="5093751"/>
            <a:ext cx="1152128" cy="370364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0279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72000"/>
            <a:ext cx="9144000" cy="468000"/>
            <a:chOff x="0" y="3645024"/>
            <a:chExt cx="9144000" cy="468000"/>
          </a:xfrm>
        </p:grpSpPr>
        <p:sp>
          <p:nvSpPr>
            <p:cNvPr id="4" name="Прямоугольник 3"/>
            <p:cNvSpPr/>
            <p:nvPr userDrawn="1"/>
          </p:nvSpPr>
          <p:spPr>
            <a:xfrm>
              <a:off x="0" y="3645024"/>
              <a:ext cx="9144000" cy="46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13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Наши задачи 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000"/>
            <a:ext cx="9144000" cy="255117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4000"/>
            <a:ext cx="9144000" cy="130759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32000"/>
            <a:ext cx="9144000" cy="64922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0556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72000"/>
            <a:ext cx="9144000" cy="468000"/>
            <a:chOff x="0" y="3645024"/>
            <a:chExt cx="9144000" cy="468000"/>
          </a:xfrm>
        </p:grpSpPr>
        <p:sp>
          <p:nvSpPr>
            <p:cNvPr id="4" name="Прямоугольник 3"/>
            <p:cNvSpPr/>
            <p:nvPr userDrawn="1"/>
          </p:nvSpPr>
          <p:spPr>
            <a:xfrm>
              <a:off x="0" y="3645024"/>
              <a:ext cx="9144000" cy="46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13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Выполняем тест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000"/>
            <a:ext cx="9144000" cy="473659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435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72000"/>
            <a:ext cx="9144000" cy="468000"/>
            <a:chOff x="0" y="3645024"/>
            <a:chExt cx="9144000" cy="468000"/>
          </a:xfrm>
        </p:grpSpPr>
        <p:sp>
          <p:nvSpPr>
            <p:cNvPr id="4" name="Прямоугольник 3"/>
            <p:cNvSpPr/>
            <p:nvPr userDrawn="1"/>
          </p:nvSpPr>
          <p:spPr>
            <a:xfrm>
              <a:off x="0" y="3645024"/>
              <a:ext cx="9144000" cy="46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13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Смотрим и думаем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000"/>
            <a:ext cx="9144000" cy="277977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146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72000"/>
            <a:ext cx="9144000" cy="468000"/>
            <a:chOff x="0" y="3645024"/>
            <a:chExt cx="9144000" cy="468000"/>
          </a:xfrm>
        </p:grpSpPr>
        <p:sp>
          <p:nvSpPr>
            <p:cNvPr id="4" name="Прямоугольник 3"/>
            <p:cNvSpPr/>
            <p:nvPr userDrawn="1"/>
          </p:nvSpPr>
          <p:spPr>
            <a:xfrm>
              <a:off x="0" y="3645024"/>
              <a:ext cx="9144000" cy="46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13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Смотрим и думаем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000"/>
            <a:ext cx="9144000" cy="48097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7298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72000"/>
            <a:ext cx="9144000" cy="468000"/>
            <a:chOff x="0" y="3645024"/>
            <a:chExt cx="9144000" cy="468000"/>
          </a:xfrm>
        </p:grpSpPr>
        <p:sp>
          <p:nvSpPr>
            <p:cNvPr id="4" name="Прямоугольник 3"/>
            <p:cNvSpPr/>
            <p:nvPr userDrawn="1"/>
          </p:nvSpPr>
          <p:spPr>
            <a:xfrm>
              <a:off x="0" y="3645024"/>
              <a:ext cx="9144000" cy="46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13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Смотрим и думаем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000"/>
            <a:ext cx="9144000" cy="542239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5915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72000"/>
            <a:ext cx="9144000" cy="468000"/>
            <a:chOff x="0" y="3645024"/>
            <a:chExt cx="9144000" cy="468000"/>
          </a:xfrm>
        </p:grpSpPr>
        <p:sp>
          <p:nvSpPr>
            <p:cNvPr id="4" name="Прямоугольник 3"/>
            <p:cNvSpPr/>
            <p:nvPr userDrawn="1"/>
          </p:nvSpPr>
          <p:spPr>
            <a:xfrm>
              <a:off x="0" y="3645024"/>
              <a:ext cx="9144000" cy="46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13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Считаем и сравниваем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000"/>
            <a:ext cx="9144000" cy="415137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0199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72000"/>
            <a:ext cx="9144000" cy="468000"/>
            <a:chOff x="0" y="3645024"/>
            <a:chExt cx="9144000" cy="468000"/>
          </a:xfrm>
        </p:grpSpPr>
        <p:sp>
          <p:nvSpPr>
            <p:cNvPr id="4" name="Прямоугольник 3"/>
            <p:cNvSpPr/>
            <p:nvPr userDrawn="1"/>
          </p:nvSpPr>
          <p:spPr>
            <a:xfrm>
              <a:off x="0" y="3645024"/>
              <a:ext cx="9144000" cy="46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13024"/>
              <a:ext cx="9144000" cy="0"/>
            </a:xfrm>
            <a:prstGeom prst="line">
              <a:avLst/>
            </a:prstGeom>
            <a:ln w="254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  <a:ln w="3175">
            <a:noFill/>
          </a:ln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ВИЗ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92696"/>
            <a:ext cx="4286250" cy="33813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692696"/>
            <a:ext cx="4286250" cy="16668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5982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5607</TotalTime>
  <Words>173</Words>
  <Application>Microsoft Office PowerPoint</Application>
  <PresentationFormat>Экран (4:3)</PresentationFormat>
  <Paragraphs>44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МЕХАНИЧЕСКИЕ КОЛЕБАНИЯ И ВОЛНЫ</vt:lpstr>
      <vt:lpstr>Цель нашего урока</vt:lpstr>
      <vt:lpstr>Что сделано дома  </vt:lpstr>
      <vt:lpstr>Физическая разминка </vt:lpstr>
      <vt:lpstr>Виды колебаний</vt:lpstr>
      <vt:lpstr>Наши задачи </vt:lpstr>
      <vt:lpstr>Выполняем тест</vt:lpstr>
      <vt:lpstr>Смотрим и думаем</vt:lpstr>
      <vt:lpstr>Смотрим и думаем</vt:lpstr>
      <vt:lpstr>Смотрим и думаем</vt:lpstr>
      <vt:lpstr>Считаем и сравниваем</vt:lpstr>
      <vt:lpstr>ВИЗ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svg</dc:creator>
  <cp:lastModifiedBy>алексей гимаев</cp:lastModifiedBy>
  <cp:revision>995</cp:revision>
  <dcterms:created xsi:type="dcterms:W3CDTF">2015-06-18T09:54:57Z</dcterms:created>
  <dcterms:modified xsi:type="dcterms:W3CDTF">2020-01-12T13:18:33Z</dcterms:modified>
</cp:coreProperties>
</file>