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02.11.2013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02.11.2013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02.11.2013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02.11.2013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02.11.2013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02.11.2013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02.11.2013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02.11.2013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02.11.2013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02.11.2013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02.11.2013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02.11.2013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seo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414908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1" y="4293096"/>
            <a:ext cx="8892480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Основные методы выбора поставщиков</a:t>
            </a:r>
            <a:endParaRPr lang="ru-RU" sz="54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131840" y="6488668"/>
            <a:ext cx="60121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Выполнила: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Скоробогатая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Наталья ТД-31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Рисунок 26" descr="seo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3051762"/>
            <a:ext cx="9144000" cy="3806238"/>
          </a:xfrm>
          <a:prstGeom prst="rect">
            <a:avLst/>
          </a:prstGeom>
        </p:spPr>
      </p:pic>
      <p:pic>
        <p:nvPicPr>
          <p:cNvPr id="26" name="Рисунок 25" descr="seo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3645024"/>
          </a:xfrm>
          <a:prstGeom prst="rect">
            <a:avLst/>
          </a:prstGeom>
        </p:spPr>
      </p:pic>
      <p:pic>
        <p:nvPicPr>
          <p:cNvPr id="17" name="Рисунок 16" descr="EFKJJlwp3o168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771800" y="2348880"/>
            <a:ext cx="3591272" cy="2528854"/>
          </a:xfrm>
          <a:prstGeom prst="rect">
            <a:avLst/>
          </a:prstGeom>
          <a:ln w="28575">
            <a:solidFill>
              <a:srgbClr val="C00000"/>
            </a:solidFill>
          </a:ln>
        </p:spPr>
      </p:pic>
      <p:sp>
        <p:nvSpPr>
          <p:cNvPr id="21" name="Прямоугольник с двумя вырезанными противолежащими углами 20"/>
          <p:cNvSpPr/>
          <p:nvPr/>
        </p:nvSpPr>
        <p:spPr>
          <a:xfrm>
            <a:off x="323528" y="548680"/>
            <a:ext cx="2664296" cy="1656184"/>
          </a:xfrm>
          <a:prstGeom prst="snip2Diag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Метод рейтинговых оценок.</a:t>
            </a:r>
            <a:endParaRPr lang="ru-RU" sz="2400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Прямоугольник с двумя вырезанными противолежащими углами 22"/>
          <p:cNvSpPr/>
          <p:nvPr/>
        </p:nvSpPr>
        <p:spPr>
          <a:xfrm>
            <a:off x="6156176" y="548680"/>
            <a:ext cx="2736304" cy="1656184"/>
          </a:xfrm>
          <a:prstGeom prst="snip2DiagRect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Метод доминирующих характеристик</a:t>
            </a: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2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Прямоугольник с двумя вырезанными противолежащими углами 23"/>
          <p:cNvSpPr/>
          <p:nvPr/>
        </p:nvSpPr>
        <p:spPr>
          <a:xfrm>
            <a:off x="323528" y="5013176"/>
            <a:ext cx="2520280" cy="1584176"/>
          </a:xfrm>
          <a:prstGeom prst="snip2Diag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Метод оценки затрат.</a:t>
            </a:r>
            <a:endParaRPr lang="ru-RU" sz="2400" b="1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" name="Прямоугольник с двумя вырезанными противолежащими углами 24"/>
          <p:cNvSpPr/>
          <p:nvPr/>
        </p:nvSpPr>
        <p:spPr>
          <a:xfrm>
            <a:off x="6300192" y="5013176"/>
            <a:ext cx="2592288" cy="1656184"/>
          </a:xfrm>
          <a:prstGeom prst="snip2DiagRect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Метод категорий предпочтения.</a:t>
            </a:r>
            <a:endParaRPr lang="ru-RU" sz="2400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8488C4"/>
            </a:gs>
            <a:gs pos="53000">
              <a:srgbClr val="D4DEFF"/>
            </a:gs>
            <a:gs pos="83000">
              <a:srgbClr val="D4DEFF"/>
            </a:gs>
            <a:gs pos="100000">
              <a:srgbClr val="96AB94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orig.jp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3697926"/>
            <a:ext cx="3384583" cy="3160074"/>
          </a:xfrm>
          <a:prstGeom prst="rect">
            <a:avLst/>
          </a:prstGeom>
        </p:spPr>
      </p:pic>
      <p:pic>
        <p:nvPicPr>
          <p:cNvPr id="2" name="Рисунок 1" descr="Безымянный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455368" y="1268760"/>
            <a:ext cx="5688632" cy="4595902"/>
          </a:xfrm>
          <a:prstGeom prst="rect">
            <a:avLst/>
          </a:prstGeom>
        </p:spPr>
      </p:pic>
      <p:pic>
        <p:nvPicPr>
          <p:cNvPr id="7" name="Рисунок 6" descr="4942.18.7964221.jpeg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23528" y="620688"/>
            <a:ext cx="2494332" cy="2696996"/>
          </a:xfrm>
          <a:prstGeom prst="rect">
            <a:avLst/>
          </a:prstGeom>
        </p:spPr>
      </p:pic>
      <p:sp>
        <p:nvSpPr>
          <p:cNvPr id="8" name="Пятиугольник 7"/>
          <p:cNvSpPr/>
          <p:nvPr/>
        </p:nvSpPr>
        <p:spPr>
          <a:xfrm>
            <a:off x="3347864" y="260648"/>
            <a:ext cx="5544616" cy="864096"/>
          </a:xfrm>
          <a:prstGeom prst="homePlat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Метод рейтинговых оценок</a:t>
            </a:r>
            <a:endParaRPr lang="ru-RU" sz="2400" b="1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8488C4"/>
            </a:gs>
            <a:gs pos="53000">
              <a:srgbClr val="D4DEFF"/>
            </a:gs>
            <a:gs pos="83000">
              <a:srgbClr val="D4DEFF"/>
            </a:gs>
            <a:gs pos="100000">
              <a:srgbClr val="96AB94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Image68713.jp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1628800"/>
            <a:ext cx="2483768" cy="2608253"/>
          </a:xfrm>
          <a:prstGeom prst="rect">
            <a:avLst/>
          </a:prstGeom>
        </p:spPr>
      </p:pic>
      <p:sp>
        <p:nvSpPr>
          <p:cNvPr id="3" name="Пятиугольник 2"/>
          <p:cNvSpPr/>
          <p:nvPr/>
        </p:nvSpPr>
        <p:spPr>
          <a:xfrm>
            <a:off x="3347864" y="260648"/>
            <a:ext cx="5544616" cy="864096"/>
          </a:xfrm>
          <a:prstGeom prst="homePlat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Метод </a:t>
            </a:r>
            <a:r>
              <a:rPr lang="ru-RU" sz="2400" b="1" i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оценки затрат </a:t>
            </a:r>
            <a:endParaRPr lang="ru-RU" sz="2400" b="1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411760" y="1268760"/>
            <a:ext cx="6516216" cy="51090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q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Маркетинговые затраты, связанные с изучением конъюнктуры цен на рынке данного товара;</a:t>
            </a:r>
          </a:p>
          <a:p>
            <a:pPr>
              <a:buFont typeface="Wingdings" pitchFamily="2" charset="2"/>
              <a:buChar char="q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Издержки, связанные с поиском возможных поставщиков и установление с ними деловых контактов (командировки, телефонные переговоры, обработка данных и т.д.)</a:t>
            </a:r>
          </a:p>
          <a:p>
            <a:pPr>
              <a:buFont typeface="Wingdings" pitchFamily="2" charset="2"/>
              <a:buChar char="q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Издержки, связанные с поиском и получением информации о себестоимости производства аналогичных товаров у разных поставщиков.</a:t>
            </a:r>
          </a:p>
          <a:p>
            <a:pPr>
              <a:buFont typeface="Wingdings" pitchFamily="2" charset="2"/>
              <a:buChar char="q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Затраты, связанные с анализом качественных показателей товара у разных поставщиков (рекламации, затраты на отбраковку, возможности ремонта или восстановления качественных показателей товара у заказчика и т.д.).</a:t>
            </a:r>
          </a:p>
          <a:p>
            <a:pPr>
              <a:buFont typeface="Wingdings" pitchFamily="2" charset="2"/>
              <a:buChar char="q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Затраты на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грузопереработку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складирование и хранение товаров.</a:t>
            </a:r>
          </a:p>
          <a:p>
            <a:pPr>
              <a:buFont typeface="Wingdings" pitchFamily="2" charset="2"/>
              <a:buChar char="q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Транспортные расходы поставщика и покупателя, оплата таможенных, экспедиторских, страховых услуг по пути доставки товара.</a:t>
            </a:r>
          </a:p>
          <a:p>
            <a:pPr>
              <a:buFont typeface="Wingdings" pitchFamily="2" charset="2"/>
              <a:buChar char="q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Затраты на страхование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логистических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рисков и др.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8488C4"/>
            </a:gs>
            <a:gs pos="53000">
              <a:srgbClr val="D4DEFF"/>
            </a:gs>
            <a:gs pos="83000">
              <a:srgbClr val="D4DEFF"/>
            </a:gs>
            <a:gs pos="100000">
              <a:srgbClr val="96AB94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1628800"/>
            <a:ext cx="4572000" cy="470898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Метод состоит в сосредоточении на одном выбранном параметре (критерии). Этот параметр может быть: наиболее низкой ценой, наилучшим качеством, графиком поставок, внушающим наибольшее доверие, и т.п. Преимущество этого метода – в простоте, а недостаток – в игнорировании остальных факторов – критериев отбора.</a:t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3" name="Рисунок 2" descr="cel-i-obyazatelstvo.jp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238500" y="2708920"/>
            <a:ext cx="5905500" cy="3952875"/>
          </a:xfrm>
          <a:prstGeom prst="rect">
            <a:avLst/>
          </a:prstGeom>
        </p:spPr>
      </p:pic>
      <p:sp>
        <p:nvSpPr>
          <p:cNvPr id="4" name="Пятиугольник 3"/>
          <p:cNvSpPr/>
          <p:nvPr/>
        </p:nvSpPr>
        <p:spPr>
          <a:xfrm>
            <a:off x="3347864" y="260648"/>
            <a:ext cx="5544616" cy="864096"/>
          </a:xfrm>
          <a:prstGeom prst="homePlate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Доминирующих характеристик</a:t>
            </a:r>
            <a:endParaRPr lang="ru-RU" sz="2400" b="1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8488C4"/>
            </a:gs>
            <a:gs pos="53000">
              <a:srgbClr val="D4DEFF"/>
            </a:gs>
            <a:gs pos="83000">
              <a:srgbClr val="D4DEFF"/>
            </a:gs>
            <a:gs pos="100000">
              <a:srgbClr val="96AB94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ts.jp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2996952"/>
            <a:ext cx="4445000" cy="3556000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4409728" y="1484784"/>
            <a:ext cx="4734272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Такой метод 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подразумевает наличие обширной и разнообразной информации из множества источников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 которая позволяет рассматривать каждый фактор наравне с остальными, в то время как для фирмы, возможно, какой–то фактор является ключевым, например, простота использования продукции в производственном процессе.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ятиугольник 2"/>
          <p:cNvSpPr/>
          <p:nvPr/>
        </p:nvSpPr>
        <p:spPr>
          <a:xfrm>
            <a:off x="3275856" y="188640"/>
            <a:ext cx="5544616" cy="864096"/>
          </a:xfrm>
          <a:prstGeom prst="homePlate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Категорий предпочтений</a:t>
            </a:r>
            <a:endParaRPr lang="ru-RU" sz="2400" b="1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144</TotalTime>
  <Words>207</Words>
  <Application>Microsoft Office PowerPoint</Application>
  <PresentationFormat>Экран (4:3)</PresentationFormat>
  <Paragraphs>19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TaShka ^^</dc:creator>
  <cp:lastModifiedBy>TaSka ^^</cp:lastModifiedBy>
  <cp:revision>17</cp:revision>
  <dcterms:created xsi:type="dcterms:W3CDTF">2013-10-20T17:21:02Z</dcterms:created>
  <dcterms:modified xsi:type="dcterms:W3CDTF">2013-11-02T14:53:59Z</dcterms:modified>
</cp:coreProperties>
</file>