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4"/>
  </p:notesMasterIdLst>
  <p:sldIdLst>
    <p:sldId id="296" r:id="rId2"/>
    <p:sldId id="293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41" r:id="rId13"/>
  </p:sldIdLst>
  <p:sldSz cx="9906000" cy="6858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92A"/>
    <a:srgbClr val="006D43"/>
    <a:srgbClr val="C62D91"/>
    <a:srgbClr val="852D78"/>
    <a:srgbClr val="DAAB31"/>
    <a:srgbClr val="EB4F1B"/>
    <a:srgbClr val="001547"/>
    <a:srgbClr val="A4A3A3"/>
    <a:srgbClr val="E9EBF5"/>
    <a:srgbClr val="001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5126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188" y="-186"/>
      </p:cViewPr>
      <p:guideLst>
        <p:guide orient="horz" pos="2183"/>
        <p:guide pos="3120"/>
      </p:guideLst>
    </p:cSldViewPr>
  </p:slideViewPr>
  <p:outlineViewPr>
    <p:cViewPr>
      <p:scale>
        <a:sx n="33" d="100"/>
        <a:sy n="33" d="100"/>
      </p:scale>
      <p:origin x="0" y="-6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28"/>
    </p:cViewPr>
  </p:sorterViewPr>
  <p:notesViewPr>
    <p:cSldViewPr snapToGrid="0" snapToObjects="1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PT Demi" panose="020B0702020204020303" pitchFamily="34" charset="-52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utura PT Demi" panose="020B0702020204020303" pitchFamily="34" charset="-52"/>
              </a:defRPr>
            </a:lvl1pPr>
          </a:lstStyle>
          <a:p>
            <a:fld id="{35CD12AC-FC56-E34E-B4D1-BCEECE1E2D3E}" type="datetimeFigureOut">
              <a:rPr lang="en-US" smtClean="0"/>
              <a:pPr/>
              <a:t>5/14/2020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utura PT Demi" panose="020B0702020204020303" pitchFamily="34" charset="-52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utura PT Demi" panose="020B0702020204020303" pitchFamily="34" charset="-52"/>
              </a:defRPr>
            </a:lvl1pPr>
          </a:lstStyle>
          <a:p>
            <a:fld id="{A082B494-7F4B-734A-B89F-07BF9DDE59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utura PT Demi" panose="020B0702020204020303" pitchFamily="34" charset="-5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utura PT Demi" panose="020B0702020204020303" pitchFamily="34" charset="-5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utura PT Demi" panose="020B0702020204020303" pitchFamily="34" charset="-5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utura PT Demi" panose="020B0702020204020303" pitchFamily="34" charset="-5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utura PT Demi" panose="020B0702020204020303" pitchFamily="34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73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49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54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91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116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81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202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401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98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494-7F4B-734A-B89F-07BF9DDE594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7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"/>
          <a:stretch/>
        </p:blipFill>
        <p:spPr>
          <a:xfrm>
            <a:off x="1" y="-17929"/>
            <a:ext cx="9951686" cy="689385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232683" y="2042714"/>
            <a:ext cx="4735286" cy="1224643"/>
          </a:xfrm>
        </p:spPr>
        <p:txBody>
          <a:bodyPr anchor="b">
            <a:noAutofit/>
          </a:bodyPr>
          <a:lstStyle>
            <a:lvl1pPr algn="l">
              <a:defRPr sz="4500" b="1" i="0" cap="all" baseline="0">
                <a:solidFill>
                  <a:srgbClr val="051647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32683" y="3497510"/>
            <a:ext cx="4735286" cy="8381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  <a:lvl2pPr marL="342916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4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6457953" y="6245090"/>
            <a:ext cx="2608997" cy="29342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 cap="all" baseline="0">
                <a:solidFill>
                  <a:srgbClr val="051647"/>
                </a:solidFill>
              </a:defRPr>
            </a:lvl1pPr>
            <a:lvl2pPr marL="342916" indent="0">
              <a:buNone/>
              <a:defRPr b="1"/>
            </a:lvl2pPr>
            <a:lvl3pPr marL="685835" indent="0">
              <a:buNone/>
              <a:defRPr b="1"/>
            </a:lvl3pPr>
            <a:lvl4pPr marL="1028752" indent="0">
              <a:buNone/>
              <a:defRPr b="1"/>
            </a:lvl4pPr>
            <a:lvl5pPr marL="1371668" indent="0">
              <a:buNone/>
              <a:defRPr b="1"/>
            </a:lvl5pPr>
          </a:lstStyle>
          <a:p>
            <a:pPr lvl="0"/>
            <a:r>
              <a:rPr lang="ru-RU" dirty="0"/>
              <a:t>ГОРОД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9076091" y="6245090"/>
            <a:ext cx="589945" cy="293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cap="all" baseline="0">
                <a:solidFill>
                  <a:srgbClr val="F15A28"/>
                </a:solidFill>
              </a:defRPr>
            </a:lvl1pPr>
            <a:lvl2pPr marL="342916" indent="0">
              <a:buNone/>
              <a:defRPr b="1"/>
            </a:lvl2pPr>
            <a:lvl3pPr marL="685835" indent="0">
              <a:buNone/>
              <a:defRPr b="1"/>
            </a:lvl3pPr>
            <a:lvl4pPr marL="1028752" indent="0">
              <a:buNone/>
              <a:defRPr b="1"/>
            </a:lvl4pPr>
            <a:lvl5pPr marL="1371668" indent="0">
              <a:buNone/>
              <a:defRPr b="1"/>
            </a:lvl5pPr>
          </a:lstStyle>
          <a:p>
            <a:pPr lvl="0"/>
            <a:r>
              <a:rPr lang="ru-RU" dirty="0"/>
              <a:t>ГОД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1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-12033"/>
            <a:ext cx="9906000" cy="6877291"/>
          </a:xfrm>
          <a:prstGeom prst="rect">
            <a:avLst/>
          </a:prstGeom>
          <a:solidFill>
            <a:srgbClr val="0015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702020204020303" pitchFamily="34" charset="-52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28" y="6400802"/>
            <a:ext cx="457200" cy="464457"/>
          </a:xfrm>
          <a:prstGeom prst="rect">
            <a:avLst/>
          </a:prstGeom>
          <a:solidFill>
            <a:srgbClr val="EB4F1B"/>
          </a:solidFill>
        </p:spPr>
        <p:txBody>
          <a:bodyPr vert="horz" lIns="91440" tIns="45720" rIns="91440" bIns="45720" rtlCol="0" anchor="ctr"/>
          <a:lstStyle>
            <a:lvl1pPr algn="ctr">
              <a:defRPr sz="1300" b="1" i="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356" y="-12033"/>
            <a:ext cx="5047106" cy="690612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232683" y="2042714"/>
            <a:ext cx="4735286" cy="1224643"/>
          </a:xfrm>
        </p:spPr>
        <p:txBody>
          <a:bodyPr anchor="b">
            <a:noAutofit/>
          </a:bodyPr>
          <a:lstStyle>
            <a:lvl1pPr algn="l">
              <a:defRPr sz="4000" b="1" i="0" cap="all" baseline="0">
                <a:solidFill>
                  <a:srgbClr val="EB4F1B"/>
                </a:solidFill>
                <a:latin typeface="Futura PT Bold" panose="020B0902020204020203" pitchFamily="34" charset="-52"/>
                <a:ea typeface="Futura PT Bold" panose="020B0902020204020203" pitchFamily="34" charset="-52"/>
                <a:cs typeface="Futura PT Bold" panose="020B0902020204020203" pitchFamily="34" charset="-52"/>
              </a:defRPr>
            </a:lvl1pPr>
          </a:lstStyle>
          <a:p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32683" y="3497510"/>
            <a:ext cx="4735286" cy="8381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>
                <a:solidFill>
                  <a:srgbClr val="E9EBF5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  <a:lvl2pPr marL="342916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4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542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215900" y="1414710"/>
            <a:ext cx="6230792" cy="3759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1" i="0">
                <a:solidFill>
                  <a:srgbClr val="051647"/>
                </a:solidFill>
                <a:latin typeface="Futura PT" charset="0"/>
                <a:ea typeface="Futura PT" charset="0"/>
                <a:cs typeface="Futura PT" charset="0"/>
              </a:defRPr>
            </a:lvl1pPr>
            <a:lvl2pPr marL="342916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4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15901" y="1921070"/>
            <a:ext cx="6230793" cy="41861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28" y="6400802"/>
            <a:ext cx="457200" cy="464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 b="1" i="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928" y="1169311"/>
            <a:ext cx="9906000" cy="5695948"/>
          </a:xfrm>
          <a:prstGeom prst="rect">
            <a:avLst/>
          </a:prstGeom>
          <a:solidFill>
            <a:srgbClr val="001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702020204020303" pitchFamily="34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01"/>
          <a:stretch/>
        </p:blipFill>
        <p:spPr>
          <a:xfrm>
            <a:off x="8413009" y="1168383"/>
            <a:ext cx="1078283" cy="526189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93" t="93912" b="269"/>
          <a:stretch/>
        </p:blipFill>
        <p:spPr>
          <a:xfrm>
            <a:off x="7697128" y="6448425"/>
            <a:ext cx="2209799" cy="400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solidFill>
            <a:srgbClr val="EB4F1B"/>
          </a:solidFill>
        </p:spPr>
        <p:txBody>
          <a:bodyPr/>
          <a:lstStyle/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85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00"/>
            <a:ext cx="9906000" cy="6876000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215900" y="1414710"/>
            <a:ext cx="6230792" cy="3759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1" i="0">
                <a:solidFill>
                  <a:srgbClr val="051647"/>
                </a:solidFill>
                <a:latin typeface="Futura PT" charset="0"/>
                <a:ea typeface="Futura PT" charset="0"/>
                <a:cs typeface="Futura PT" charset="0"/>
              </a:defRPr>
            </a:lvl1pPr>
            <a:lvl2pPr marL="342916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4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15901" y="1921076"/>
            <a:ext cx="9305472" cy="19977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15901" y="4025648"/>
            <a:ext cx="4588329" cy="19977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933043" y="4025648"/>
            <a:ext cx="4588329" cy="19977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28" y="6400802"/>
            <a:ext cx="457200" cy="464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 b="1" i="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_Photo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215900" y="1414710"/>
            <a:ext cx="6230792" cy="3759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1" i="0">
                <a:solidFill>
                  <a:srgbClr val="051647"/>
                </a:solidFill>
                <a:latin typeface="Futura PT" charset="0"/>
                <a:ea typeface="Futura PT" charset="0"/>
                <a:cs typeface="Futura PT" charset="0"/>
              </a:defRPr>
            </a:lvl1pPr>
            <a:lvl2pPr marL="342916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4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6529535" y="4859579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6529535" y="3390321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8071716" y="3390320"/>
            <a:ext cx="1450109" cy="29001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24"/>
          </p:nvPr>
        </p:nvSpPr>
        <p:spPr>
          <a:xfrm>
            <a:off x="6529534" y="1921075"/>
            <a:ext cx="2992293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15901" y="1921070"/>
            <a:ext cx="6230793" cy="436941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28" y="6400802"/>
            <a:ext cx="457200" cy="464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 b="1" i="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215903" y="1414710"/>
            <a:ext cx="6240029" cy="3759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1" i="0">
                <a:solidFill>
                  <a:srgbClr val="051647"/>
                </a:solidFill>
                <a:latin typeface="Futura PT" charset="0"/>
                <a:ea typeface="Futura PT" charset="0"/>
                <a:cs typeface="Futura PT" charset="0"/>
              </a:defRPr>
            </a:lvl1pPr>
            <a:lvl2pPr marL="342916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4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15903" y="1903419"/>
            <a:ext cx="3146425" cy="2917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3445167" y="1903419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4978115" y="1903418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6529535" y="1903417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8071719" y="1903416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3445167" y="3390329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4978115" y="3390322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6529535" y="3390321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8071719" y="3390321"/>
            <a:ext cx="1459345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23"/>
          </p:nvPr>
        </p:nvSpPr>
        <p:spPr>
          <a:xfrm>
            <a:off x="3445167" y="4904220"/>
            <a:ext cx="2992293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24"/>
          </p:nvPr>
        </p:nvSpPr>
        <p:spPr>
          <a:xfrm>
            <a:off x="6529534" y="4904220"/>
            <a:ext cx="2992293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216508" y="4901515"/>
            <a:ext cx="3145818" cy="14309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28" y="6400802"/>
            <a:ext cx="457200" cy="464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 b="1" i="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00"/>
            <a:ext cx="9906000" cy="6876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5901" y="266705"/>
            <a:ext cx="4292600" cy="738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28" y="6400802"/>
            <a:ext cx="457200" cy="464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 b="1" i="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fld id="{A9165384-43C4-1941-868E-D66A291601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6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4" r:id="rId3"/>
    <p:sldLayoutId id="2147483678" r:id="rId4"/>
    <p:sldLayoutId id="2147483675" r:id="rId5"/>
    <p:sldLayoutId id="2147483673" r:id="rId6"/>
    <p:sldLayoutId id="2147483662" r:id="rId7"/>
  </p:sldLayoutIdLst>
  <p:hf hdr="0" ft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bg1"/>
          </a:solidFill>
          <a:latin typeface="Futura PT" charset="0"/>
          <a:ea typeface="Futura PT" charset="0"/>
          <a:cs typeface="Futura PT" charset="0"/>
        </a:defRPr>
      </a:lvl1pPr>
    </p:titleStyle>
    <p:bodyStyle>
      <a:lvl1pPr marL="228612" indent="-228612" algn="l" defTabSz="914446" rtl="0" eaLnBrk="1" latinLnBrk="0" hangingPunct="1">
        <a:lnSpc>
          <a:spcPct val="90000"/>
        </a:lnSpc>
        <a:spcBef>
          <a:spcPts val="1000"/>
        </a:spcBef>
        <a:buFontTx/>
        <a:buBlip>
          <a:blip r:embed="rId10"/>
        </a:buBlip>
        <a:defRPr sz="1600" b="1" i="0" kern="1200">
          <a:solidFill>
            <a:srgbClr val="051647"/>
          </a:solidFill>
          <a:latin typeface="Futura PT Demi" charset="0"/>
          <a:ea typeface="Futura PT Demi" charset="0"/>
          <a:cs typeface="Futura PT Demi" charset="0"/>
        </a:defRPr>
      </a:lvl1pPr>
      <a:lvl2pPr marL="685835" indent="-228612" algn="l" defTabSz="914446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1600" b="1" i="0" kern="1200">
          <a:solidFill>
            <a:srgbClr val="051647"/>
          </a:solidFill>
          <a:latin typeface="Futura PT Demi" charset="0"/>
          <a:ea typeface="Futura PT Demi" charset="0"/>
          <a:cs typeface="Futura PT Demi" charset="0"/>
        </a:defRPr>
      </a:lvl2pPr>
      <a:lvl3pPr marL="1143057" indent="-228612" algn="l" defTabSz="914446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1600" b="1" i="0" kern="1200">
          <a:solidFill>
            <a:srgbClr val="051647"/>
          </a:solidFill>
          <a:latin typeface="Futura PT Demi" charset="0"/>
          <a:ea typeface="Futura PT Demi" charset="0"/>
          <a:cs typeface="Futura PT Demi" charset="0"/>
        </a:defRPr>
      </a:lvl3pPr>
      <a:lvl4pPr marL="1600280" indent="-228612" algn="l" defTabSz="914446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1600" b="1" i="0" kern="1200">
          <a:solidFill>
            <a:srgbClr val="051647"/>
          </a:solidFill>
          <a:latin typeface="Futura PT Demi" charset="0"/>
          <a:ea typeface="Futura PT Demi" charset="0"/>
          <a:cs typeface="Futura PT Demi" charset="0"/>
        </a:defRPr>
      </a:lvl4pPr>
      <a:lvl5pPr marL="2057504" indent="-228612" algn="l" defTabSz="914446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1600" b="1" i="0" kern="1200">
          <a:solidFill>
            <a:srgbClr val="051647"/>
          </a:solidFill>
          <a:latin typeface="Futura PT Demi" charset="0"/>
          <a:ea typeface="Futura PT Demi" charset="0"/>
          <a:cs typeface="Futura PT Demi" charset="0"/>
        </a:defRPr>
      </a:lvl5pPr>
      <a:lvl6pPr marL="2514726" indent="-228612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2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2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8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124902"/>
            <a:ext cx="6528725" cy="2433201"/>
          </a:xfrm>
        </p:spPr>
        <p:txBody>
          <a:bodyPr/>
          <a:lstStyle/>
          <a:p>
            <a:r>
              <a:rPr lang="ru-RU" sz="3600" dirty="0" smtClean="0"/>
              <a:t>Модуль </a:t>
            </a:r>
            <a:r>
              <a:rPr lang="ru-RU" sz="3600" dirty="0" smtClean="0"/>
              <a:t>2 </a:t>
            </a:r>
            <a:r>
              <a:rPr lang="ru-RU" sz="3600" dirty="0" smtClean="0"/>
              <a:t>компетенции</a:t>
            </a:r>
            <a:br>
              <a:rPr lang="ru-RU" sz="3600" dirty="0" smtClean="0"/>
            </a:br>
            <a:r>
              <a:rPr lang="ru-RU" sz="3600" dirty="0" smtClean="0"/>
              <a:t>«составление инструкций по охране труда»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9768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2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215900" y="125129"/>
            <a:ext cx="9121283" cy="1010652"/>
          </a:xfrm>
        </p:spPr>
        <p:txBody>
          <a:bodyPr anchor="ctr" anchorCtr="0">
            <a:normAutofit/>
          </a:bodyPr>
          <a:lstStyle/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215900" y="1190026"/>
            <a:ext cx="9678328" cy="1144096"/>
          </a:xfrm>
        </p:spPr>
        <p:txBody>
          <a:bodyPr/>
          <a:lstStyle/>
          <a:p>
            <a:pPr algn="ctr"/>
            <a:r>
              <a:rPr lang="ru-RU" cap="all" dirty="0"/>
              <a:t>Критерии оценки</a:t>
            </a:r>
            <a:endParaRPr lang="ru-RU" i="1" dirty="0"/>
          </a:p>
          <a:p>
            <a:r>
              <a:rPr lang="ru-RU" dirty="0"/>
              <a:t> </a:t>
            </a:r>
            <a:r>
              <a:rPr lang="ru-RU" dirty="0" smtClean="0"/>
              <a:t>Конкурсным задание определены </a:t>
            </a:r>
            <a:r>
              <a:rPr lang="ru-RU" dirty="0"/>
              <a:t>критерии оценки и количество начисляемых баллов (субъективные и объективные</a:t>
            </a:r>
            <a:r>
              <a:rPr lang="ru-RU" dirty="0" smtClean="0"/>
              <a:t>) </a:t>
            </a:r>
            <a:r>
              <a:rPr lang="ru-RU" dirty="0"/>
              <a:t>Общее количество баллов задания/модуля по всем критериям оценки составляет 100.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667408"/>
              </p:ext>
            </p:extLst>
          </p:nvPr>
        </p:nvGraphicFramePr>
        <p:xfrm>
          <a:off x="1313828" y="2247013"/>
          <a:ext cx="6685916" cy="42153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5234"/>
                <a:gridCol w="3238647"/>
                <a:gridCol w="995234"/>
                <a:gridCol w="916632"/>
                <a:gridCol w="540169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Раздел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Критерий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Оценки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Субъективная (если это применимо)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Объективная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Перечень НПА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Составление инструкции по охране труда для 2-х профессий работников.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5570"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Проведение вводного инструктажа  с учетом всех выявленных опасностей и мер по их предотвращению.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Профессиональные риски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Оказание первой помощи пострадавшему, и формирование материалов расследования несчастного случая по заранее подготовленным исходным документам (кейсов).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Составление презентации о культуре безопасности промышленного объекта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3345">
                <a:tc gridSpan="2"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 =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1077558" y="3258354"/>
            <a:ext cx="7061890" cy="5537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03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3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9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27672" y="1526346"/>
            <a:ext cx="8675077" cy="48744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ru-RU" sz="1800" dirty="0"/>
              <a:t>В данном модуле   участнику   необходимо составить Инструкции по охране труда для 2-х профессий работников. Инструкции составляются по профессии и по виду работ определяемые путем жребия (черный ящик).</a:t>
            </a:r>
          </a:p>
          <a:p>
            <a:pPr algn="l"/>
            <a:r>
              <a:rPr lang="ru-RU" sz="1800" dirty="0" smtClean="0"/>
              <a:t>Конкурсанту предоставляется 2 шаблона инструкций по охране труда. Одной из задачей участника Является выбор верного шаблона.</a:t>
            </a:r>
            <a:endParaRPr lang="ru-RU"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30709" t="26562" r="24818" b="30258"/>
          <a:stretch/>
        </p:blipFill>
        <p:spPr>
          <a:xfrm>
            <a:off x="5066893" y="3580832"/>
            <a:ext cx="4735903" cy="25851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31918" t="31057" r="19217" b="16405"/>
          <a:stretch/>
        </p:blipFill>
        <p:spPr>
          <a:xfrm>
            <a:off x="238533" y="3422815"/>
            <a:ext cx="453800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1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4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4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9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82991" y="1427870"/>
            <a:ext cx="8675077" cy="48744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ru-RU" b="1" dirty="0"/>
              <a:t>Инструкции по охране труда </a:t>
            </a:r>
            <a:r>
              <a:rPr lang="ru-RU" dirty="0"/>
              <a:t>должны состоять из следующих разделов:</a:t>
            </a:r>
          </a:p>
          <a:p>
            <a:pPr algn="l"/>
            <a:r>
              <a:rPr lang="ru-RU" b="1" dirty="0"/>
              <a:t>1. </a:t>
            </a:r>
            <a:r>
              <a:rPr lang="ru-RU" dirty="0"/>
              <a:t>Общие требования охраны труда;</a:t>
            </a:r>
          </a:p>
          <a:p>
            <a:pPr algn="l"/>
            <a:r>
              <a:rPr lang="ru-RU" b="1" dirty="0"/>
              <a:t>2. </a:t>
            </a:r>
            <a:r>
              <a:rPr lang="ru-RU" dirty="0"/>
              <a:t>Требования охраны труда перед началом работы;</a:t>
            </a:r>
          </a:p>
          <a:p>
            <a:pPr algn="l"/>
            <a:r>
              <a:rPr lang="ru-RU" b="1" dirty="0"/>
              <a:t>3. </a:t>
            </a:r>
            <a:r>
              <a:rPr lang="ru-RU" dirty="0"/>
              <a:t>Требования охраны труда во время работы (при нормальных обычных обстоятельствах);</a:t>
            </a:r>
          </a:p>
          <a:p>
            <a:pPr algn="l"/>
            <a:r>
              <a:rPr lang="ru-RU" b="1" dirty="0"/>
              <a:t>4. </a:t>
            </a:r>
            <a:r>
              <a:rPr lang="ru-RU" dirty="0"/>
              <a:t>Требования охраны труда в аварийных ситуациях;</a:t>
            </a:r>
          </a:p>
          <a:p>
            <a:pPr algn="l"/>
            <a:r>
              <a:rPr lang="ru-RU" b="1" dirty="0"/>
              <a:t>5. </a:t>
            </a:r>
            <a:r>
              <a:rPr lang="ru-RU" dirty="0"/>
              <a:t>Требования охраны труда по окончании работы.</a:t>
            </a:r>
          </a:p>
          <a:p>
            <a:pPr algn="l"/>
            <a:r>
              <a:rPr lang="ru-RU" dirty="0"/>
              <a:t>В инструкцию можно включать и другие разделы, дополнительные к вышеизложенным основным разделам. </a:t>
            </a:r>
          </a:p>
          <a:p>
            <a:pPr algn="l"/>
            <a:r>
              <a:rPr lang="ru-RU" dirty="0"/>
              <a:t>Ниже изложены рекомендации к содержанию инструкции, участник самостоятельно решает выбирает, а при необходимости добавляет пункты инструкции.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28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5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6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68715" y="1467110"/>
            <a:ext cx="8961047" cy="581589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разделе </a:t>
            </a:r>
            <a:r>
              <a:rPr lang="ru-RU" b="1" dirty="0"/>
              <a:t>"Общие требования охраны труда" </a:t>
            </a:r>
            <a:r>
              <a:rPr lang="ru-RU" dirty="0"/>
              <a:t>рекомендуется отражать</a:t>
            </a:r>
            <a:r>
              <a:rPr lang="ru-RU" dirty="0" smtClean="0"/>
              <a:t>:</a:t>
            </a:r>
          </a:p>
          <a:p>
            <a:pPr algn="l"/>
            <a:r>
              <a:rPr lang="ru-RU" dirty="0" smtClean="0"/>
              <a:t>-</a:t>
            </a:r>
            <a:r>
              <a:rPr lang="ru-RU" dirty="0"/>
              <a:t>условия допуска работника к самостоятельной работе по данной профессии или к данному виду </a:t>
            </a:r>
            <a:r>
              <a:rPr lang="ru-RU" dirty="0" smtClean="0"/>
              <a:t>работ;</a:t>
            </a:r>
          </a:p>
          <a:p>
            <a:pPr algn="l"/>
            <a:r>
              <a:rPr lang="ru-RU" dirty="0" smtClean="0"/>
              <a:t>-краткая </a:t>
            </a:r>
            <a:r>
              <a:rPr lang="ru-RU" dirty="0"/>
              <a:t>характеристика условий труда и их возможного влияния на организм </a:t>
            </a:r>
            <a:r>
              <a:rPr lang="ru-RU" dirty="0" smtClean="0"/>
              <a:t>работника;</a:t>
            </a:r>
          </a:p>
          <a:p>
            <a:pPr algn="l"/>
            <a:r>
              <a:rPr lang="ru-RU" dirty="0" smtClean="0"/>
              <a:t>-периодичность </a:t>
            </a:r>
            <a:r>
              <a:rPr lang="ru-RU" dirty="0"/>
              <a:t>прохождения обучения и инструктажей по охране труда для </a:t>
            </a:r>
            <a:r>
              <a:rPr lang="ru-RU" dirty="0" smtClean="0"/>
              <a:t>работника;</a:t>
            </a:r>
          </a:p>
          <a:p>
            <a:pPr algn="l"/>
            <a:r>
              <a:rPr lang="ru-RU" dirty="0" smtClean="0"/>
              <a:t>-</a:t>
            </a:r>
            <a:r>
              <a:rPr lang="ru-RU" dirty="0"/>
              <a:t>требования, предъявляемые к безопасной эксплуатации </a:t>
            </a:r>
            <a:r>
              <a:rPr lang="ru-RU" dirty="0" smtClean="0"/>
              <a:t>оборудования;</a:t>
            </a:r>
          </a:p>
          <a:p>
            <a:pPr algn="l"/>
            <a:r>
              <a:rPr lang="ru-RU" dirty="0" smtClean="0"/>
              <a:t>-СИЗ;</a:t>
            </a:r>
          </a:p>
          <a:p>
            <a:pPr algn="l"/>
            <a:r>
              <a:rPr lang="ru-RU" dirty="0" smtClean="0"/>
              <a:t>-требования </a:t>
            </a:r>
            <a:r>
              <a:rPr lang="ru-RU" dirty="0"/>
              <a:t>по обеспечению </a:t>
            </a:r>
            <a:r>
              <a:rPr lang="ru-RU" dirty="0" err="1"/>
              <a:t>пожаро</a:t>
            </a:r>
            <a:r>
              <a:rPr lang="ru-RU" dirty="0"/>
              <a:t>- и </a:t>
            </a:r>
            <a:r>
              <a:rPr lang="ru-RU" dirty="0" smtClean="0"/>
              <a:t>взрывобезопасности;</a:t>
            </a:r>
          </a:p>
          <a:p>
            <a:pPr algn="l"/>
            <a:r>
              <a:rPr lang="ru-RU" dirty="0" smtClean="0"/>
              <a:t>-</a:t>
            </a:r>
            <a:r>
              <a:rPr lang="ru-RU" dirty="0"/>
              <a:t>указание о необходимости соблюдения правил внутреннего </a:t>
            </a:r>
            <a:r>
              <a:rPr lang="ru-RU" dirty="0" smtClean="0"/>
              <a:t>распорядка;</a:t>
            </a:r>
          </a:p>
          <a:p>
            <a:pPr algn="l"/>
            <a:r>
              <a:rPr lang="ru-RU" dirty="0" smtClean="0"/>
              <a:t>-</a:t>
            </a:r>
            <a:r>
              <a:rPr lang="ru-RU" dirty="0"/>
              <a:t>правила личной </a:t>
            </a:r>
            <a:r>
              <a:rPr lang="ru-RU" dirty="0" smtClean="0"/>
              <a:t>гигиены;</a:t>
            </a:r>
          </a:p>
          <a:p>
            <a:pPr algn="l"/>
            <a:r>
              <a:rPr lang="ru-RU" dirty="0" smtClean="0"/>
              <a:t>-порядок </a:t>
            </a:r>
            <a:r>
              <a:rPr lang="ru-RU" dirty="0"/>
              <a:t>уведомления должностных лиц </a:t>
            </a:r>
            <a:r>
              <a:rPr lang="ru-RU" dirty="0" smtClean="0"/>
              <a:t>работодателя, </a:t>
            </a:r>
            <a:r>
              <a:rPr lang="ru-RU" dirty="0"/>
              <a:t>ответственность работника за нарушение требований инструкции </a:t>
            </a:r>
            <a:r>
              <a:rPr lang="ru-RU" dirty="0" smtClean="0"/>
              <a:t>.</a:t>
            </a:r>
            <a:endParaRPr lang="ru-RU" dirty="0"/>
          </a:p>
          <a:p>
            <a:pPr algn="l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4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6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5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82991" y="1427870"/>
            <a:ext cx="8675077" cy="48744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В раздел </a:t>
            </a:r>
            <a:r>
              <a:rPr lang="ru-RU" b="1" dirty="0"/>
              <a:t>"Требования охраны труда перед началом работы" </a:t>
            </a:r>
            <a:r>
              <a:rPr lang="ru-RU" dirty="0"/>
              <a:t>рекомендуется </a:t>
            </a:r>
            <a:r>
              <a:rPr lang="ru-RU" dirty="0" smtClean="0"/>
              <a:t>включать: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подготовки рабочего места, средств индивидуальной защиты;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проверки безопасности рабочего места и его готовности к </a:t>
            </a:r>
            <a:r>
              <a:rPr lang="ru-RU" dirty="0" smtClean="0"/>
              <a:t>работе;</a:t>
            </a:r>
          </a:p>
          <a:p>
            <a:pPr algn="l"/>
            <a:r>
              <a:rPr lang="ru-RU" dirty="0" smtClean="0"/>
              <a:t>- порядок проверки наличия и состояния исходных материалов;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проверки средств пожарной безопасности, в том числе средств сигнализации и тушения пожара;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приема смены в случае непрерывной работы.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87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7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5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567082"/>
            <a:ext cx="11047022" cy="53729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В разделе </a:t>
            </a:r>
            <a:r>
              <a:rPr lang="ru-RU" b="1" dirty="0"/>
              <a:t>"Требования охраны труда во время работы" </a:t>
            </a:r>
            <a:r>
              <a:rPr lang="ru-RU" dirty="0"/>
              <a:t>рекомендуется предусматривать:</a:t>
            </a:r>
          </a:p>
          <a:p>
            <a:pPr algn="l"/>
            <a:r>
              <a:rPr lang="ru-RU" dirty="0" smtClean="0"/>
              <a:t>-СИЗ;</a:t>
            </a:r>
          </a:p>
          <a:p>
            <a:pPr algn="l"/>
            <a:r>
              <a:rPr lang="ru-RU" dirty="0" smtClean="0"/>
              <a:t>-порядок </a:t>
            </a:r>
            <a:r>
              <a:rPr lang="ru-RU" dirty="0"/>
              <a:t>пуска и остановки оборудования;</a:t>
            </a:r>
          </a:p>
          <a:p>
            <a:pPr algn="l"/>
            <a:r>
              <a:rPr lang="ru-RU" dirty="0" smtClean="0"/>
              <a:t>- требования </a:t>
            </a:r>
            <a:r>
              <a:rPr lang="ru-RU" dirty="0"/>
              <a:t>безопасного обращения с исходными </a:t>
            </a:r>
            <a:r>
              <a:rPr lang="ru-RU" dirty="0" smtClean="0"/>
              <a:t>материалами</a:t>
            </a:r>
            <a:r>
              <a:rPr lang="ru-RU" dirty="0"/>
              <a:t>;</a:t>
            </a:r>
          </a:p>
          <a:p>
            <a:pPr algn="l"/>
            <a:r>
              <a:rPr lang="ru-RU" dirty="0" smtClean="0"/>
              <a:t>- безопасные </a:t>
            </a:r>
            <a:r>
              <a:rPr lang="ru-RU" dirty="0"/>
              <a:t>способы и приемы подъема и перемещения </a:t>
            </a:r>
            <a:r>
              <a:rPr lang="ru-RU" dirty="0" smtClean="0"/>
              <a:t>тяжестей;</a:t>
            </a:r>
            <a:endParaRPr lang="ru-RU" dirty="0"/>
          </a:p>
          <a:p>
            <a:pPr algn="l"/>
            <a:r>
              <a:rPr lang="ru-RU" dirty="0" smtClean="0"/>
              <a:t>-способы </a:t>
            </a:r>
            <a:r>
              <a:rPr lang="ru-RU" dirty="0"/>
              <a:t>и приемы безопасного выполнения работ с учетом </a:t>
            </a:r>
            <a:r>
              <a:rPr lang="ru-RU" dirty="0" smtClean="0"/>
              <a:t>технологического процесса;</a:t>
            </a:r>
            <a:endParaRPr lang="ru-RU" dirty="0"/>
          </a:p>
          <a:p>
            <a:pPr algn="l"/>
            <a:r>
              <a:rPr lang="ru-RU" dirty="0" smtClean="0"/>
              <a:t>-порядок </a:t>
            </a:r>
            <a:r>
              <a:rPr lang="ru-RU" dirty="0"/>
              <a:t>и правила пользования </a:t>
            </a:r>
            <a:r>
              <a:rPr lang="ru-RU" dirty="0" smtClean="0"/>
              <a:t>инструментом, приспособлениями;</a:t>
            </a:r>
          </a:p>
          <a:p>
            <a:pPr algn="l"/>
            <a:r>
              <a:rPr lang="ru-RU" dirty="0" smtClean="0"/>
              <a:t>-порядок </a:t>
            </a:r>
            <a:r>
              <a:rPr lang="ru-RU" dirty="0"/>
              <a:t>взаимодействия при групповом выполнении работ;</a:t>
            </a:r>
          </a:p>
          <a:p>
            <a:pPr algn="l"/>
            <a:r>
              <a:rPr lang="ru-RU" dirty="0" smtClean="0"/>
              <a:t>-действия</a:t>
            </a:r>
            <a:r>
              <a:rPr lang="ru-RU" dirty="0"/>
              <a:t>, направленные на предотвращение аварийных и </a:t>
            </a:r>
            <a:r>
              <a:rPr lang="ru-RU" dirty="0" err="1"/>
              <a:t>травмоопасных</a:t>
            </a:r>
            <a:r>
              <a:rPr lang="ru-RU" dirty="0"/>
              <a:t> </a:t>
            </a:r>
            <a:r>
              <a:rPr lang="ru-RU" dirty="0" smtClean="0"/>
              <a:t>ситуаций;</a:t>
            </a:r>
          </a:p>
          <a:p>
            <a:pPr algn="l"/>
            <a:r>
              <a:rPr lang="ru-RU" dirty="0" smtClean="0"/>
              <a:t>-</a:t>
            </a:r>
            <a:r>
              <a:rPr lang="ru-RU" dirty="0"/>
              <a:t>указания о безопасном содержании рабочего </a:t>
            </a:r>
            <a:r>
              <a:rPr lang="ru-RU" dirty="0" smtClean="0"/>
              <a:t>места;</a:t>
            </a:r>
          </a:p>
          <a:p>
            <a:pPr algn="l"/>
            <a:r>
              <a:rPr lang="ru-RU" dirty="0" smtClean="0"/>
              <a:t>-порядок </a:t>
            </a:r>
            <a:r>
              <a:rPr lang="ru-RU" dirty="0"/>
              <a:t>проведения работ повышенной опасности;</a:t>
            </a:r>
          </a:p>
          <a:p>
            <a:pPr algn="l"/>
            <a:r>
              <a:rPr lang="ru-RU" dirty="0" smtClean="0"/>
              <a:t>-особые </a:t>
            </a:r>
            <a:r>
              <a:rPr lang="ru-RU" dirty="0"/>
              <a:t>требования при выполнении работ на высоте и меры защиты от падающих с высоты </a:t>
            </a:r>
            <a:r>
              <a:rPr lang="ru-RU" dirty="0" smtClean="0"/>
              <a:t>предметов;</a:t>
            </a:r>
          </a:p>
          <a:p>
            <a:pPr algn="l"/>
            <a:r>
              <a:rPr lang="ru-RU" dirty="0" smtClean="0"/>
              <a:t>- правила </a:t>
            </a:r>
            <a:r>
              <a:rPr lang="ru-RU" dirty="0"/>
              <a:t>пожарной безопасности при проведении </a:t>
            </a:r>
            <a:r>
              <a:rPr lang="ru-RU" dirty="0" smtClean="0"/>
              <a:t>работы.</a:t>
            </a:r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115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8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8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5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56272" y="1835242"/>
            <a:ext cx="9003909" cy="53729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В разделе </a:t>
            </a:r>
            <a:r>
              <a:rPr lang="ru-RU" b="1" dirty="0"/>
              <a:t>"Требования охраны труда в аварийных ситуациях"</a:t>
            </a:r>
            <a:r>
              <a:rPr lang="ru-RU" dirty="0"/>
              <a:t> рекомендуется излагать:</a:t>
            </a:r>
          </a:p>
          <a:p>
            <a:pPr algn="l"/>
            <a:r>
              <a:rPr lang="ru-RU" dirty="0" smtClean="0"/>
              <a:t>- действия </a:t>
            </a:r>
            <a:r>
              <a:rPr lang="ru-RU" dirty="0"/>
              <a:t>в возможных аварийных </a:t>
            </a:r>
            <a:r>
              <a:rPr lang="ru-RU" dirty="0" smtClean="0"/>
              <a:t>ситуациях;</a:t>
            </a:r>
            <a:endParaRPr lang="ru-RU" dirty="0"/>
          </a:p>
          <a:p>
            <a:pPr algn="l"/>
            <a:r>
              <a:rPr lang="ru-RU" dirty="0" smtClean="0"/>
              <a:t>- действия </a:t>
            </a:r>
            <a:r>
              <a:rPr lang="ru-RU" dirty="0"/>
              <a:t>по оказанию первой медицинской помощи пострадавшим при </a:t>
            </a:r>
            <a:r>
              <a:rPr lang="ru-RU" dirty="0" err="1"/>
              <a:t>травмировании</a:t>
            </a:r>
            <a:r>
              <a:rPr lang="ru-RU" dirty="0"/>
              <a:t>, отравлении и внезапном заболевании;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эвакуации работников из опасных зон;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аварийного отключения оборудования;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уведомления руководителей при возникновении аварийной ситуации.</a:t>
            </a:r>
          </a:p>
          <a:p>
            <a:r>
              <a:rPr lang="ru-RU" dirty="0"/>
              <a:t> 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27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9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18931" y="231481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5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1967" y="1564642"/>
            <a:ext cx="9418247" cy="53729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В разделе </a:t>
            </a:r>
            <a:r>
              <a:rPr lang="ru-RU" b="1" dirty="0"/>
              <a:t>"Требования охраны труда по окончании работ"</a:t>
            </a:r>
            <a:r>
              <a:rPr lang="ru-RU" dirty="0"/>
              <a:t> рекомендуется отражать: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безопасного отключения, остановки, разборки, очистки и смазки оборудования, приспособлений, машин и механизмов, аппаратуры, </a:t>
            </a:r>
            <a:r>
              <a:rPr lang="ru-RU" dirty="0" smtClean="0"/>
              <a:t>приборов;</a:t>
            </a:r>
            <a:endParaRPr lang="ru-RU" dirty="0"/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складирования готовой продукции;</a:t>
            </a:r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уборки отходов производства;</a:t>
            </a:r>
          </a:p>
          <a:p>
            <a:pPr algn="l"/>
            <a:r>
              <a:rPr lang="ru-RU" dirty="0" smtClean="0"/>
              <a:t>- требования </a:t>
            </a:r>
            <a:r>
              <a:rPr lang="ru-RU" dirty="0"/>
              <a:t>по наведению порядка на рабочем </a:t>
            </a:r>
            <a:r>
              <a:rPr lang="ru-RU" dirty="0" smtClean="0"/>
              <a:t>месте;</a:t>
            </a:r>
            <a:endParaRPr lang="ru-RU" dirty="0"/>
          </a:p>
          <a:p>
            <a:pPr algn="l"/>
            <a:r>
              <a:rPr lang="ru-RU" dirty="0" smtClean="0"/>
              <a:t>- требования </a:t>
            </a:r>
            <a:r>
              <a:rPr lang="ru-RU" dirty="0"/>
              <a:t>по обеспечению пожарной </a:t>
            </a:r>
            <a:r>
              <a:rPr lang="ru-RU" dirty="0" smtClean="0"/>
              <a:t>безопасности;</a:t>
            </a:r>
            <a:endParaRPr lang="ru-RU" dirty="0"/>
          </a:p>
          <a:p>
            <a:pPr algn="l"/>
            <a:r>
              <a:rPr lang="ru-RU" dirty="0" smtClean="0"/>
              <a:t>- порядок </a:t>
            </a:r>
            <a:r>
              <a:rPr lang="ru-RU" dirty="0"/>
              <a:t>сдачи рабочего места;</a:t>
            </a:r>
          </a:p>
          <a:p>
            <a:pPr algn="l"/>
            <a:r>
              <a:rPr lang="ru-RU" dirty="0" smtClean="0"/>
              <a:t>- требования </a:t>
            </a:r>
            <a:r>
              <a:rPr lang="ru-RU" dirty="0"/>
              <a:t>соблюдения производственной санитарии, особенно по окончании работ с вредными веществами;</a:t>
            </a:r>
          </a:p>
          <a:p>
            <a:pPr algn="l"/>
            <a:r>
              <a:rPr lang="ru-RU" dirty="0" smtClean="0"/>
              <a:t>- правила </a:t>
            </a:r>
            <a:r>
              <a:rPr lang="ru-RU" dirty="0"/>
              <a:t>очистки, </a:t>
            </a:r>
            <a:r>
              <a:rPr lang="ru-RU" dirty="0" err="1"/>
              <a:t>спецобработки</a:t>
            </a:r>
            <a:r>
              <a:rPr lang="ru-RU" dirty="0"/>
              <a:t> (при необходимости) спецодежды, </a:t>
            </a:r>
            <a:r>
              <a:rPr lang="ru-RU" dirty="0" err="1"/>
              <a:t>спецобуви</a:t>
            </a:r>
            <a:r>
              <a:rPr lang="ru-RU" dirty="0"/>
              <a:t>, защитных средств и сдачи их на хранение.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3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10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10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pic>
        <p:nvPicPr>
          <p:cNvPr id="5" name="Picture 2" descr="http://900igr.net/up/datas/119608/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6"/>
          <a:stretch/>
        </p:blipFill>
        <p:spPr bwMode="auto">
          <a:xfrm>
            <a:off x="227672" y="1135781"/>
            <a:ext cx="8166815" cy="548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1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fld id="{A9165384-43C4-1941-868E-D66A291601D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lnSpc>
                  <a:spcPct val="110000"/>
                </a:lnSpc>
              </a:pPr>
              <a:t>11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7710" y="6937622"/>
            <a:ext cx="634166" cy="47816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fld id="{3EE5720E-4335-451B-9AAA-6DD0053DAED5}" type="slidenum">
              <a:rPr lang="ru-RU" b="1" smtClean="0">
                <a:solidFill>
                  <a:schemeClr val="bg1"/>
                </a:solidFill>
                <a:latin typeface="Akrobat ExtraBold" charset="0"/>
                <a:ea typeface="Akrobat ExtraBold" charset="0"/>
                <a:cs typeface="Akrobat ExtraBold" charset="0"/>
              </a:rPr>
              <a:pPr algn="ctr"/>
              <a:t>11</a:t>
            </a:fld>
            <a:endParaRPr lang="ru-RU" b="1" dirty="0">
              <a:solidFill>
                <a:schemeClr val="bg1"/>
              </a:solidFill>
              <a:latin typeface="Akrobat ExtraBold" charset="0"/>
              <a:ea typeface="Akrobat ExtraBold" charset="0"/>
              <a:cs typeface="Akrobat ExtraBold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5900" y="125129"/>
            <a:ext cx="9121283" cy="10106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Futura PT" charset="0"/>
                <a:ea typeface="Futura PT" charset="0"/>
                <a:cs typeface="Futura PT" charset="0"/>
              </a:defRPr>
            </a:lvl1pPr>
          </a:lstStyle>
          <a:p>
            <a:r>
              <a:rPr lang="ru-RU" sz="3200" i="1" dirty="0" smtClean="0"/>
              <a:t>Составление инструкций по ОТ</a:t>
            </a:r>
            <a:endParaRPr lang="ru-RU" sz="3200" dirty="0">
              <a:latin typeface="Futura PT Bold" panose="020B0902020204020203" pitchFamily="34" charset="-52"/>
              <a:ea typeface="Akrobat ExtraBold" charset="0"/>
              <a:cs typeface="Akrobat ExtraBold" charset="0"/>
            </a:endParaRPr>
          </a:p>
        </p:txBody>
      </p:sp>
      <p:sp>
        <p:nvSpPr>
          <p:cNvPr id="5" name="Подзаголовок 6">
            <a:extLst>
              <a:ext uri="{FF2B5EF4-FFF2-40B4-BE49-F238E27FC236}">
                <a16:creationId xmlns="" xmlns:a16="http://schemas.microsoft.com/office/drawing/2014/main" id="{AD9B85A7-1BF8-44F2-B311-3AF43E9AD70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56272" y="1529418"/>
            <a:ext cx="9418247" cy="53729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i="1" dirty="0"/>
              <a:t>Часто допускаемые ошибки</a:t>
            </a:r>
            <a:endParaRPr lang="ru-RU" i="1" dirty="0" smtClean="0"/>
          </a:p>
          <a:p>
            <a:pPr marL="342900" indent="-342900" algn="l">
              <a:buFontTx/>
              <a:buChar char="-"/>
            </a:pPr>
            <a:r>
              <a:rPr lang="ru-RU" dirty="0" smtClean="0"/>
              <a:t>возрастные </a:t>
            </a:r>
            <a:r>
              <a:rPr lang="ru-RU" dirty="0"/>
              <a:t>ограничения по профессии к выполнению </a:t>
            </a:r>
            <a:r>
              <a:rPr lang="ru-RU" dirty="0" smtClean="0"/>
              <a:t>работ;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режим труда и </a:t>
            </a:r>
            <a:r>
              <a:rPr lang="ru-RU" dirty="0" smtClean="0"/>
              <a:t>отдыха;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инструктажи по охране </a:t>
            </a:r>
            <a:r>
              <a:rPr lang="ru-RU" dirty="0" smtClean="0"/>
              <a:t>труда;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обучение по охране труда и </a:t>
            </a:r>
            <a:r>
              <a:rPr lang="ru-RU" dirty="0" smtClean="0"/>
              <a:t>стажировка;</a:t>
            </a:r>
          </a:p>
          <a:p>
            <a:pPr marL="342900" indent="-342900" algn="l">
              <a:buFontTx/>
              <a:buChar char="-"/>
            </a:pPr>
            <a:r>
              <a:rPr lang="ru-RU" dirty="0" smtClean="0"/>
              <a:t>аварийные </a:t>
            </a:r>
            <a:r>
              <a:rPr lang="ru-RU" dirty="0"/>
              <a:t>ситуации и причины их </a:t>
            </a:r>
            <a:r>
              <a:rPr lang="ru-RU" dirty="0" smtClean="0"/>
              <a:t>вызывающие;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предотвращение аварийных ситуаций;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проверка исправности </a:t>
            </a:r>
            <a:r>
              <a:rPr lang="ru-RU" dirty="0" smtClean="0"/>
              <a:t>ограждений;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проверка исправности блокировки и других устройств, защитного заземления, вентиляции, местного освещения и </a:t>
            </a:r>
            <a:r>
              <a:rPr lang="ru-RU" dirty="0" smtClean="0"/>
              <a:t>т.п.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21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москва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 smtClean="0"/>
              <a:t>2020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="" xmlns:a16="http://schemas.microsoft.com/office/drawing/2014/main" id="{3CFD9880-70A5-46C9-9B3C-F9A1DFF854B9}"/>
              </a:ext>
            </a:extLst>
          </p:cNvPr>
          <p:cNvSpPr txBox="1">
            <a:spLocks/>
          </p:cNvSpPr>
          <p:nvPr/>
        </p:nvSpPr>
        <p:spPr>
          <a:xfrm>
            <a:off x="101601" y="2452590"/>
            <a:ext cx="3886199" cy="1480584"/>
          </a:xfrm>
          <a:prstGeom prst="rect">
            <a:avLst/>
          </a:prstGeom>
        </p:spPr>
        <p:txBody>
          <a:bodyPr/>
          <a:lstStyle>
            <a:lvl1pPr marL="228612" indent="-228612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1600" b="1" i="0" kern="12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1pPr>
            <a:lvl2pPr marL="685835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600" b="1" i="0" kern="12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2pPr>
            <a:lvl3pPr marL="1143057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600" b="1" i="0" kern="12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3pPr>
            <a:lvl4pPr marL="1600280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600" b="1" i="0" kern="12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4pPr>
            <a:lvl5pPr marL="2057504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600" b="1" i="0" kern="1200">
                <a:solidFill>
                  <a:srgbClr val="051647"/>
                </a:solidFill>
                <a:latin typeface="Futura PT Demi" charset="0"/>
                <a:ea typeface="Futura PT Demi" charset="0"/>
                <a:cs typeface="Futura PT Demi" charset="0"/>
              </a:defRPr>
            </a:lvl5pPr>
            <a:lvl6pPr marL="2514726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2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dirty="0"/>
              <a:t>Благодарю за внимание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87874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8378</TotalTime>
  <Words>828</Words>
  <Application>Microsoft Office PowerPoint</Application>
  <PresentationFormat>Лист A4 (210x297 мм)</PresentationFormat>
  <Paragraphs>153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Akrobat ExtraBold</vt:lpstr>
      <vt:lpstr>Arial</vt:lpstr>
      <vt:lpstr>Calibri</vt:lpstr>
      <vt:lpstr>Futura PT</vt:lpstr>
      <vt:lpstr>Futura PT Bold</vt:lpstr>
      <vt:lpstr>Futura PT Demi</vt:lpstr>
      <vt:lpstr>Times New Roman</vt:lpstr>
      <vt:lpstr>Office Theme</vt:lpstr>
      <vt:lpstr>Модуль 2 компетенции «составление инструкций по охране труда» </vt:lpstr>
      <vt:lpstr>Составление инструкций по 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Дмитрий Бельский</dc:creator>
  <cp:lastModifiedBy>Татьяна</cp:lastModifiedBy>
  <cp:revision>642</cp:revision>
  <cp:lastPrinted>2017-05-29T14:53:08Z</cp:lastPrinted>
  <dcterms:created xsi:type="dcterms:W3CDTF">2017-04-13T09:25:01Z</dcterms:created>
  <dcterms:modified xsi:type="dcterms:W3CDTF">2020-05-14T03:14:30Z</dcterms:modified>
</cp:coreProperties>
</file>