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3" d="100"/>
          <a:sy n="73" d="100"/>
        </p:scale>
        <p:origin x="77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609601"/>
            <a:ext cx="8676222" cy="3200400"/>
          </a:xfrm>
        </p:spPr>
        <p:txBody>
          <a:bodyPr anchor="b">
            <a:normAutofit/>
          </a:bodyPr>
          <a:lstStyle>
            <a:lvl1pPr algn="ctr">
              <a:defRPr sz="480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76222" cy="1905000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6A6F2-0E42-4075-8BCD-4D92494CDCEF}" type="datetimeFigureOut">
              <a:rPr lang="ru-RU" smtClean="0"/>
              <a:t>14.03.2021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2D8FA-B72E-4809-993D-18A373EE076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02645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6A6F2-0E42-4075-8BCD-4D92494CDCEF}" type="datetimeFigureOut">
              <a:rPr lang="ru-RU" smtClean="0"/>
              <a:t>14.03.2021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2D8FA-B72E-4809-993D-18A373EE076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12087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1013" y="3308581"/>
            <a:ext cx="8686800" cy="1468800"/>
          </a:xfrm>
        </p:spPr>
        <p:txBody>
          <a:bodyPr anchor="b"/>
          <a:lstStyle>
            <a:lvl1pPr algn="r">
              <a:defRPr sz="40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51011" y="4777381"/>
            <a:ext cx="8686801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6A6F2-0E42-4075-8BCD-4D92494CDCEF}" type="datetimeFigureOut">
              <a:rPr lang="ru-RU" smtClean="0"/>
              <a:t>14.03.2021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2D8FA-B72E-4809-993D-18A373EE076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8764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2" y="2666999"/>
            <a:ext cx="4876800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0612" y="2667000"/>
            <a:ext cx="4876800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6A6F2-0E42-4075-8BCD-4D92494CDCEF}" type="datetimeFigureOut">
              <a:rPr lang="ru-RU" smtClean="0"/>
              <a:t>14.03.2021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2D8FA-B72E-4809-993D-18A373EE076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4696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29280" y="2658533"/>
            <a:ext cx="4588931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2" y="3243262"/>
            <a:ext cx="4876800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43133" y="2667000"/>
            <a:ext cx="4604280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0612" y="3243262"/>
            <a:ext cx="4876801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6A6F2-0E42-4075-8BCD-4D92494CDCEF}" type="datetimeFigureOut">
              <a:rPr lang="ru-RU" smtClean="0"/>
              <a:t>14.03.2021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2D8FA-B72E-4809-993D-18A373EE076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35723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6A6F2-0E42-4075-8BCD-4D92494CDCEF}" type="datetimeFigureOut">
              <a:rPr lang="ru-RU" smtClean="0"/>
              <a:t>14.03.2021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2D8FA-B72E-4809-993D-18A373EE076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56898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6A6F2-0E42-4075-8BCD-4D92494CDCEF}" type="datetimeFigureOut">
              <a:rPr lang="ru-RU" smtClean="0"/>
              <a:t>14.03.2021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2D8FA-B72E-4809-993D-18A373EE076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59143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3549121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3812" y="609601"/>
            <a:ext cx="5943601" cy="51816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3549121" cy="182880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6A6F2-0E42-4075-8BCD-4D92494CDCEF}" type="datetimeFigureOut">
              <a:rPr lang="ru-RU" smtClean="0"/>
              <a:t>14.03.2021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2D8FA-B72E-4809-993D-18A373EE076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99431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5334001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33733" y="-18288"/>
            <a:ext cx="3276599" cy="6903720"/>
          </a:xfr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080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5334001" cy="18288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399212" y="5883275"/>
            <a:ext cx="914400" cy="365125"/>
          </a:xfrm>
        </p:spPr>
        <p:txBody>
          <a:bodyPr/>
          <a:lstStyle/>
          <a:p>
            <a:fld id="{75E6A6F2-0E42-4075-8BCD-4D92494CDCEF}" type="datetimeFigureOut">
              <a:rPr lang="ru-RU" smtClean="0"/>
              <a:t>14.03.2021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41412" y="5883275"/>
            <a:ext cx="5105400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42612" y="5883275"/>
            <a:ext cx="322567" cy="365125"/>
          </a:xfrm>
        </p:spPr>
        <p:txBody>
          <a:bodyPr/>
          <a:lstStyle/>
          <a:p>
            <a:fld id="{9092D8FA-B72E-4809-993D-18A373EE076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92118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4732865"/>
            <a:ext cx="99060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796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3" y="5299603"/>
            <a:ext cx="9906000" cy="493712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6A6F2-0E42-4075-8BCD-4D92494CDCEF}" type="datetimeFigureOut">
              <a:rPr lang="ru-RU" smtClean="0"/>
              <a:t>14.03.2021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2D8FA-B72E-4809-993D-18A373EE076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3192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3124199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6A6F2-0E42-4075-8BCD-4D92494CDCEF}" type="datetimeFigureOut">
              <a:rPr lang="ru-RU" smtClean="0"/>
              <a:t>14.03.2021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2D8FA-B72E-4809-993D-18A373EE076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01326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buNone/>
              <a:defRPr lang="en-US"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6A6F2-0E42-4075-8BCD-4D92494CDCEF}" type="datetimeFigureOut">
              <a:rPr lang="ru-RU" smtClean="0"/>
              <a:t>14.03.2021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2D8FA-B72E-4809-993D-18A373EE076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544121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3308581"/>
            <a:ext cx="9906000" cy="14688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0" y="4777381"/>
            <a:ext cx="9906001" cy="860400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6A6F2-0E42-4075-8BCD-4D92494CDCEF}" type="datetimeFigureOut">
              <a:rPr lang="ru-RU" smtClean="0"/>
              <a:t>14.03.2021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2D8FA-B72E-4809-993D-18A373EE076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805053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886200"/>
            <a:ext cx="9906000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775200"/>
            <a:ext cx="9906000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6A6F2-0E42-4075-8BCD-4D92494CDCEF}" type="datetimeFigureOut">
              <a:rPr lang="ru-RU" smtClean="0"/>
              <a:t>14.03.2021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2D8FA-B72E-4809-993D-18A373EE076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9314929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505200"/>
            <a:ext cx="99060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6A6F2-0E42-4075-8BCD-4D92494CDCEF}" type="datetimeFigureOut">
              <a:rPr lang="ru-RU" smtClean="0"/>
              <a:t>14.03.2021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2D8FA-B72E-4809-993D-18A373EE076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408855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6A6F2-0E42-4075-8BCD-4D92494CDCEF}" type="datetimeFigureOut">
              <a:rPr lang="ru-RU" smtClean="0"/>
              <a:t>14.03.2021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2D8FA-B72E-4809-993D-18A373EE076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081421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6898" y="609599"/>
            <a:ext cx="2210514" cy="518160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2" y="609600"/>
            <a:ext cx="7543800" cy="51816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6A6F2-0E42-4075-8BCD-4D92494CDCEF}" type="datetimeFigureOut">
              <a:rPr lang="ru-RU" smtClean="0"/>
              <a:t>14.03.2021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2D8FA-B72E-4809-993D-18A373EE076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25631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3" y="2666999"/>
            <a:ext cx="9905998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37612" y="588327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75E6A6F2-0E42-4075-8BCD-4D92494CDCEF}" type="datetimeFigureOut">
              <a:rPr lang="ru-RU" smtClean="0"/>
              <a:t>14.03.2021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2" y="5883275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2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9092D8FA-B72E-4809-993D-18A373EE076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355455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gradFill flip="none" rotWithShape="1">
            <a:gsLst>
              <a:gs pos="0">
                <a:schemeClr val="tx1"/>
              </a:gs>
              <a:gs pos="100000">
                <a:schemeClr val="tx1">
                  <a:lumMod val="6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65000"/>
                <a:lumOff val="35000"/>
                <a:alpha val="40000"/>
              </a:schemeClr>
            </a:glow>
            <a:outerShdw blurRad="28575" dist="38100" dir="1404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20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8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6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err="1"/>
              <a:t>Нанотехнологические</a:t>
            </a:r>
            <a:r>
              <a:rPr lang="ru-RU" dirty="0"/>
              <a:t> методы визуализации в медицине: магнитные </a:t>
            </a:r>
            <a:r>
              <a:rPr lang="ru-RU" dirty="0" err="1"/>
              <a:t>наночастицы</a:t>
            </a:r>
            <a:r>
              <a:rPr lang="ru-RU" dirty="0"/>
              <a:t>.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190523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97280" y="731521"/>
            <a:ext cx="9950131" cy="5059680"/>
          </a:xfrm>
        </p:spPr>
        <p:txBody>
          <a:bodyPr>
            <a:normAutofit/>
          </a:bodyPr>
          <a:lstStyle/>
          <a:p>
            <a:pPr fontAlgn="t"/>
            <a:r>
              <a:rPr lang="ru-RU" dirty="0" err="1">
                <a:effectLst/>
              </a:rPr>
              <a:t>Нанотехнология</a:t>
            </a:r>
            <a:r>
              <a:rPr lang="ru-RU" dirty="0">
                <a:effectLst/>
              </a:rPr>
              <a:t> – область научного знания, направленная на решение технологических проблем, связанных с манипуляцией материей (атомами и молекулами) в диапазоне от 1 до 100 нанометров (10</a:t>
            </a:r>
            <a:r>
              <a:rPr lang="ru-RU" baseline="30000" dirty="0">
                <a:effectLst/>
              </a:rPr>
              <a:t>-9</a:t>
            </a:r>
            <a:r>
              <a:rPr lang="ru-RU" dirty="0">
                <a:effectLst/>
              </a:rPr>
              <a:t> м). При уменьшении размера изучаемого объекта до масштабов 100 и менее </a:t>
            </a:r>
            <a:r>
              <a:rPr lang="ru-RU" dirty="0" err="1">
                <a:effectLst/>
              </a:rPr>
              <a:t>нм</a:t>
            </a:r>
            <a:r>
              <a:rPr lang="ru-RU" dirty="0">
                <a:effectLst/>
              </a:rPr>
              <a:t> на смену классическим физическим законам взаимодействия между атомами и молекулами приходят квантовые, например, туннельные переходы и поверхностный </a:t>
            </a:r>
            <a:r>
              <a:rPr lang="ru-RU" dirty="0" err="1">
                <a:effectLst/>
              </a:rPr>
              <a:t>плазмонный</a:t>
            </a:r>
            <a:r>
              <a:rPr lang="ru-RU" dirty="0">
                <a:effectLst/>
              </a:rPr>
              <a:t> резонанс (ППР). Система, имеющая размеры </a:t>
            </a:r>
            <a:r>
              <a:rPr lang="ru-RU" dirty="0" err="1">
                <a:effectLst/>
              </a:rPr>
              <a:t>нанометрового</a:t>
            </a:r>
            <a:r>
              <a:rPr lang="ru-RU" dirty="0">
                <a:effectLst/>
              </a:rPr>
              <a:t> диапазона, может быть описана с позиции термодинамики нелинейных процессов [1]. Таким образом, используя </a:t>
            </a:r>
            <a:r>
              <a:rPr lang="ru-RU" dirty="0" err="1">
                <a:effectLst/>
              </a:rPr>
              <a:t>нанотехнологический</a:t>
            </a:r>
            <a:r>
              <a:rPr lang="ru-RU" dirty="0">
                <a:effectLst/>
              </a:rPr>
              <a:t> подход в решении некоторых медицинских проблем, можно качественным образом изменить медицинскую науку.</a:t>
            </a:r>
          </a:p>
          <a:p>
            <a:pPr fontAlgn="t"/>
            <a:r>
              <a:rPr lang="ru-RU" dirty="0">
                <a:effectLst/>
              </a:rPr>
              <a:t>Выделяют несколько направлений, где </a:t>
            </a:r>
            <a:r>
              <a:rPr lang="ru-RU" dirty="0" err="1">
                <a:effectLst/>
              </a:rPr>
              <a:t>нанотехнологии</a:t>
            </a:r>
            <a:r>
              <a:rPr lang="ru-RU" dirty="0">
                <a:effectLst/>
              </a:rPr>
              <a:t> успешно применяются: 1. Доставка лекарственных средств (молекул) до мишени; 2. Лечение и протезирование с использованием </a:t>
            </a:r>
            <a:r>
              <a:rPr lang="ru-RU" dirty="0" err="1">
                <a:effectLst/>
              </a:rPr>
              <a:t>наноматериалов</a:t>
            </a:r>
            <a:r>
              <a:rPr lang="ru-RU" dirty="0">
                <a:effectLst/>
              </a:rPr>
              <a:t>; 3. Диагностика.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466052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effectLst/>
              </a:rPr>
              <a:t>Доставка лекарств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fontAlgn="t"/>
            <a:r>
              <a:rPr lang="ru-RU" dirty="0">
                <a:effectLst/>
              </a:rPr>
              <a:t>Несмотря на широкий арсенал лекарств, применяемых в медицине, одной из важнейших проблем остается их адресная доставка с целью повышения эффективности лечения [2]. Обычно, лекарственная субстанция после адсорбции распределяется по тканям организма относительно равномерно. В частности противоопухолевые препараты не только подавляют деление трансформированных клеток, но и активно делящихся нетрансформированных клеток. С этим связаны побочные эффекты многих </a:t>
            </a:r>
            <a:r>
              <a:rPr lang="ru-RU" dirty="0" err="1">
                <a:effectLst/>
              </a:rPr>
              <a:t>цитостатиков</a:t>
            </a:r>
            <a:r>
              <a:rPr lang="ru-RU" dirty="0">
                <a:effectLst/>
              </a:rPr>
              <a:t> [3]. Сильные побочные эффекты противоопухолевых лекарственных средств делают терапию малоэффективной. При этом качество жизни пациента не только не улучшается, но в некоторых случаях снижается [4].</a:t>
            </a:r>
          </a:p>
          <a:p>
            <a:pPr fontAlgn="t"/>
            <a:r>
              <a:rPr lang="ru-RU" dirty="0">
                <a:effectLst/>
              </a:rPr>
              <a:t>С внедрением новых подходов для решения проблемы адресной доставки лекарств позволит значительно улучшить не только качество жизни пациентов за счет снижения побочных эффектов, но повысить избирательность, следовательно, и эффективность лечения. Используют различные способы загрузки лекарственных молекул для адресной доставки, например, </a:t>
            </a:r>
            <a:r>
              <a:rPr lang="ru-RU" dirty="0" err="1">
                <a:effectLst/>
              </a:rPr>
              <a:t>капсулирование</a:t>
            </a:r>
            <a:r>
              <a:rPr lang="ru-RU" dirty="0">
                <a:effectLst/>
              </a:rPr>
              <a:t> и </a:t>
            </a:r>
            <a:r>
              <a:rPr lang="ru-RU" dirty="0" err="1">
                <a:effectLst/>
              </a:rPr>
              <a:t>конъюгирование</a:t>
            </a:r>
            <a:r>
              <a:rPr lang="ru-RU" dirty="0">
                <a:effectLst/>
              </a:rPr>
              <a:t>. Адресная доставка лекарств при противоопухолевой терапии позволит разрешить несколько проблем [5]: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812016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fontAlgn="t"/>
            <a:r>
              <a:rPr lang="ru-RU" dirty="0">
                <a:effectLst/>
              </a:rPr>
              <a:t>Защитить лекарства от деградации и нежелательных взаимодействий с биологическими молекулами;</a:t>
            </a:r>
          </a:p>
          <a:p>
            <a:pPr fontAlgn="t"/>
            <a:r>
              <a:rPr lang="ru-RU" dirty="0">
                <a:effectLst/>
              </a:rPr>
              <a:t>Увеличить селективную абсорбцию лекарств опухолевыми клетками;</a:t>
            </a:r>
          </a:p>
          <a:p>
            <a:pPr fontAlgn="t"/>
            <a:r>
              <a:rPr lang="ru-RU" dirty="0">
                <a:effectLst/>
              </a:rPr>
              <a:t>Контроль за </a:t>
            </a:r>
            <a:r>
              <a:rPr lang="ru-RU" dirty="0" err="1">
                <a:effectLst/>
              </a:rPr>
              <a:t>фармакокинетикой</a:t>
            </a:r>
            <a:r>
              <a:rPr lang="ru-RU" dirty="0">
                <a:effectLst/>
              </a:rPr>
              <a:t>;</a:t>
            </a:r>
          </a:p>
          <a:p>
            <a:pPr fontAlgn="t"/>
            <a:r>
              <a:rPr lang="ru-RU" dirty="0">
                <a:effectLst/>
              </a:rPr>
              <a:t>Увеличить </a:t>
            </a:r>
            <a:r>
              <a:rPr lang="ru-RU" dirty="0" err="1">
                <a:effectLst/>
              </a:rPr>
              <a:t>биодоступность</a:t>
            </a:r>
            <a:r>
              <a:rPr lang="ru-RU" dirty="0">
                <a:effectLst/>
              </a:rPr>
              <a:t> лекарств внутрь опухолевых клеток.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953706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err="1">
                <a:effectLst/>
              </a:rPr>
              <a:t>Наноматериалы</a:t>
            </a:r>
            <a:r>
              <a:rPr lang="ru-RU" b="1" dirty="0">
                <a:effectLst/>
              </a:rPr>
              <a:t> в качестве лекарственных средств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fontAlgn="t"/>
            <a:r>
              <a:rPr lang="ru-RU" dirty="0" err="1">
                <a:effectLst/>
              </a:rPr>
              <a:t>Наноматериалы</a:t>
            </a:r>
            <a:r>
              <a:rPr lang="ru-RU" dirty="0">
                <a:effectLst/>
              </a:rPr>
              <a:t> возможно использовать не только как средство доставки лекарственных молекул к мишеням, их можно непосредственно использовать как лекарства. Это обеспечивается уникальными магнитными и оптическими свойствами </a:t>
            </a:r>
            <a:r>
              <a:rPr lang="ru-RU" dirty="0" err="1">
                <a:effectLst/>
              </a:rPr>
              <a:t>наноматериалов</a:t>
            </a:r>
            <a:r>
              <a:rPr lang="ru-RU" dirty="0">
                <a:effectLst/>
              </a:rPr>
              <a:t> [1].</a:t>
            </a:r>
          </a:p>
          <a:p>
            <a:pPr fontAlgn="t"/>
            <a:r>
              <a:rPr lang="ru-RU" dirty="0">
                <a:effectLst/>
              </a:rPr>
              <a:t>Многие линии раковых клеток, в отличие от нетрансформированных, чувствительны к температуре 40</a:t>
            </a:r>
            <a:r>
              <a:rPr lang="ru-RU" baseline="30000" dirty="0">
                <a:effectLst/>
              </a:rPr>
              <a:t>о</a:t>
            </a:r>
            <a:r>
              <a:rPr lang="ru-RU" dirty="0">
                <a:effectLst/>
              </a:rPr>
              <a:t>С и выше [23,24]. Магнитные </a:t>
            </a:r>
            <a:r>
              <a:rPr lang="ru-RU" dirty="0" err="1">
                <a:effectLst/>
              </a:rPr>
              <a:t>наночастицы</a:t>
            </a:r>
            <a:r>
              <a:rPr lang="ru-RU" dirty="0">
                <a:effectLst/>
              </a:rPr>
              <a:t> из Fe3O4 можно нагреть, если их поместить в переменное магнитное поле [25]. Модифицируя поверхность магнитных </a:t>
            </a:r>
            <a:r>
              <a:rPr lang="ru-RU" dirty="0" err="1">
                <a:effectLst/>
              </a:rPr>
              <a:t>наночастиц</a:t>
            </a:r>
            <a:r>
              <a:rPr lang="ru-RU" dirty="0">
                <a:effectLst/>
              </a:rPr>
              <a:t>, например, </a:t>
            </a:r>
            <a:r>
              <a:rPr lang="ru-RU" dirty="0" err="1">
                <a:effectLst/>
              </a:rPr>
              <a:t>лютеинизирующим</a:t>
            </a:r>
            <a:r>
              <a:rPr lang="ru-RU" dirty="0">
                <a:effectLst/>
              </a:rPr>
              <a:t> гормоном, рецепторы которого усиленно экспонированы на клетках рака молочной железы, можно получить терапевтическое средство, которое при помещении в магнитное поле будет нагреваться, поражая трансформированные клетки [26].</a:t>
            </a:r>
          </a:p>
          <a:p>
            <a:pPr fontAlgn="t"/>
            <a:r>
              <a:rPr lang="ru-RU" dirty="0">
                <a:effectLst/>
              </a:rPr>
              <a:t>Наравне с гипертермией используется фотодинамическая терапия рака, которая заключается во введении </a:t>
            </a:r>
            <a:r>
              <a:rPr lang="ru-RU" dirty="0" err="1">
                <a:effectLst/>
              </a:rPr>
              <a:t>фотосенсебилизатора</a:t>
            </a:r>
            <a:r>
              <a:rPr lang="ru-RU" dirty="0">
                <a:effectLst/>
              </a:rPr>
              <a:t> в опухоль и облучении ее светом определенной дины волны, как правило, инфракрасным (ИК). При этом генерируются активные формы кислорода, убивающие раковые клетки [27]. Однако ИК излучение, во-первых, несет мало энергии, во-вторых, не может глубоко проникать, особенно в крупные опухоли. В настоящее время есть попытки в качестве глубоко проникающего излучения использовать рентгеновское [28].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242936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5577" y="-130629"/>
            <a:ext cx="10511834" cy="5921829"/>
          </a:xfrm>
        </p:spPr>
        <p:txBody>
          <a:bodyPr>
            <a:normAutofit fontScale="70000" lnSpcReduction="20000"/>
          </a:bodyPr>
          <a:lstStyle/>
          <a:p>
            <a:pPr fontAlgn="t"/>
            <a:r>
              <a:rPr lang="ru-RU" dirty="0">
                <a:effectLst/>
              </a:rPr>
              <a:t>Радиотерапия – традиционный способ лечения рака, в сочетании с химиотерапией он дает неплохие результаты, однако побочные эффекты иногда настолько сильны, что данный подход иногда не применим вовсе. Одной из причин малой эффективности радиотерапии является </a:t>
            </a:r>
            <a:r>
              <a:rPr lang="ru-RU" dirty="0" err="1">
                <a:effectLst/>
              </a:rPr>
              <a:t>неизбирательность</a:t>
            </a:r>
            <a:r>
              <a:rPr lang="ru-RU" dirty="0">
                <a:effectLst/>
              </a:rPr>
              <a:t> изучения при воздействии на организм. При облучении наравне с опухолевыми клетками повреждаются и здоровые [29]. Для увеличения селективности радиотерапии используют модифицированные </a:t>
            </a:r>
            <a:r>
              <a:rPr lang="ru-RU" dirty="0" err="1">
                <a:effectLst/>
              </a:rPr>
              <a:t>наночастицы</a:t>
            </a:r>
            <a:r>
              <a:rPr lang="ru-RU" dirty="0">
                <a:effectLst/>
              </a:rPr>
              <a:t> золота или других металлов. Такие </a:t>
            </a:r>
            <a:r>
              <a:rPr lang="ru-RU" dirty="0" err="1">
                <a:effectLst/>
              </a:rPr>
              <a:t>наночастицы</a:t>
            </a:r>
            <a:r>
              <a:rPr lang="ru-RU" dirty="0">
                <a:effectLst/>
              </a:rPr>
              <a:t> вводя либо в кровоток, либо </a:t>
            </a:r>
            <a:r>
              <a:rPr lang="ru-RU" dirty="0" err="1">
                <a:effectLst/>
              </a:rPr>
              <a:t>местно</a:t>
            </a:r>
            <a:r>
              <a:rPr lang="ru-RU" dirty="0">
                <a:effectLst/>
              </a:rPr>
              <a:t>, затем опухоль облучают γ-лучами [30].</a:t>
            </a:r>
          </a:p>
          <a:p>
            <a:pPr fontAlgn="t"/>
            <a:r>
              <a:rPr lang="ru-RU" dirty="0">
                <a:effectLst/>
              </a:rPr>
              <a:t>Водорастворимый фуллерен (С60) был предложен для лечения артритов. Ревматоидный артрит – хроническое воспалительное заболевание характеризующийся синовиальной гиперплазией с неоангиогенезом и инфильтрацией лимфоцитов и макрофагов в синовиальную ткань. С60 – сферические углеродные </a:t>
            </a:r>
            <a:r>
              <a:rPr lang="ru-RU" dirty="0" err="1">
                <a:effectLst/>
              </a:rPr>
              <a:t>наномолекулы</a:t>
            </a:r>
            <a:r>
              <a:rPr lang="ru-RU" dirty="0">
                <a:effectLst/>
              </a:rPr>
              <a:t>, обладающие антиоксидантными свойствами, защищающие от дегенерации суставной хрящ </a:t>
            </a:r>
            <a:r>
              <a:rPr lang="ru-RU" dirty="0" err="1">
                <a:effectLst/>
              </a:rPr>
              <a:t>катаболически</a:t>
            </a:r>
            <a:r>
              <a:rPr lang="ru-RU" dirty="0">
                <a:effectLst/>
              </a:rPr>
              <a:t> индуцированного остеоартрита, также являются активаторами </a:t>
            </a:r>
            <a:r>
              <a:rPr lang="ru-RU" dirty="0" err="1">
                <a:effectLst/>
              </a:rPr>
              <a:t>хондрогенеза</a:t>
            </a:r>
            <a:r>
              <a:rPr lang="ru-RU" dirty="0">
                <a:effectLst/>
              </a:rPr>
              <a:t> [31].</a:t>
            </a:r>
          </a:p>
          <a:p>
            <a:pPr fontAlgn="t"/>
            <a:r>
              <a:rPr lang="ru-RU" dirty="0">
                <a:effectLst/>
              </a:rPr>
              <a:t>Уникальные свойства </a:t>
            </a:r>
            <a:r>
              <a:rPr lang="ru-RU" dirty="0" err="1">
                <a:effectLst/>
              </a:rPr>
              <a:t>наноматериалов</a:t>
            </a:r>
            <a:r>
              <a:rPr lang="ru-RU" dirty="0">
                <a:effectLst/>
              </a:rPr>
              <a:t> позволяют изготавливать различные имплантаты и протезы. С использованием </a:t>
            </a:r>
            <a:r>
              <a:rPr lang="ru-RU" dirty="0" err="1">
                <a:effectLst/>
              </a:rPr>
              <a:t>нанотехнологий</a:t>
            </a:r>
            <a:r>
              <a:rPr lang="ru-RU" dirty="0">
                <a:effectLst/>
              </a:rPr>
              <a:t> можно получить безопасные, биосовместимые и прочные имплантаты. Хорошо зарекомендовали себя </a:t>
            </a:r>
            <a:r>
              <a:rPr lang="ru-RU" dirty="0" err="1">
                <a:effectLst/>
              </a:rPr>
              <a:t>наноматериалы</a:t>
            </a:r>
            <a:r>
              <a:rPr lang="ru-RU" dirty="0">
                <a:effectLst/>
              </a:rPr>
              <a:t> на основе полимеров и </a:t>
            </a:r>
            <a:r>
              <a:rPr lang="ru-RU" dirty="0" err="1">
                <a:effectLst/>
              </a:rPr>
              <a:t>металлополимерных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нанокопозитов</a:t>
            </a:r>
            <a:r>
              <a:rPr lang="ru-RU" dirty="0">
                <a:effectLst/>
              </a:rPr>
              <a:t> [32] и </a:t>
            </a:r>
            <a:r>
              <a:rPr lang="ru-RU" dirty="0" err="1">
                <a:effectLst/>
              </a:rPr>
              <a:t>гидроколлоидов</a:t>
            </a:r>
            <a:r>
              <a:rPr lang="ru-RU" dirty="0">
                <a:effectLst/>
              </a:rPr>
              <a:t> жидкокристаллической </a:t>
            </a:r>
            <a:r>
              <a:rPr lang="ru-RU" dirty="0" err="1">
                <a:effectLst/>
              </a:rPr>
              <a:t>гидроксипропилцеллюлозы</a:t>
            </a:r>
            <a:r>
              <a:rPr lang="ru-RU" dirty="0">
                <a:effectLst/>
              </a:rPr>
              <a:t> и слоистых алюмосиликатов [33]. Гидроколлоидные композиции – многокомпонентные полимерные системы, содержащие как гидрофобную, так и гидрофильную фазы, находят широкое применение на рынке медицинских и косметических препаратов для лечения различных нарушений кожных покровов и поверхностных мышечных тканей и их предотвращения. Несколько крупных фирм (</a:t>
            </a:r>
            <a:r>
              <a:rPr lang="ru-RU" dirty="0" err="1">
                <a:effectLst/>
              </a:rPr>
              <a:t>Johnson&amp;Johnson,Schering-Plough</a:t>
            </a:r>
            <a:r>
              <a:rPr lang="ru-RU" dirty="0">
                <a:effectLst/>
              </a:rPr>
              <a:t>, </a:t>
            </a:r>
            <a:r>
              <a:rPr lang="ru-RU" dirty="0" err="1">
                <a:effectLst/>
              </a:rPr>
              <a:t>Coloplast</a:t>
            </a:r>
            <a:r>
              <a:rPr lang="ru-RU" dirty="0">
                <a:effectLst/>
              </a:rPr>
              <a:t>, </a:t>
            </a:r>
            <a:r>
              <a:rPr lang="ru-RU" dirty="0" err="1">
                <a:effectLst/>
              </a:rPr>
              <a:t>Procter&amp;Gamble</a:t>
            </a:r>
            <a:r>
              <a:rPr lang="ru-RU" dirty="0">
                <a:effectLst/>
              </a:rPr>
              <a:t>, 3M, </a:t>
            </a:r>
            <a:r>
              <a:rPr lang="ru-RU" dirty="0" err="1">
                <a:effectLst/>
              </a:rPr>
              <a:t>Smith&amp;Nephewи</a:t>
            </a:r>
            <a:r>
              <a:rPr lang="ru-RU" dirty="0">
                <a:effectLst/>
              </a:rPr>
              <a:t> др.) работают в области улучшения таких свойств </a:t>
            </a:r>
            <a:r>
              <a:rPr lang="ru-RU" dirty="0" err="1">
                <a:effectLst/>
              </a:rPr>
              <a:t>гидроколлоидов</a:t>
            </a:r>
            <a:r>
              <a:rPr lang="ru-RU" dirty="0">
                <a:effectLst/>
              </a:rPr>
              <a:t>, как адгезия, способность сорбировать большое количество биологических жидкостей, выделяющихся из поврежденных участков, отсутствие </a:t>
            </a:r>
            <a:r>
              <a:rPr lang="ru-RU" dirty="0" err="1">
                <a:effectLst/>
              </a:rPr>
              <a:t>травмирования</a:t>
            </a:r>
            <a:r>
              <a:rPr lang="ru-RU" dirty="0">
                <a:effectLst/>
              </a:rPr>
              <a:t> здоровых участков кожи при снятии пластыря-покрытия, поглощение неприятного запаха, смягчающий эффект, прозрачность, дающая возможность визуализировать процесс заживления без снятия повязки в течение нескольких суток и др. </a:t>
            </a:r>
            <a:r>
              <a:rPr lang="ru-RU" dirty="0" err="1">
                <a:effectLst/>
              </a:rPr>
              <a:t>Нанотрубки</a:t>
            </a:r>
            <a:r>
              <a:rPr lang="ru-RU" dirty="0">
                <a:effectLst/>
              </a:rPr>
              <a:t> из оксида титана обладают </a:t>
            </a:r>
            <a:r>
              <a:rPr lang="ru-RU" dirty="0" err="1">
                <a:effectLst/>
              </a:rPr>
              <a:t>остеоинтегративным</a:t>
            </a:r>
            <a:r>
              <a:rPr lang="ru-RU" dirty="0">
                <a:effectLst/>
              </a:rPr>
              <a:t> эффектом [34]. Сочетание полиметилметакрилата с </a:t>
            </a:r>
            <a:r>
              <a:rPr lang="ru-RU" dirty="0" err="1">
                <a:effectLst/>
              </a:rPr>
              <a:t>наночастицами</a:t>
            </a:r>
            <a:r>
              <a:rPr lang="ru-RU" dirty="0">
                <a:effectLst/>
              </a:rPr>
              <a:t> циркония и сульфата бария дает возможность улучшить качество костных имплантатов [35].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442016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161066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етка">
  <a:themeElements>
    <a:clrScheme name="Сетка">
      <a:dk1>
        <a:sysClr val="windowText" lastClr="000000"/>
      </a:dk1>
      <a:lt1>
        <a:sysClr val="window" lastClr="FFFFFF"/>
      </a:lt1>
      <a:dk2>
        <a:srgbClr val="363D46"/>
      </a:dk2>
      <a:lt2>
        <a:srgbClr val="EBEBEB"/>
      </a:lt2>
      <a:accent1>
        <a:srgbClr val="6F6F6F"/>
      </a:accent1>
      <a:accent2>
        <a:srgbClr val="BFBFA5"/>
      </a:accent2>
      <a:accent3>
        <a:srgbClr val="DCD084"/>
      </a:accent3>
      <a:accent4>
        <a:srgbClr val="E7BF5F"/>
      </a:accent4>
      <a:accent5>
        <a:srgbClr val="E9A039"/>
      </a:accent5>
      <a:accent6>
        <a:srgbClr val="CF7133"/>
      </a:accent6>
      <a:hlink>
        <a:srgbClr val="F28943"/>
      </a:hlink>
      <a:folHlink>
        <a:srgbClr val="F1B76C"/>
      </a:folHlink>
    </a:clrScheme>
    <a:fontScheme name="Сетка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Сетка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84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3500000">
              <a:srgbClr val="000000">
                <a:alpha val="5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25400" h="25400" prst="slope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28000"/>
                <a:satMod val="94000"/>
                <a:lumMod val="20000"/>
              </a:schemeClr>
              <a:schemeClr val="phClr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sh" id="{789EC3FE-34FD-429C-9918-760025E6C145}" vid="{B8BE45C0-8141-4D58-8C71-A009BC26FBB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Сетка</Template>
  <TotalTime>121</TotalTime>
  <Words>745</Words>
  <Application>Microsoft Office PowerPoint</Application>
  <PresentationFormat>Широкоэкранный</PresentationFormat>
  <Paragraphs>17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0" baseType="lpstr">
      <vt:lpstr>Arial</vt:lpstr>
      <vt:lpstr>Century Gothic</vt:lpstr>
      <vt:lpstr>Сетка</vt:lpstr>
      <vt:lpstr>Нанотехнологические методы визуализации в медицине: магнитные наночастицы.</vt:lpstr>
      <vt:lpstr>Презентация PowerPoint</vt:lpstr>
      <vt:lpstr>Доставка лекарств</vt:lpstr>
      <vt:lpstr>Презентация PowerPoint</vt:lpstr>
      <vt:lpstr>Наноматериалы в качестве лекарственных средств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Sardor Ramilev</dc:creator>
  <cp:lastModifiedBy>Sardor Ramilev</cp:lastModifiedBy>
  <cp:revision>2</cp:revision>
  <dcterms:created xsi:type="dcterms:W3CDTF">2021-03-14T16:00:18Z</dcterms:created>
  <dcterms:modified xsi:type="dcterms:W3CDTF">2021-03-14T18:02:01Z</dcterms:modified>
</cp:coreProperties>
</file>