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7" r:id="rId3"/>
    <p:sldId id="278" r:id="rId4"/>
    <p:sldId id="260" r:id="rId5"/>
    <p:sldId id="259" r:id="rId6"/>
    <p:sldId id="280" r:id="rId7"/>
    <p:sldId id="281" r:id="rId8"/>
    <p:sldId id="279" r:id="rId9"/>
    <p:sldId id="263" r:id="rId10"/>
    <p:sldId id="274" r:id="rId11"/>
    <p:sldId id="275" r:id="rId12"/>
    <p:sldId id="276" r:id="rId13"/>
    <p:sldId id="282" r:id="rId14"/>
    <p:sldId id="283" r:id="rId15"/>
    <p:sldId id="267" r:id="rId16"/>
    <p:sldId id="268" r:id="rId17"/>
    <p:sldId id="269" r:id="rId18"/>
    <p:sldId id="270" r:id="rId19"/>
    <p:sldId id="271" r:id="rId20"/>
    <p:sldId id="272" r:id="rId21"/>
    <p:sldId id="273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ED120D"/>
    <a:srgbClr val="00CC00"/>
    <a:srgbClr val="FFFF66"/>
    <a:srgbClr val="0000CC"/>
    <a:srgbClr val="00FFFF"/>
    <a:srgbClr val="009900"/>
    <a:srgbClr val="66FFFF"/>
    <a:srgbClr val="F32E29"/>
    <a:srgbClr val="191919"/>
    <a:srgbClr val="66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8" y="-7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31.10.2017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31.10.2017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8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2852936"/>
            <a:ext cx="8326434" cy="2417440"/>
          </a:xfrm>
        </p:spPr>
        <p:txBody>
          <a:bodyPr>
            <a:noAutofit/>
            <a:scene3d>
              <a:camera prst="isometricOffAxis1Right"/>
              <a:lightRig rig="soft" dir="t">
                <a:rot lat="0" lon="0" rev="17220000"/>
              </a:lightRig>
            </a:scene3d>
            <a:sp3d extrusionH="57150" prstMaterial="softEdge">
              <a:bevelT h="25400" prst="softRound"/>
            </a:sp3d>
          </a:bodyPr>
          <a:lstStyle/>
          <a:p>
            <a:r>
              <a:rPr lang="ru-RU" sz="5400" dirty="0" smtClean="0">
                <a:ln w="6350">
                  <a:solidFill>
                    <a:srgbClr val="FF0000"/>
                  </a:solidFill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0" scaled="1"/>
                  <a:tileRect/>
                </a:gra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Обеспечение личной безопасности в Криминогенных ситуациях</a:t>
            </a:r>
            <a:endParaRPr lang="ru-RU" sz="5400" dirty="0">
              <a:ln w="6350">
                <a:solidFill>
                  <a:srgbClr val="FF0000"/>
                </a:solidFill>
              </a:ln>
              <a:gradFill flip="none" rotWithShape="1">
                <a:gsLst>
                  <a:gs pos="0">
                    <a:srgbClr val="FF0000">
                      <a:tint val="66000"/>
                      <a:satMod val="160000"/>
                    </a:srgbClr>
                  </a:gs>
                  <a:gs pos="50000">
                    <a:srgbClr val="FF0000">
                      <a:tint val="44500"/>
                      <a:satMod val="160000"/>
                    </a:srgbClr>
                  </a:gs>
                  <a:gs pos="100000">
                    <a:srgbClr val="FF0000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127000" dist="200000" dir="2700000" algn="tl" rotWithShape="0">
                  <a:srgbClr val="000000">
                    <a:alpha val="30000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10303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2436021"/>
            <a:ext cx="2899811" cy="192969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457781"/>
            <a:ext cx="2899811" cy="177966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098" y="4512065"/>
            <a:ext cx="2838825" cy="195169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5968" y="980728"/>
            <a:ext cx="506084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i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Calibri" panose="020F0502020204030204" pitchFamily="34" charset="0"/>
              </a:rPr>
              <a:t>Люди становятся жертвами насилия вследствие собственной беспечности и незнания правил личной безопасности</a:t>
            </a:r>
            <a:r>
              <a:rPr lang="ru-RU" sz="4000" i="1" dirty="0" smtClean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Calibri" panose="020F0502020204030204" pitchFamily="34" charset="0"/>
              </a:rPr>
              <a:t>.</a:t>
            </a:r>
            <a:endParaRPr lang="ru-RU" sz="4000" dirty="0"/>
          </a:p>
        </p:txBody>
      </p:sp>
    </p:spTree>
    <p:extLst>
      <p:ext uri="{BB962C8B-B14F-4D97-AF65-F5344CB8AC3E}">
        <p14:creationId xmlns="" xmlns:p14="http://schemas.microsoft.com/office/powerpoint/2010/main" val="3191595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484784"/>
            <a:ext cx="3933444" cy="324725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9512" y="476672"/>
            <a:ext cx="4680520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effectLst/>
                <a:latin typeface="Calibri" panose="020F0502020204030204" pitchFamily="34" charset="0"/>
              </a:rPr>
              <a:t>Однозначных рекомендаций </a:t>
            </a:r>
            <a:r>
              <a:rPr lang="ru-RU" sz="2800" b="1" dirty="0" smtClean="0">
                <a:effectLst/>
                <a:latin typeface="Calibri" panose="020F0502020204030204" pitchFamily="34" charset="0"/>
              </a:rPr>
              <a:t>на </a:t>
            </a:r>
            <a:r>
              <a:rPr lang="ru-RU" sz="2800" b="1" dirty="0">
                <a:effectLst/>
                <a:latin typeface="Calibri" panose="020F0502020204030204" pitchFamily="34" charset="0"/>
              </a:rPr>
              <a:t>все случаи жизни при попадании в криминогенные ситуации нет, так как они зависят от многих факторов. </a:t>
            </a:r>
            <a:endParaRPr lang="ru-RU" sz="2800" b="1" dirty="0" smtClean="0">
              <a:effectLst/>
              <a:latin typeface="Calibri" panose="020F0502020204030204" pitchFamily="34" charset="0"/>
            </a:endParaRPr>
          </a:p>
          <a:p>
            <a:endParaRPr lang="ru-RU" sz="2800" b="1" dirty="0" smtClean="0">
              <a:effectLst/>
              <a:latin typeface="Calibri" panose="020F0502020204030204" pitchFamily="34" charset="0"/>
            </a:endParaRPr>
          </a:p>
          <a:p>
            <a:pPr>
              <a:spcBef>
                <a:spcPts val="1200"/>
              </a:spcBef>
            </a:pPr>
            <a:r>
              <a:rPr lang="ru-RU" sz="2800" b="1" dirty="0" smtClean="0">
                <a:effectLst/>
                <a:latin typeface="Calibri" panose="020F0502020204030204" pitchFamily="34" charset="0"/>
              </a:rPr>
              <a:t>Опираясь </a:t>
            </a:r>
            <a:r>
              <a:rPr lang="ru-RU" sz="2800" b="1" dirty="0">
                <a:effectLst/>
                <a:latin typeface="Calibri" panose="020F0502020204030204" pitchFamily="34" charset="0"/>
              </a:rPr>
              <a:t>на известные факты, выработайте свою точку зрения на правила поведения в той или иной ситуации</a:t>
            </a:r>
            <a:r>
              <a:rPr lang="ru-RU" sz="2800" b="1" dirty="0" smtClean="0">
                <a:effectLst/>
                <a:latin typeface="Calibri" panose="020F0502020204030204" pitchFamily="34" charset="0"/>
              </a:rPr>
              <a:t>.</a:t>
            </a:r>
            <a:endParaRPr lang="ru-RU" sz="2800" b="1" dirty="0"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89605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6779096" cy="1143000"/>
          </a:xfrm>
        </p:spPr>
        <p:txBody>
          <a:bodyPr/>
          <a:lstStyle/>
          <a:p>
            <a:pPr algn="l"/>
            <a:r>
              <a:rPr lang="ru-RU" dirty="0" smtClean="0">
                <a:solidFill>
                  <a:srgbClr val="FFFF00"/>
                </a:solidFill>
                <a:effectLst/>
              </a:rPr>
              <a:t>Криминогенные зоны</a:t>
            </a:r>
            <a:endParaRPr lang="ru-RU" dirty="0">
              <a:solidFill>
                <a:srgbClr val="FFFF00"/>
              </a:solidFill>
              <a:effectLst/>
            </a:endParaRPr>
          </a:p>
        </p:txBody>
      </p:sp>
      <p:pic>
        <p:nvPicPr>
          <p:cNvPr id="7" name="Объект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66" y="1916832"/>
            <a:ext cx="3927708" cy="2232248"/>
          </a:xfrm>
          <a:prstGeom prst="rect">
            <a:avLst/>
          </a:prstGeom>
        </p:spPr>
      </p:pic>
      <p:pic>
        <p:nvPicPr>
          <p:cNvPr id="8" name="Объект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151100"/>
            <a:ext cx="3707677" cy="2454482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717032"/>
            <a:ext cx="4373091" cy="2808312"/>
          </a:xfrm>
        </p:spPr>
      </p:pic>
      <p:sp>
        <p:nvSpPr>
          <p:cNvPr id="3" name="TextBox 2"/>
          <p:cNvSpPr txBox="1"/>
          <p:nvPr/>
        </p:nvSpPr>
        <p:spPr>
          <a:xfrm>
            <a:off x="323528" y="4581128"/>
            <a:ext cx="403244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 smtClean="0">
                <a:latin typeface="Calibri" panose="020F0502020204030204" pitchFamily="34" charset="0"/>
              </a:rPr>
              <a:t>Это места, где преступнику легче всего совершить преступление и скрыться</a:t>
            </a:r>
            <a:endParaRPr lang="ru-RU" sz="26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68216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artisticCutout/>
                    </a14:imgEffect>
                  </a14:imgLayer>
                </a14:imgProps>
              </a:ext>
            </a:extLst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C:\Users\Администратор\Downloads\DSC_0089-c6c677417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6403" y="1551261"/>
            <a:ext cx="3737597" cy="47580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1520" y="1628800"/>
            <a:ext cx="54006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ru-RU" sz="3800" dirty="0" smtClean="0">
                <a:solidFill>
                  <a:srgbClr val="FFFF66"/>
                </a:solidFill>
                <a:latin typeface="Calibri" panose="020F0502020204030204" pitchFamily="34" charset="0"/>
              </a:rPr>
              <a:t>- </a:t>
            </a:r>
            <a:r>
              <a:rPr lang="ru-RU" sz="3800" dirty="0">
                <a:solidFill>
                  <a:srgbClr val="FFFF66"/>
                </a:solidFill>
                <a:latin typeface="Calibri" panose="020F0502020204030204" pitchFamily="34" charset="0"/>
              </a:rPr>
              <a:t>обстановка, характеризующаяся распространенностью преступных деяний, порождающая преступления, способствующая усилению преступности.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7544" y="332656"/>
            <a:ext cx="79208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rgbClr val="FF0000"/>
                </a:solidFill>
                <a:latin typeface="Calibri" panose="020F0502020204030204" pitchFamily="34" charset="0"/>
              </a:rPr>
              <a:t>КРИМИНОГЕННАЯ </a:t>
            </a:r>
            <a:r>
              <a:rPr lang="ru-RU" sz="44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СИТУАЦИЯ</a:t>
            </a:r>
            <a:endParaRPr lang="ru-RU" sz="44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99270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7504" y="44624"/>
            <a:ext cx="576064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Криминогенная ситуация  </a:t>
            </a:r>
            <a:r>
              <a:rPr lang="ru-RU" sz="3200" b="1" dirty="0">
                <a:solidFill>
                  <a:srgbClr val="00FFFF"/>
                </a:solidFill>
              </a:rPr>
              <a:t>предшествует</a:t>
            </a:r>
            <a:r>
              <a:rPr lang="ru-RU" sz="3200" b="1" dirty="0"/>
              <a:t> преступлению, является его </a:t>
            </a:r>
            <a:r>
              <a:rPr lang="ru-RU" sz="3200" b="1" dirty="0">
                <a:solidFill>
                  <a:srgbClr val="FF0000"/>
                </a:solidFill>
              </a:rPr>
              <a:t>предпосылкой.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07504" y="1700808"/>
            <a:ext cx="5976664" cy="489364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marL="137160" indent="0">
              <a:buNone/>
            </a:pPr>
            <a:r>
              <a:rPr lang="ru-RU" sz="2600" b="1" dirty="0">
                <a:solidFill>
                  <a:schemeClr val="bg1"/>
                </a:solidFill>
                <a:latin typeface="Calibri" panose="020F0502020204030204" pitchFamily="34" charset="0"/>
              </a:rPr>
              <a:t>По источникам </a:t>
            </a:r>
            <a:r>
              <a:rPr lang="ru-RU" sz="26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возникновения криминогенные </a:t>
            </a:r>
            <a:r>
              <a:rPr lang="ru-RU" sz="2600" b="1" dirty="0">
                <a:solidFill>
                  <a:schemeClr val="bg1"/>
                </a:solidFill>
                <a:latin typeface="Calibri" panose="020F0502020204030204" pitchFamily="34" charset="0"/>
              </a:rPr>
              <a:t>ситуации делятся: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600" dirty="0">
                <a:solidFill>
                  <a:schemeClr val="bg1"/>
                </a:solidFill>
                <a:latin typeface="Calibri" panose="020F0502020204030204" pitchFamily="34" charset="0"/>
              </a:rPr>
              <a:t>на заранее создаваемые самим преступником</a:t>
            </a:r>
            <a:r>
              <a:rPr lang="ru-RU" sz="2600" dirty="0" smtClean="0">
                <a:solidFill>
                  <a:schemeClr val="bg1"/>
                </a:solidFill>
                <a:latin typeface="Calibri" panose="020F0502020204030204" pitchFamily="34" charset="0"/>
              </a:rPr>
              <a:t>;</a:t>
            </a:r>
            <a:endParaRPr lang="ru-RU" sz="26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600" dirty="0">
                <a:solidFill>
                  <a:schemeClr val="bg1"/>
                </a:solidFill>
                <a:latin typeface="Calibri" panose="020F0502020204030204" pitchFamily="34" charset="0"/>
              </a:rPr>
              <a:t>создаваемые преступником непреднамеренно;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600" dirty="0">
                <a:solidFill>
                  <a:schemeClr val="bg1"/>
                </a:solidFill>
                <a:latin typeface="Calibri" panose="020F0502020204030204" pitchFamily="34" charset="0"/>
              </a:rPr>
              <a:t>возникшие в результате провоцирующих действий других лиц;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600" dirty="0">
                <a:solidFill>
                  <a:schemeClr val="bg1"/>
                </a:solidFill>
                <a:latin typeface="Calibri" panose="020F0502020204030204" pitchFamily="34" charset="0"/>
              </a:rPr>
              <a:t>связанные со стихийными силами природы;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600" dirty="0">
                <a:solidFill>
                  <a:schemeClr val="bg1"/>
                </a:solidFill>
                <a:latin typeface="Calibri" panose="020F0502020204030204" pitchFamily="34" charset="0"/>
              </a:rPr>
              <a:t>возникшие по стечению случайных обстоятельств.</a:t>
            </a:r>
            <a:r>
              <a:rPr lang="ru-RU" sz="26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3998981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6693" y="764704"/>
            <a:ext cx="4289323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atin typeface="Calibri" panose="020F0502020204030204" pitchFamily="34" charset="0"/>
              </a:rPr>
              <a:t>Сама по себе криминогенная ситуация не влечет преступления (например, если в криминогенную ситуацию попал человек со стойкими социальными ценностями).</a:t>
            </a:r>
          </a:p>
          <a:p>
            <a:endParaRPr lang="ru-RU" sz="32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484784"/>
            <a:ext cx="4650001" cy="350988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6394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936104"/>
          </a:xfrm>
          <a:solidFill>
            <a:srgbClr val="0000CC">
              <a:alpha val="55000"/>
            </a:srgbClr>
          </a:solidFill>
        </p:spPr>
        <p:txBody>
          <a:bodyPr>
            <a:normAutofit fontScale="90000"/>
            <a:scene3d>
              <a:camera prst="perspectiveBelow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ru-RU" sz="3200" dirty="0">
                <a:solidFill>
                  <a:srgbClr val="FFC000"/>
                </a:solidFill>
                <a:effectLst/>
              </a:rPr>
              <a:t>Общие правила личной безопасности </a:t>
            </a:r>
            <a:r>
              <a:rPr lang="ru-RU" sz="3200" dirty="0" smtClean="0">
                <a:solidFill>
                  <a:srgbClr val="FFC000"/>
                </a:solidFill>
                <a:effectLst/>
              </a:rPr>
              <a:t/>
            </a:r>
            <a:br>
              <a:rPr lang="ru-RU" sz="3200" dirty="0" smtClean="0">
                <a:solidFill>
                  <a:srgbClr val="FFC000"/>
                </a:solidFill>
                <a:effectLst/>
              </a:rPr>
            </a:br>
            <a:r>
              <a:rPr lang="ru-RU" sz="3200" dirty="0" smtClean="0">
                <a:solidFill>
                  <a:srgbClr val="FFC000"/>
                </a:solidFill>
                <a:effectLst/>
              </a:rPr>
              <a:t>в </a:t>
            </a:r>
            <a:r>
              <a:rPr lang="ru-RU" sz="3200" dirty="0">
                <a:solidFill>
                  <a:srgbClr val="FFC000"/>
                </a:solidFill>
                <a:effectLst/>
              </a:rPr>
              <a:t>криминогенных </a:t>
            </a:r>
            <a:r>
              <a:rPr lang="ru-RU" sz="3200" dirty="0" smtClean="0">
                <a:solidFill>
                  <a:srgbClr val="FFC000"/>
                </a:solidFill>
                <a:effectLst/>
              </a:rPr>
              <a:t>ситуациях</a:t>
            </a:r>
            <a:endParaRPr lang="ru-RU" sz="3200" dirty="0">
              <a:solidFill>
                <a:srgbClr val="FFC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268760"/>
            <a:ext cx="6552728" cy="5256584"/>
          </a:xfrm>
          <a:solidFill>
            <a:schemeClr val="tx1">
              <a:alpha val="54000"/>
            </a:schemeClr>
          </a:solidFill>
        </p:spPr>
        <p:txBody>
          <a:bodyPr>
            <a:noAutofit/>
          </a:bodyPr>
          <a:lstStyle/>
          <a:p>
            <a:pPr>
              <a:buClr>
                <a:srgbClr val="0000CC"/>
              </a:buClr>
              <a:buSzPct val="120000"/>
              <a:buFont typeface="Arial" pitchFamily="34" charset="0"/>
              <a:buChar char="•"/>
            </a:pPr>
            <a:r>
              <a:rPr lang="ru-RU" sz="2300" b="1" dirty="0">
                <a:solidFill>
                  <a:srgbClr val="0000CC"/>
                </a:solidFill>
                <a:latin typeface="Calibri" panose="020F0502020204030204" pitchFamily="34" charset="0"/>
              </a:rPr>
              <a:t>Старайтесь не попадать в опасные ситуации, угрожающие вашей жизни и здоровью.</a:t>
            </a:r>
          </a:p>
          <a:p>
            <a:pPr>
              <a:buClr>
                <a:srgbClr val="0000CC"/>
              </a:buClr>
              <a:buSzPct val="120000"/>
              <a:buFont typeface="Arial" pitchFamily="34" charset="0"/>
              <a:buChar char="•"/>
            </a:pPr>
            <a:r>
              <a:rPr lang="ru-RU" sz="2300" b="1" dirty="0">
                <a:solidFill>
                  <a:srgbClr val="0000CC"/>
                </a:solidFill>
                <a:latin typeface="Calibri" panose="020F0502020204030204" pitchFamily="34" charset="0"/>
              </a:rPr>
              <a:t>Не ходите одни в отдалённые и безлюдные места.</a:t>
            </a:r>
          </a:p>
          <a:p>
            <a:pPr>
              <a:buClr>
                <a:srgbClr val="0000CC"/>
              </a:buClr>
              <a:buSzPct val="120000"/>
              <a:buFont typeface="Arial" pitchFamily="34" charset="0"/>
              <a:buChar char="•"/>
            </a:pPr>
            <a:r>
              <a:rPr lang="ru-RU" sz="2300" b="1" dirty="0">
                <a:solidFill>
                  <a:srgbClr val="0000CC"/>
                </a:solidFill>
                <a:latin typeface="Calibri" panose="020F0502020204030204" pitchFamily="34" charset="0"/>
              </a:rPr>
              <a:t>Не принимайте подарки и угощения от незнакомых людей.</a:t>
            </a:r>
          </a:p>
          <a:p>
            <a:pPr>
              <a:buClr>
                <a:srgbClr val="0000CC"/>
              </a:buClr>
              <a:buSzPct val="120000"/>
              <a:buFont typeface="Arial" pitchFamily="34" charset="0"/>
              <a:buChar char="•"/>
            </a:pPr>
            <a:r>
              <a:rPr lang="ru-RU" sz="2300" b="1" dirty="0">
                <a:solidFill>
                  <a:srgbClr val="0000CC"/>
                </a:solidFill>
                <a:latin typeface="Calibri" panose="020F0502020204030204" pitchFamily="34" charset="0"/>
              </a:rPr>
              <a:t>Не пускайте посторонних в свою квартиру.</a:t>
            </a:r>
          </a:p>
          <a:p>
            <a:pPr>
              <a:buClr>
                <a:srgbClr val="0000CC"/>
              </a:buClr>
              <a:buSzPct val="120000"/>
              <a:buFont typeface="Arial" pitchFamily="34" charset="0"/>
              <a:buChar char="•"/>
            </a:pPr>
            <a:r>
              <a:rPr lang="ru-RU" sz="2300" b="1" dirty="0">
                <a:solidFill>
                  <a:srgbClr val="0000CC"/>
                </a:solidFill>
                <a:latin typeface="Calibri" panose="020F0502020204030204" pitchFamily="34" charset="0"/>
              </a:rPr>
              <a:t>Не садитесь в чужую машину.</a:t>
            </a:r>
          </a:p>
          <a:p>
            <a:pPr>
              <a:buClr>
                <a:srgbClr val="0000CC"/>
              </a:buClr>
              <a:buSzPct val="120000"/>
              <a:buFont typeface="Arial" pitchFamily="34" charset="0"/>
              <a:buChar char="•"/>
            </a:pPr>
            <a:r>
              <a:rPr lang="ru-RU" sz="2300" b="1" dirty="0">
                <a:solidFill>
                  <a:srgbClr val="0000CC"/>
                </a:solidFill>
                <a:latin typeface="Calibri" panose="020F0502020204030204" pitchFamily="34" charset="0"/>
              </a:rPr>
              <a:t>Не входите с незнакомым человеком в лифт.</a:t>
            </a:r>
          </a:p>
          <a:p>
            <a:pPr>
              <a:buClr>
                <a:srgbClr val="0000CC"/>
              </a:buClr>
              <a:buSzPct val="120000"/>
              <a:buFont typeface="Arial" pitchFamily="34" charset="0"/>
              <a:buChar char="•"/>
            </a:pPr>
            <a:r>
              <a:rPr lang="ru-RU" sz="2300" b="1" dirty="0">
                <a:solidFill>
                  <a:srgbClr val="0000CC"/>
                </a:solidFill>
                <a:latin typeface="Calibri" panose="020F0502020204030204" pitchFamily="34" charset="0"/>
              </a:rPr>
              <a:t>Соблюдайте правила безопасного поведения в общественных местах и в толпе.</a:t>
            </a:r>
          </a:p>
          <a:p>
            <a:pPr>
              <a:buClr>
                <a:srgbClr val="0000CC"/>
              </a:buClr>
              <a:buSzPct val="120000"/>
              <a:buFont typeface="Arial" pitchFamily="34" charset="0"/>
              <a:buChar char="•"/>
            </a:pPr>
            <a:r>
              <a:rPr lang="ru-RU" sz="2300" b="1" dirty="0">
                <a:solidFill>
                  <a:srgbClr val="0000CC"/>
                </a:solidFill>
                <a:latin typeface="Calibri" panose="020F0502020204030204" pitchFamily="34" charset="0"/>
              </a:rPr>
              <a:t>Будьте бдительными: не трогайте незнакомые подозрительные предметы</a:t>
            </a:r>
            <a:r>
              <a:rPr lang="ru-RU" sz="2300" b="1" dirty="0" smtClean="0">
                <a:solidFill>
                  <a:srgbClr val="0000CC"/>
                </a:solidFill>
                <a:latin typeface="Calibri" panose="020F0502020204030204" pitchFamily="34" charset="0"/>
              </a:rPr>
              <a:t>.</a:t>
            </a:r>
            <a:endParaRPr lang="ru-RU" sz="2300" b="1" dirty="0">
              <a:solidFill>
                <a:srgbClr val="0000CC"/>
              </a:solidFill>
              <a:latin typeface="Calibri" panose="020F050202020403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446" y="2878608"/>
            <a:ext cx="2558058" cy="191854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5815" y="1246045"/>
            <a:ext cx="1792649" cy="15778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1338" y="5085184"/>
            <a:ext cx="2367166" cy="172495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82873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6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FFC000"/>
                </a:solidFill>
                <a:effectLst/>
              </a:rPr>
              <a:t>Нападение в лифте</a:t>
            </a:r>
            <a:endParaRPr lang="ru-RU" dirty="0">
              <a:solidFill>
                <a:srgbClr val="FFC00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700808"/>
            <a:ext cx="3600400" cy="3285755"/>
          </a:xfrm>
        </p:spPr>
      </p:pic>
      <p:sp>
        <p:nvSpPr>
          <p:cNvPr id="6" name="TextBox 5"/>
          <p:cNvSpPr txBox="1"/>
          <p:nvPr/>
        </p:nvSpPr>
        <p:spPr>
          <a:xfrm>
            <a:off x="323528" y="1700808"/>
            <a:ext cx="45365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Calibri" panose="020F0502020204030204" pitchFamily="34" charset="0"/>
              </a:rPr>
              <a:t>Входите в лифт только убедившись,  что на площадке нет постороннего, который вслед  за вами войдёт в кабину.</a:t>
            </a:r>
            <a:endParaRPr lang="ru-RU" sz="2400" b="1" dirty="0">
              <a:latin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3528" y="4077072"/>
            <a:ext cx="45365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Calibri" panose="020F0502020204030204" pitchFamily="34" charset="0"/>
              </a:rPr>
              <a:t>Если в вызванном вами лифте уже находится незнакомый  вам человек, внушающий подозрение, не входите в кабину.</a:t>
            </a:r>
            <a:endParaRPr lang="ru-RU" sz="24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2581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0269" y="3503551"/>
            <a:ext cx="4113731" cy="3084874"/>
          </a:xfrm>
        </p:spPr>
      </p:pic>
      <p:sp>
        <p:nvSpPr>
          <p:cNvPr id="8" name="TextBox 7"/>
          <p:cNvSpPr txBox="1"/>
          <p:nvPr/>
        </p:nvSpPr>
        <p:spPr>
          <a:xfrm>
            <a:off x="399340" y="620688"/>
            <a:ext cx="4172660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600" b="1" dirty="0">
                <a:latin typeface="Calibri" panose="020F0502020204030204" pitchFamily="34" charset="0"/>
              </a:rPr>
              <a:t>Входите в лифт, только убедившись, что на площадке нет постороннего, который вслед за вами зайдёт в кабину.</a:t>
            </a:r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399340" y="3861048"/>
            <a:ext cx="4460692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600" b="1" dirty="0">
                <a:latin typeface="Calibri" panose="020F0502020204030204" pitchFamily="34" charset="0"/>
              </a:rPr>
              <a:t>Если вы вошли в лифт </a:t>
            </a:r>
            <a:r>
              <a:rPr lang="ru-RU" sz="2600" b="1" dirty="0" smtClean="0">
                <a:latin typeface="Calibri" panose="020F0502020204030204" pitchFamily="34" charset="0"/>
              </a:rPr>
              <a:t>              с </a:t>
            </a:r>
            <a:r>
              <a:rPr lang="ru-RU" sz="2600" b="1" dirty="0">
                <a:latin typeface="Calibri" panose="020F0502020204030204" pitchFamily="34" charset="0"/>
              </a:rPr>
              <a:t>незнакомцем, не стойте </a:t>
            </a:r>
            <a:r>
              <a:rPr lang="ru-RU" sz="2600" b="1" dirty="0" smtClean="0">
                <a:latin typeface="Calibri" panose="020F0502020204030204" pitchFamily="34" charset="0"/>
              </a:rPr>
              <a:t>       в </a:t>
            </a:r>
            <a:r>
              <a:rPr lang="ru-RU" sz="2600" b="1" dirty="0">
                <a:latin typeface="Calibri" panose="020F0502020204030204" pitchFamily="34" charset="0"/>
              </a:rPr>
              <a:t>лифте к нему спиной </a:t>
            </a:r>
            <a:r>
              <a:rPr lang="ru-RU" sz="2600" b="1" dirty="0" smtClean="0">
                <a:latin typeface="Calibri" panose="020F0502020204030204" pitchFamily="34" charset="0"/>
              </a:rPr>
              <a:t>                      и </a:t>
            </a:r>
            <a:r>
              <a:rPr lang="ru-RU" sz="2600" b="1" dirty="0">
                <a:latin typeface="Calibri" panose="020F0502020204030204" pitchFamily="34" charset="0"/>
              </a:rPr>
              <a:t>наблюдайте за его действиями.</a:t>
            </a:r>
          </a:p>
          <a:p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contrast="23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7276" y="620687"/>
            <a:ext cx="4231928" cy="276998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67381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700808"/>
            <a:ext cx="4470444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51520" y="1412776"/>
            <a:ext cx="4176464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atin typeface="Calibri" panose="020F0502020204030204" pitchFamily="34" charset="0"/>
              </a:rPr>
              <a:t>Оказавшись с подозрительным пассажиром в кабине лифта нажмите одновременно кнопки </a:t>
            </a:r>
            <a:r>
              <a:rPr lang="ru-RU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ВЫЗОВ  </a:t>
            </a:r>
            <a:r>
              <a:rPr lang="ru-RU" sz="3200" b="1" dirty="0">
                <a:latin typeface="Calibri" panose="020F0502020204030204" pitchFamily="34" charset="0"/>
              </a:rPr>
              <a:t>и</a:t>
            </a:r>
            <a:r>
              <a:rPr lang="ru-RU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  СТОП</a:t>
            </a:r>
          </a:p>
          <a:p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4465565"/>
            <a:ext cx="2327709" cy="202738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77165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1" y="474790"/>
            <a:ext cx="5151512" cy="5863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500" b="1" dirty="0">
                <a:latin typeface="Calibri" panose="020F0502020204030204" pitchFamily="34" charset="0"/>
              </a:rPr>
              <a:t>При нападении на вас в лифте кричите, шумите, стучите по стенам кабины. </a:t>
            </a:r>
            <a:endParaRPr lang="ru-RU" sz="2500" b="1" dirty="0" smtClean="0">
              <a:latin typeface="Calibri" panose="020F0502020204030204" pitchFamily="34" charset="0"/>
            </a:endParaRPr>
          </a:p>
          <a:p>
            <a:pPr lvl="0"/>
            <a:endParaRPr lang="ru-RU" sz="2500" b="1" dirty="0" smtClean="0">
              <a:latin typeface="Calibri" panose="020F0502020204030204" pitchFamily="34" charset="0"/>
            </a:endParaRPr>
          </a:p>
          <a:p>
            <a:pPr lvl="0"/>
            <a:r>
              <a:rPr lang="ru-RU" sz="2500" b="1" dirty="0" smtClean="0">
                <a:latin typeface="Calibri" panose="020F0502020204030204" pitchFamily="34" charset="0"/>
              </a:rPr>
              <a:t>Защищайтесь </a:t>
            </a:r>
            <a:r>
              <a:rPr lang="ru-RU" sz="2500" b="1" dirty="0">
                <a:latin typeface="Calibri" panose="020F0502020204030204" pitchFamily="34" charset="0"/>
              </a:rPr>
              <a:t>любым способом, используя право необходимой обороны</a:t>
            </a:r>
            <a:r>
              <a:rPr lang="ru-RU" sz="2500" b="1" dirty="0" smtClean="0">
                <a:latin typeface="Calibri" panose="020F0502020204030204" pitchFamily="34" charset="0"/>
              </a:rPr>
              <a:t>.</a:t>
            </a:r>
          </a:p>
          <a:p>
            <a:pPr lvl="0"/>
            <a:endParaRPr lang="ru-RU" sz="2500" b="1" dirty="0">
              <a:latin typeface="Calibri" panose="020F0502020204030204" pitchFamily="34" charset="0"/>
            </a:endParaRPr>
          </a:p>
          <a:p>
            <a:pPr lvl="0"/>
            <a:r>
              <a:rPr lang="ru-RU" sz="2500" b="1" dirty="0">
                <a:latin typeface="Calibri" panose="020F0502020204030204" pitchFamily="34" charset="0"/>
              </a:rPr>
              <a:t>Постоянно нажимайте кнопку ближайшего этажа</a:t>
            </a:r>
            <a:r>
              <a:rPr lang="ru-RU" sz="2500" b="1" dirty="0" smtClean="0">
                <a:latin typeface="Calibri" panose="020F0502020204030204" pitchFamily="34" charset="0"/>
              </a:rPr>
              <a:t>.</a:t>
            </a:r>
          </a:p>
          <a:p>
            <a:pPr lvl="0"/>
            <a:endParaRPr lang="ru-RU" sz="2500" b="1" dirty="0">
              <a:latin typeface="Calibri" panose="020F0502020204030204" pitchFamily="34" charset="0"/>
            </a:endParaRPr>
          </a:p>
          <a:p>
            <a:pPr lvl="0"/>
            <a:r>
              <a:rPr lang="ru-RU" sz="2500" b="1" dirty="0">
                <a:latin typeface="Calibri" panose="020F0502020204030204" pitchFamily="34" charset="0"/>
              </a:rPr>
              <a:t>Если двери лифта открылись, постарайтесь выскочить на площадку, позовите жильцов дома на помощь</a:t>
            </a:r>
            <a:r>
              <a:rPr lang="ru-RU" sz="2500" b="1" dirty="0" smtClean="0">
                <a:latin typeface="Calibri" panose="020F0502020204030204" pitchFamily="34" charset="0"/>
              </a:rPr>
              <a:t>.</a:t>
            </a:r>
            <a:endParaRPr lang="ru-RU" sz="2500" b="1" dirty="0">
              <a:latin typeface="Calibri" panose="020F050202020403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3033" y="293542"/>
            <a:ext cx="3233936" cy="201716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2310710"/>
            <a:ext cx="3221124" cy="219130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4509120"/>
            <a:ext cx="3221124" cy="21411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23866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961331"/>
            <a:ext cx="4896544" cy="5093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500" dirty="0">
                <a:latin typeface="Calibri" panose="020F0502020204030204" pitchFamily="34" charset="0"/>
              </a:rPr>
              <a:t>Оказавшись в безопасности, немедленно позвоните в органы правопорядка по телефону 02 или по единому номеру 112 для вызова экстренных оперативных служб с любого телефонного аппарата </a:t>
            </a:r>
            <a:r>
              <a:rPr lang="ru-RU" sz="2500" b="1" dirty="0">
                <a:latin typeface="Calibri" panose="020F0502020204030204" pitchFamily="34" charset="0"/>
              </a:rPr>
              <a:t>сообщите, что с вами произошло</a:t>
            </a:r>
            <a:r>
              <a:rPr lang="ru-RU" sz="2500" dirty="0">
                <a:latin typeface="Calibri" panose="020F0502020204030204" pitchFamily="34" charset="0"/>
              </a:rPr>
              <a:t>, точный адрес, а также приметы и направление ухода нападавшего. </a:t>
            </a:r>
            <a:endParaRPr lang="ru-RU" sz="2500" dirty="0" smtClean="0">
              <a:latin typeface="Calibri" panose="020F0502020204030204" pitchFamily="34" charset="0"/>
            </a:endParaRPr>
          </a:p>
          <a:p>
            <a:pPr lvl="0"/>
            <a:r>
              <a:rPr lang="ru-RU" sz="2500" dirty="0" smtClean="0">
                <a:latin typeface="Calibri" panose="020F0502020204030204" pitchFamily="34" charset="0"/>
              </a:rPr>
              <a:t>Можно </a:t>
            </a:r>
            <a:r>
              <a:rPr lang="ru-RU" sz="2500" dirty="0">
                <a:latin typeface="Calibri" panose="020F0502020204030204" pitchFamily="34" charset="0"/>
              </a:rPr>
              <a:t>также воспользоваться телефонами экстренных служб сотовых операторов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9481" y="1196752"/>
            <a:ext cx="3636402" cy="242426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6969" y="3654765"/>
            <a:ext cx="3608914" cy="240026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1510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ru-RU" dirty="0">
                <a:solidFill>
                  <a:srgbClr val="FFC000"/>
                </a:solidFill>
                <a:effectLst/>
              </a:rPr>
              <a:t>Нападение в подъезде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196752"/>
            <a:ext cx="5328592" cy="4709160"/>
          </a:xfrm>
        </p:spPr>
        <p:txBody>
          <a:bodyPr>
            <a:noAutofit/>
          </a:bodyPr>
          <a:lstStyle/>
          <a:p>
            <a:pPr lvl="0">
              <a:buFont typeface="Wingdings" panose="05000000000000000000" pitchFamily="2" charset="2"/>
              <a:buChar char="Ø"/>
            </a:pPr>
            <a:r>
              <a:rPr lang="ru-RU" sz="2650" dirty="0">
                <a:latin typeface="Calibri" panose="020F0502020204030204" pitchFamily="34" charset="0"/>
              </a:rPr>
              <a:t>Если дом оборудован домофоном, перед входом в подъезд вызовите свою квартиру и попросите родителей вас встретить.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sz="2650" dirty="0">
                <a:latin typeface="Calibri" panose="020F0502020204030204" pitchFamily="34" charset="0"/>
              </a:rPr>
              <a:t>Не выходите на лестницу в позднее время. Мусор лучше выносить утром.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sz="2650" dirty="0">
                <a:latin typeface="Calibri" panose="020F0502020204030204" pitchFamily="34" charset="0"/>
              </a:rPr>
              <a:t>При угрозе нападения поднимите шум, привлеките внимание соседей, постарайтесь выскочить на улицу</a:t>
            </a:r>
            <a:r>
              <a:rPr lang="ru-RU" sz="2650" dirty="0" smtClean="0">
                <a:latin typeface="Calibri" panose="020F0502020204030204" pitchFamily="34" charset="0"/>
              </a:rPr>
              <a:t>.</a:t>
            </a:r>
            <a:endParaRPr lang="ru-RU" sz="2650" dirty="0">
              <a:latin typeface="Calibri" panose="020F050202020403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844824"/>
            <a:ext cx="3657599" cy="367930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9037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404664"/>
            <a:ext cx="5148263" cy="4710113"/>
          </a:xfrm>
        </p:spPr>
        <p:txBody>
          <a:bodyPr>
            <a:noAutofit/>
          </a:bodyPr>
          <a:lstStyle/>
          <a:p>
            <a:pPr lvl="0">
              <a:buFont typeface="Wingdings" panose="05000000000000000000" pitchFamily="2" charset="2"/>
              <a:buChar char="Ø"/>
            </a:pPr>
            <a:r>
              <a:rPr lang="ru-RU" sz="2700" dirty="0" smtClean="0">
                <a:latin typeface="Calibri" panose="020F0502020204030204" pitchFamily="34" charset="0"/>
              </a:rPr>
              <a:t>При </a:t>
            </a:r>
            <a:r>
              <a:rPr lang="ru-RU" sz="2700" dirty="0">
                <a:latin typeface="Calibri" panose="020F0502020204030204" pitchFamily="34" charset="0"/>
              </a:rPr>
              <a:t>внезапном нападении оцените ситуацию и по возможности защищайтесь любым способом. Попытайтесь ошеломить нападающего, чтобы выиграть время, пока подоспеет какая-либо помощь.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sz="2700" dirty="0">
                <a:latin typeface="Calibri" panose="020F0502020204030204" pitchFamily="34" charset="0"/>
              </a:rPr>
              <a:t>Оказавшись в безопасности, немедленно сообщите о случившемся родителям и позвоните в органы правопорядка</a:t>
            </a:r>
            <a:r>
              <a:rPr lang="ru-RU" sz="2700" dirty="0" smtClean="0">
                <a:latin typeface="Calibri" panose="020F0502020204030204" pitchFamily="34" charset="0"/>
              </a:rPr>
              <a:t>.</a:t>
            </a:r>
            <a:endParaRPr lang="ru-RU" sz="2700" dirty="0">
              <a:latin typeface="Calibri" panose="020F050202020403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707" y="764704"/>
            <a:ext cx="4200128" cy="236257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707" y="3429000"/>
            <a:ext cx="4195459" cy="262216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03487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83568" y="274638"/>
            <a:ext cx="8003232" cy="994122"/>
          </a:xfrm>
        </p:spPr>
        <p:txBody>
          <a:bodyPr/>
          <a:lstStyle/>
          <a:p>
            <a:r>
              <a:rPr lang="ru-RU" dirty="0">
                <a:solidFill>
                  <a:srgbClr val="FFC000"/>
                </a:solidFill>
                <a:effectLst/>
              </a:rPr>
              <a:t>Безопасность на улице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79512" y="1268760"/>
            <a:ext cx="5616624" cy="5472608"/>
          </a:xfrm>
        </p:spPr>
        <p:txBody>
          <a:bodyPr>
            <a:normAutofit/>
          </a:bodyPr>
          <a:lstStyle/>
          <a:p>
            <a:pPr marL="137160" indent="0">
              <a:spcAft>
                <a:spcPts val="1200"/>
              </a:spcAft>
              <a:buNone/>
            </a:pPr>
            <a:r>
              <a:rPr lang="ru-RU" dirty="0">
                <a:latin typeface="Calibri" panose="020F0502020204030204" pitchFamily="34" charset="0"/>
              </a:rPr>
              <a:t>Следует избегать кратчайших маршрутов, пролегающих через глухие дворы, пустыри, стройки, лесопосадки и другие малолюдные места.</a:t>
            </a:r>
          </a:p>
          <a:p>
            <a:pPr marL="137160" indent="0">
              <a:spcAft>
                <a:spcPts val="1200"/>
              </a:spcAft>
              <a:buNone/>
            </a:pPr>
            <a:r>
              <a:rPr lang="ru-RU" dirty="0">
                <a:latin typeface="Calibri" panose="020F0502020204030204" pitchFamily="34" charset="0"/>
              </a:rPr>
              <a:t>Хорошо изучите дорогу домой, имейте несколько вариантов движения.</a:t>
            </a:r>
          </a:p>
          <a:p>
            <a:pPr marL="137160" indent="0">
              <a:buNone/>
            </a:pPr>
            <a:r>
              <a:rPr lang="ru-RU" dirty="0">
                <a:latin typeface="Calibri" panose="020F0502020204030204" pitchFamily="34" charset="0"/>
              </a:rPr>
              <a:t>Если вы оказались в малолюдном тёмном квартале, то идите посередине улицы.</a:t>
            </a:r>
          </a:p>
          <a:p>
            <a:pPr marL="137160" indent="0">
              <a:buNone/>
            </a:pP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4002" y="3429000"/>
            <a:ext cx="2228850" cy="33337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583" y="1340768"/>
            <a:ext cx="3477689" cy="260826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80531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251520" y="692696"/>
            <a:ext cx="5832648" cy="5976069"/>
          </a:xfrm>
        </p:spPr>
        <p:txBody>
          <a:bodyPr>
            <a:normAutofit lnSpcReduction="10000"/>
          </a:bodyPr>
          <a:lstStyle/>
          <a:p>
            <a:pPr marL="137160" indent="0">
              <a:buNone/>
            </a:pPr>
            <a:r>
              <a:rPr lang="ru-RU" dirty="0">
                <a:latin typeface="Calibri" panose="020F0502020204030204" pitchFamily="34" charset="0"/>
              </a:rPr>
              <a:t>Необходимо знать, где на вашем пути находится ближайшее отделение правоохранительных органов</a:t>
            </a:r>
            <a:r>
              <a:rPr lang="ru-RU" dirty="0" smtClean="0">
                <a:latin typeface="Calibri" panose="020F0502020204030204" pitchFamily="34" charset="0"/>
              </a:rPr>
              <a:t>.</a:t>
            </a:r>
          </a:p>
          <a:p>
            <a:pPr marL="137160" indent="0">
              <a:buNone/>
            </a:pPr>
            <a:endParaRPr lang="ru-RU" dirty="0">
              <a:latin typeface="Calibri" panose="020F0502020204030204" pitchFamily="34" charset="0"/>
            </a:endParaRPr>
          </a:p>
          <a:p>
            <a:pPr marL="137160" indent="0">
              <a:buNone/>
            </a:pPr>
            <a:r>
              <a:rPr lang="ru-RU" dirty="0">
                <a:latin typeface="Calibri" panose="020F0502020204030204" pitchFamily="34" charset="0"/>
              </a:rPr>
              <a:t>Если вам необходимо возвращаться домой в тёмное время суток, позвоните домой, чтобы вас встретили</a:t>
            </a:r>
            <a:r>
              <a:rPr lang="ru-RU" dirty="0" smtClean="0">
                <a:latin typeface="Calibri" panose="020F0502020204030204" pitchFamily="34" charset="0"/>
              </a:rPr>
              <a:t>.</a:t>
            </a:r>
          </a:p>
          <a:p>
            <a:pPr marL="137160" indent="0">
              <a:buNone/>
            </a:pPr>
            <a:endParaRPr lang="ru-RU" dirty="0">
              <a:latin typeface="Calibri" panose="020F0502020204030204" pitchFamily="34" charset="0"/>
            </a:endParaRPr>
          </a:p>
          <a:p>
            <a:pPr marL="137160" indent="0">
              <a:buNone/>
            </a:pPr>
            <a:r>
              <a:rPr lang="ru-RU" dirty="0">
                <a:latin typeface="Calibri" panose="020F0502020204030204" pitchFamily="34" charset="0"/>
              </a:rPr>
              <a:t>Лучше идти по улице в тёмное время в группе, вышедшей из автобуса, метро, электрички.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4417" y="3429000"/>
            <a:ext cx="3459214" cy="231075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51123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79512" y="521296"/>
            <a:ext cx="5110189" cy="6336704"/>
          </a:xfrm>
        </p:spPr>
        <p:txBody>
          <a:bodyPr>
            <a:normAutofit fontScale="77500" lnSpcReduction="20000"/>
          </a:bodyPr>
          <a:lstStyle/>
          <a:p>
            <a:pPr marL="137160" indent="0">
              <a:buNone/>
            </a:pPr>
            <a:r>
              <a:rPr lang="ru-RU" dirty="0">
                <a:latin typeface="Calibri" panose="020F0502020204030204" pitchFamily="34" charset="0"/>
              </a:rPr>
              <a:t>Переходить по подземному переходу лучше в группе</a:t>
            </a:r>
            <a:r>
              <a:rPr lang="ru-RU" dirty="0" smtClean="0">
                <a:latin typeface="Calibri" panose="020F0502020204030204" pitchFamily="34" charset="0"/>
              </a:rPr>
              <a:t>.</a:t>
            </a:r>
          </a:p>
          <a:p>
            <a:endParaRPr lang="ru-RU" dirty="0">
              <a:latin typeface="Calibri" panose="020F0502020204030204" pitchFamily="34" charset="0"/>
            </a:endParaRPr>
          </a:p>
          <a:p>
            <a:pPr marL="137160" indent="0">
              <a:buNone/>
            </a:pPr>
            <a:r>
              <a:rPr lang="ru-RU" dirty="0">
                <a:latin typeface="Calibri" panose="020F0502020204030204" pitchFamily="34" charset="0"/>
              </a:rPr>
              <a:t>Идти безопаснее по краю тротуара навстречу движению</a:t>
            </a:r>
            <a:r>
              <a:rPr lang="ru-RU" dirty="0" smtClean="0">
                <a:latin typeface="Calibri" panose="020F0502020204030204" pitchFamily="34" charset="0"/>
              </a:rPr>
              <a:t>.</a:t>
            </a:r>
          </a:p>
          <a:p>
            <a:pPr marL="137160" indent="0">
              <a:buNone/>
            </a:pPr>
            <a:endParaRPr lang="ru-RU" dirty="0">
              <a:latin typeface="Calibri" panose="020F0502020204030204" pitchFamily="34" charset="0"/>
            </a:endParaRPr>
          </a:p>
          <a:p>
            <a:pPr marL="137160" indent="0">
              <a:buNone/>
            </a:pPr>
            <a:r>
              <a:rPr lang="ru-RU" dirty="0">
                <a:latin typeface="Calibri" panose="020F0502020204030204" pitchFamily="34" charset="0"/>
              </a:rPr>
              <a:t>Увидев впереди группу людей или пьяного, лучше перейти на другую сторону улицы или изменить маршрут</a:t>
            </a:r>
            <a:r>
              <a:rPr lang="ru-RU" dirty="0" smtClean="0">
                <a:latin typeface="Calibri" panose="020F0502020204030204" pitchFamily="34" charset="0"/>
              </a:rPr>
              <a:t>.</a:t>
            </a:r>
          </a:p>
          <a:p>
            <a:pPr marL="137160" indent="0">
              <a:buNone/>
            </a:pPr>
            <a:endParaRPr lang="ru-RU" dirty="0">
              <a:latin typeface="Calibri" panose="020F0502020204030204" pitchFamily="34" charset="0"/>
            </a:endParaRPr>
          </a:p>
          <a:p>
            <a:pPr marL="137160" indent="0">
              <a:buNone/>
            </a:pPr>
            <a:r>
              <a:rPr lang="ru-RU" dirty="0">
                <a:latin typeface="Calibri" panose="020F0502020204030204" pitchFamily="34" charset="0"/>
              </a:rPr>
              <a:t>Если кто-то пытается с вами заговорить, не ввязывайтесь в разговор. </a:t>
            </a:r>
            <a:r>
              <a:rPr lang="ru-RU" dirty="0" smtClean="0">
                <a:latin typeface="Calibri" panose="020F0502020204030204" pitchFamily="34" charset="0"/>
              </a:rPr>
              <a:t>                Сделайте </a:t>
            </a:r>
            <a:r>
              <a:rPr lang="ru-RU" dirty="0">
                <a:latin typeface="Calibri" panose="020F0502020204030204" pitchFamily="34" charset="0"/>
              </a:rPr>
              <a:t>вид, что спешите, и идите в направлении освещённого и многолюдного места</a:t>
            </a:r>
            <a:r>
              <a:rPr lang="ru-RU" dirty="0" smtClean="0">
                <a:latin typeface="Calibri" panose="020F0502020204030204" pitchFamily="34" charset="0"/>
              </a:rPr>
              <a:t>.</a:t>
            </a:r>
          </a:p>
          <a:p>
            <a:pPr marL="137160" indent="0">
              <a:buNone/>
            </a:pPr>
            <a:endParaRPr lang="ru-RU" dirty="0">
              <a:latin typeface="Calibri" panose="020F0502020204030204" pitchFamily="34" charset="0"/>
            </a:endParaRPr>
          </a:p>
          <a:p>
            <a:pPr marL="137160" indent="0">
              <a:buNone/>
            </a:pPr>
            <a:r>
              <a:rPr lang="ru-RU" dirty="0">
                <a:latin typeface="Calibri" panose="020F0502020204030204" pitchFamily="34" charset="0"/>
              </a:rPr>
              <a:t>Если автомобиль начинает медленно двигаться рядом, то разумнее перейти на другую сторону улицы</a:t>
            </a:r>
            <a:r>
              <a:rPr lang="ru-RU" dirty="0" smtClean="0">
                <a:latin typeface="Calibri" panose="020F0502020204030204" pitchFamily="34" charset="0"/>
              </a:rPr>
              <a:t>.</a:t>
            </a:r>
            <a:endParaRPr lang="ru-RU" dirty="0">
              <a:latin typeface="Calibri" panose="020F050202020403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8606" y="188640"/>
            <a:ext cx="3564396" cy="237626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7642" y="4443796"/>
            <a:ext cx="3475360" cy="23188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0658" y="2097911"/>
            <a:ext cx="3582344" cy="234588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43898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800" y="116632"/>
            <a:ext cx="4104456" cy="850106"/>
          </a:xfrm>
          <a:solidFill>
            <a:srgbClr val="FFFF00">
              <a:alpha val="66000"/>
            </a:srgbClr>
          </a:solidFill>
        </p:spPr>
        <p:txBody>
          <a:bodyPr>
            <a:normAutofit/>
          </a:bodyPr>
          <a:lstStyle/>
          <a:p>
            <a:r>
              <a:rPr lang="ru-RU" sz="4800" dirty="0" smtClean="0">
                <a:solidFill>
                  <a:srgbClr val="0000CC"/>
                </a:solidFill>
                <a:effectLst/>
              </a:rPr>
              <a:t>Выводы</a:t>
            </a:r>
            <a:endParaRPr lang="ru-RU" sz="4800" dirty="0">
              <a:solidFill>
                <a:srgbClr val="0000CC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268760"/>
            <a:ext cx="6120680" cy="5472608"/>
          </a:xfrm>
          <a:solidFill>
            <a:schemeClr val="tx1">
              <a:alpha val="60000"/>
            </a:schemeClr>
          </a:solidFill>
        </p:spPr>
        <p:txBody>
          <a:bodyPr>
            <a:normAutofit fontScale="85000" lnSpcReduction="10000"/>
          </a:bodyPr>
          <a:lstStyle/>
          <a:p>
            <a:pPr marL="137160" indent="0">
              <a:spcAft>
                <a:spcPts val="1200"/>
              </a:spcAft>
              <a:buNone/>
            </a:pPr>
            <a:r>
              <a:rPr lang="ru-RU" sz="3200" b="1" dirty="0">
                <a:solidFill>
                  <a:srgbClr val="FFFF66"/>
                </a:solidFill>
                <a:latin typeface="Calibri" panose="020F0502020204030204" pitchFamily="34" charset="0"/>
              </a:rPr>
              <a:t>Чтобы чувствовать себя уверенно при возникновении криминогенных ситуаций, необходимо:</a:t>
            </a:r>
          </a:p>
          <a:p>
            <a:pPr lvl="0">
              <a:buClr>
                <a:srgbClr val="0000CC"/>
              </a:buClr>
              <a:buFont typeface="Wingdings" panose="05000000000000000000" pitchFamily="2" charset="2"/>
              <a:buChar char="Ø"/>
            </a:pPr>
            <a:r>
              <a:rPr lang="ru-RU" sz="3200" b="1" dirty="0">
                <a:solidFill>
                  <a:srgbClr val="0000CC"/>
                </a:solidFill>
                <a:latin typeface="Calibri" panose="020F0502020204030204" pitchFamily="34" charset="0"/>
              </a:rPr>
              <a:t>научиться прогнозировать события;</a:t>
            </a:r>
          </a:p>
          <a:p>
            <a:pPr>
              <a:buClr>
                <a:srgbClr val="0000CC"/>
              </a:buClr>
              <a:buFont typeface="Wingdings" panose="05000000000000000000" pitchFamily="2" charset="2"/>
              <a:buChar char="Ø"/>
            </a:pPr>
            <a:r>
              <a:rPr lang="ru-RU" sz="3200" b="1" dirty="0">
                <a:solidFill>
                  <a:srgbClr val="0000CC"/>
                </a:solidFill>
                <a:latin typeface="Calibri" panose="020F0502020204030204" pitchFamily="34" charset="0"/>
              </a:rPr>
              <a:t>всегда стараться избегать опасных ситуаций;</a:t>
            </a:r>
          </a:p>
          <a:p>
            <a:pPr lvl="0">
              <a:buClr>
                <a:srgbClr val="0000CC"/>
              </a:buClr>
              <a:buFont typeface="Wingdings" panose="05000000000000000000" pitchFamily="2" charset="2"/>
              <a:buChar char="Ø"/>
            </a:pPr>
            <a:r>
              <a:rPr lang="ru-RU" sz="3200" b="1" dirty="0">
                <a:solidFill>
                  <a:srgbClr val="0000CC"/>
                </a:solidFill>
                <a:latin typeface="Calibri" panose="020F0502020204030204" pitchFamily="34" charset="0"/>
              </a:rPr>
              <a:t>если есть возможность убежать, бежать немедленно;</a:t>
            </a:r>
          </a:p>
          <a:p>
            <a:pPr>
              <a:buClr>
                <a:srgbClr val="0000CC"/>
              </a:buClr>
              <a:buFont typeface="Wingdings" panose="05000000000000000000" pitchFamily="2" charset="2"/>
              <a:buChar char="Ø"/>
            </a:pPr>
            <a:r>
              <a:rPr lang="ru-RU" sz="3200" b="1" dirty="0">
                <a:solidFill>
                  <a:srgbClr val="0000CC"/>
                </a:solidFill>
                <a:latin typeface="Calibri" panose="020F0502020204030204" pitchFamily="34" charset="0"/>
              </a:rPr>
              <a:t>освоить несколько приёмов самообороны и в случае необходимости быть готовым защищать себя всеми доступными средствами</a:t>
            </a:r>
            <a:r>
              <a:rPr lang="ru-RU" sz="3200" b="1" dirty="0" smtClean="0">
                <a:solidFill>
                  <a:srgbClr val="0000CC"/>
                </a:solidFill>
                <a:latin typeface="Calibri" panose="020F0502020204030204" pitchFamily="34" charset="0"/>
              </a:rPr>
              <a:t>.</a:t>
            </a:r>
            <a:endParaRPr lang="ru-RU" sz="3200" b="1" dirty="0">
              <a:solidFill>
                <a:srgbClr val="0000CC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34802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1780" y="274638"/>
            <a:ext cx="3960440" cy="850106"/>
          </a:xfrm>
          <a:solidFill>
            <a:srgbClr val="FFFF66"/>
          </a:solidFill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009900"/>
                </a:solidFill>
                <a:effectLst/>
              </a:rPr>
              <a:t>Вопросы</a:t>
            </a:r>
            <a:endParaRPr lang="ru-RU" dirty="0">
              <a:solidFill>
                <a:srgbClr val="0099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tx1"/>
          </a:solidFill>
        </p:spPr>
        <p:txBody>
          <a:bodyPr>
            <a:normAutofit fontScale="92500"/>
          </a:bodyPr>
          <a:lstStyle/>
          <a:p>
            <a:pPr lvl="0">
              <a:buClrTx/>
            </a:pPr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</a:rPr>
              <a:t>Почему поздно вечером на пустынной улице необходимо идти по тротуару всегда навстречу уличному движению и ближе к дорожной бровке?</a:t>
            </a:r>
          </a:p>
          <a:p>
            <a:pPr lvl="0">
              <a:buClrTx/>
            </a:pPr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</a:rPr>
              <a:t>Какие подручные средства можно использовать для самообороны дома и на улице, если на вас напал преступник?</a:t>
            </a:r>
          </a:p>
          <a:p>
            <a:pPr lvl="0">
              <a:buClrTx/>
            </a:pPr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</a:rPr>
              <a:t>Какие правила поведения и личной безопасности следует соблюдать, если вместе с вами в подъезд зашёл подозрительный незнакомец?</a:t>
            </a:r>
          </a:p>
          <a:p>
            <a:pPr lvl="0">
              <a:buClrTx/>
            </a:pPr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</a:rPr>
              <a:t>Какие существуют общепринятые правила поведения для профилактики насилия?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873532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13394"/>
            <a:ext cx="8229600" cy="922114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C000"/>
                </a:solidFill>
                <a:effectLst/>
              </a:rPr>
              <a:t>Задания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124744"/>
            <a:ext cx="8229600" cy="5589240"/>
          </a:xfrm>
          <a:solidFill>
            <a:schemeClr val="tx1"/>
          </a:solidFill>
        </p:spPr>
        <p:txBody>
          <a:bodyPr>
            <a:normAutofit fontScale="92500" lnSpcReduction="20000"/>
          </a:bodyPr>
          <a:lstStyle/>
          <a:p>
            <a:pPr lvl="0">
              <a:spcAft>
                <a:spcPts val="1200"/>
              </a:spcAft>
              <a:buClr>
                <a:srgbClr val="0000CC"/>
              </a:buClr>
            </a:pPr>
            <a:r>
              <a:rPr lang="ru-RU" sz="3000" dirty="0">
                <a:solidFill>
                  <a:srgbClr val="ED120D"/>
                </a:solidFill>
                <a:latin typeface="Calibri" panose="020F0502020204030204" pitchFamily="34" charset="0"/>
              </a:rPr>
              <a:t>Определите, какие места в вашем городе считаются опасными и почему. Продумайте, как это можно учесть при следовании в школу и из школы домой, а также при необходимости посещения других мест в городе.</a:t>
            </a:r>
          </a:p>
          <a:p>
            <a:pPr lvl="0">
              <a:spcAft>
                <a:spcPts val="1200"/>
              </a:spcAft>
              <a:buClr>
                <a:srgbClr val="0000CC"/>
              </a:buClr>
            </a:pPr>
            <a:r>
              <a:rPr lang="ru-RU" sz="3000" dirty="0">
                <a:solidFill>
                  <a:srgbClr val="ED120D"/>
                </a:solidFill>
                <a:latin typeface="Calibri" panose="020F0502020204030204" pitchFamily="34" charset="0"/>
              </a:rPr>
              <a:t>Решите ситуационную задачу: «Вас застала темнота на загородной улице. Рядом с вами останавливается машина, и незнакомый водитель просит вас сесть в салон автомобиля и показать дорогу. Ваши действия?»</a:t>
            </a:r>
          </a:p>
          <a:p>
            <a:pPr lvl="0">
              <a:buClr>
                <a:srgbClr val="0000CC"/>
              </a:buClr>
            </a:pPr>
            <a:r>
              <a:rPr lang="ru-RU" sz="3000" dirty="0">
                <a:solidFill>
                  <a:srgbClr val="ED120D"/>
                </a:solidFill>
                <a:latin typeface="Calibri" panose="020F0502020204030204" pitchFamily="34" charset="0"/>
              </a:rPr>
              <a:t>С помощью средств массовой информации и Интернета подготовьте сообщение на тему «Криминогенная обстановка в городе (районе) моего проживания</a:t>
            </a:r>
            <a:r>
              <a:rPr lang="ru-RU" sz="3000" dirty="0" smtClean="0">
                <a:solidFill>
                  <a:srgbClr val="ED120D"/>
                </a:solidFill>
                <a:latin typeface="Calibri" panose="020F0502020204030204" pitchFamily="34" charset="0"/>
              </a:rPr>
              <a:t>».</a:t>
            </a:r>
            <a:endParaRPr lang="ru-RU" sz="3000" dirty="0">
              <a:solidFill>
                <a:srgbClr val="ED120D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26123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790</TotalTime>
  <Words>894</Words>
  <Application>Microsoft Office PowerPoint</Application>
  <PresentationFormat>On-screen Show (4:3)</PresentationFormat>
  <Paragraphs>80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Апекс</vt:lpstr>
      <vt:lpstr>Обеспечение личной безопасности в Криминогенных ситуациях</vt:lpstr>
      <vt:lpstr>Slide 2</vt:lpstr>
      <vt:lpstr>Slide 3</vt:lpstr>
      <vt:lpstr>Криминогенные зоны</vt:lpstr>
      <vt:lpstr>Slide 5</vt:lpstr>
      <vt:lpstr>Slide 6</vt:lpstr>
      <vt:lpstr>Slide 7</vt:lpstr>
      <vt:lpstr>Общие правила личной безопасности  в криминогенных ситуациях</vt:lpstr>
      <vt:lpstr>Нападение в лифте</vt:lpstr>
      <vt:lpstr>Slide 10</vt:lpstr>
      <vt:lpstr>Slide 11</vt:lpstr>
      <vt:lpstr>Slide 12</vt:lpstr>
      <vt:lpstr>Slide 13</vt:lpstr>
      <vt:lpstr>Нападение в подъезде</vt:lpstr>
      <vt:lpstr>Slide 15</vt:lpstr>
      <vt:lpstr>Безопасность на улице</vt:lpstr>
      <vt:lpstr>Slide 17</vt:lpstr>
      <vt:lpstr>Slide 18</vt:lpstr>
      <vt:lpstr>Выводы</vt:lpstr>
      <vt:lpstr>Вопросы</vt:lpstr>
      <vt:lpstr>Задания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Криминогенные ситуации</dc:title>
  <dc:creator>admin</dc:creator>
  <cp:lastModifiedBy>Windows User</cp:lastModifiedBy>
  <cp:revision>54</cp:revision>
  <dcterms:created xsi:type="dcterms:W3CDTF">2015-11-08T23:40:20Z</dcterms:created>
  <dcterms:modified xsi:type="dcterms:W3CDTF">2017-10-31T07:34:39Z</dcterms:modified>
</cp:coreProperties>
</file>