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813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773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96751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5907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424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39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93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4843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328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79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2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ADC0E3B-06B3-41D8-AA08-0FC2008B9DF0}" type="datetimeFigureOut">
              <a:rPr lang="ru-RU" smtClean="0"/>
              <a:t>11.11.2022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A26562C-BE26-4252-8107-BE4671DC63B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173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EEF3D-B429-4C28-A794-2968DDB86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403188"/>
            <a:ext cx="10318418" cy="3496190"/>
          </a:xfrm>
        </p:spPr>
        <p:txBody>
          <a:bodyPr/>
          <a:lstStyle/>
          <a:p>
            <a:r>
              <a:rPr lang="ru-RU" sz="7200" dirty="0"/>
              <a:t>обработка результатов научных работ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165D1E-D37F-4C64-BCE6-A2E1E955F4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М1301-82</a:t>
            </a:r>
          </a:p>
          <a:p>
            <a:r>
              <a:rPr lang="ru-RU" dirty="0" err="1"/>
              <a:t>Байбекова</a:t>
            </a:r>
            <a:r>
              <a:rPr lang="ru-RU" dirty="0"/>
              <a:t> </a:t>
            </a:r>
            <a:r>
              <a:rPr lang="ru-RU" dirty="0" err="1"/>
              <a:t>д.н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311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75DFAC2-FEA7-4D86-9C61-23D3B91EC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032" y="163690"/>
            <a:ext cx="5713567" cy="2466621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</a:rPr>
              <a:t>Исследователь должен одновременно с производством опытов и измерений проводить предварительную, а затем и окончательную обработку результатов измерений, их анализ, что позволяет корректировать эксперимент, контролировать и улучшать методику в ходе опыта.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4388E1B1-FD03-4C1B-B201-21CFFB37DC06}"/>
              </a:ext>
            </a:extLst>
          </p:cNvPr>
          <p:cNvSpPr txBox="1">
            <a:spLocks/>
          </p:cNvSpPr>
          <p:nvPr/>
        </p:nvSpPr>
        <p:spPr>
          <a:xfrm>
            <a:off x="5867552" y="3668889"/>
            <a:ext cx="5713567" cy="2466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2"/>
                </a:solidFill>
              </a:rPr>
              <a:t>Анализ случайных погрешностей основывается на теории случайных ошибок. Он даёт возможность с определенной гарантией вычислить действительное значение измеренной величины и оценить возможные ошибки. </a:t>
            </a:r>
          </a:p>
        </p:txBody>
      </p:sp>
      <p:pic>
        <p:nvPicPr>
          <p:cNvPr id="1026" name="Picture 2" descr="Врач-исследователь - Проектория">
            <a:extLst>
              <a:ext uri="{FF2B5EF4-FFF2-40B4-BE49-F238E27FC236}">
                <a16:creationId xmlns:a16="http://schemas.microsoft.com/office/drawing/2014/main" id="{2E866DCF-DD76-4A50-9D83-46F3C515DA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7"/>
          <a:stretch/>
        </p:blipFill>
        <p:spPr bwMode="auto">
          <a:xfrm>
            <a:off x="1440402" y="2971798"/>
            <a:ext cx="3930808" cy="364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сследователь в школе | Вести образования">
            <a:extLst>
              <a:ext uri="{FF2B5EF4-FFF2-40B4-BE49-F238E27FC236}">
                <a16:creationId xmlns:a16="http://schemas.microsoft.com/office/drawing/2014/main" id="{2C322FBB-3B8B-4FA5-BF40-DBA7DA00A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792" y="339017"/>
            <a:ext cx="4875520" cy="263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39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C05B1-D9EB-4B7E-A900-6FCABCAD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Основу теории случайных ошибок составляют следующие предположения: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9C746DA-80A0-4830-9D53-66B904F7E493}"/>
              </a:ext>
            </a:extLst>
          </p:cNvPr>
          <p:cNvSpPr/>
          <p:nvPr/>
        </p:nvSpPr>
        <p:spPr>
          <a:xfrm>
            <a:off x="1648178" y="2291644"/>
            <a:ext cx="2867378" cy="380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– большие погрешности встречаются реже, чем малые, так как вероятность появления погрешности уменьшается с ростом ее величины;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E620085-D39F-47CF-B457-F008DAF0FD8C}"/>
              </a:ext>
            </a:extLst>
          </p:cNvPr>
          <p:cNvSpPr/>
          <p:nvPr/>
        </p:nvSpPr>
        <p:spPr>
          <a:xfrm>
            <a:off x="5017911" y="2291644"/>
            <a:ext cx="2867378" cy="380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– при большом числе измерений случайные погрешности одинаковой величины, но разного знака встречаются одинаково часто;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CC87D99-3836-4438-AB5F-294D02645BAD}"/>
              </a:ext>
            </a:extLst>
          </p:cNvPr>
          <p:cNvSpPr/>
          <p:nvPr/>
        </p:nvSpPr>
        <p:spPr>
          <a:xfrm>
            <a:off x="8562622" y="2291644"/>
            <a:ext cx="2867378" cy="380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– при бесконечно большом числе измерений истинное значение измеряемой величины равно среднеарифметическому значению всех результатов измерений.</a:t>
            </a:r>
          </a:p>
        </p:txBody>
      </p:sp>
    </p:spTree>
    <p:extLst>
      <p:ext uri="{BB962C8B-B14F-4D97-AF65-F5344CB8AC3E}">
        <p14:creationId xmlns:p14="http://schemas.microsoft.com/office/powerpoint/2010/main" val="972920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30798-ABF4-4EB6-89B1-5CE077CC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Совокупность измерений может быть</a:t>
            </a:r>
          </a:p>
        </p:txBody>
      </p:sp>
      <p:sp>
        <p:nvSpPr>
          <p:cNvPr id="4" name="Свиток: горизонтальный 3">
            <a:extLst>
              <a:ext uri="{FF2B5EF4-FFF2-40B4-BE49-F238E27FC236}">
                <a16:creationId xmlns:a16="http://schemas.microsoft.com/office/drawing/2014/main" id="{CC8A416B-C5A9-4567-A8D7-E35874F9A7EC}"/>
              </a:ext>
            </a:extLst>
          </p:cNvPr>
          <p:cNvSpPr/>
          <p:nvPr/>
        </p:nvSpPr>
        <p:spPr>
          <a:xfrm>
            <a:off x="1467555" y="2729088"/>
            <a:ext cx="3499555" cy="321451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Генеральная совокупность – это все множество возможных значений изменений </a:t>
            </a:r>
            <a:r>
              <a:rPr lang="ru-RU" dirty="0" err="1"/>
              <a:t>хi</a:t>
            </a:r>
            <a:r>
              <a:rPr lang="ru-RU" dirty="0"/>
              <a:t> или возможных значений погрешности Δ </a:t>
            </a:r>
            <a:r>
              <a:rPr lang="ru-RU" dirty="0" err="1"/>
              <a:t>хi</a:t>
            </a:r>
            <a:r>
              <a:rPr lang="ru-RU" dirty="0"/>
              <a:t>. </a:t>
            </a:r>
          </a:p>
        </p:txBody>
      </p:sp>
      <p:sp>
        <p:nvSpPr>
          <p:cNvPr id="5" name="Свиток: горизонтальный 4">
            <a:extLst>
              <a:ext uri="{FF2B5EF4-FFF2-40B4-BE49-F238E27FC236}">
                <a16:creationId xmlns:a16="http://schemas.microsoft.com/office/drawing/2014/main" id="{382580E0-1235-41E7-AB8A-2CF7AACB3DAD}"/>
              </a:ext>
            </a:extLst>
          </p:cNvPr>
          <p:cNvSpPr/>
          <p:nvPr/>
        </p:nvSpPr>
        <p:spPr>
          <a:xfrm>
            <a:off x="6688667" y="2506134"/>
            <a:ext cx="4035777" cy="343746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 выборочной совокупности число измерений n ограничено и в каждом случае строго определяется. Обычно считают, что если n &gt; 30, то среднее значение совокупности измерений x достаточно точно приближается к истинному значению.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3F1B717A-12A9-4A8D-BCC6-F8EC042FD333}"/>
              </a:ext>
            </a:extLst>
          </p:cNvPr>
          <p:cNvCxnSpPr/>
          <p:nvPr/>
        </p:nvCxnSpPr>
        <p:spPr>
          <a:xfrm flipH="1">
            <a:off x="3194756" y="1162756"/>
            <a:ext cx="1772354" cy="16707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4FC99E0B-77BC-4B50-BA85-5D2B285E08DD}"/>
              </a:ext>
            </a:extLst>
          </p:cNvPr>
          <p:cNvCxnSpPr>
            <a:cxnSpLocks/>
          </p:cNvCxnSpPr>
          <p:nvPr/>
        </p:nvCxnSpPr>
        <p:spPr>
          <a:xfrm>
            <a:off x="6739464" y="1128451"/>
            <a:ext cx="1557869" cy="16006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548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E74926A-57A5-4AFE-8E58-6A2425C8C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1367" y="287867"/>
            <a:ext cx="10178322" cy="3593591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</a:rPr>
              <a:t>Теория случайных ошибок позволяет оценить точность и надежность измерения при данном количестве замеров или определить минимальное количество замеров, гарантирующее требуемую точность и надежность измерений. Также необходимо исключить возможность появления грубых ошибок и определить достоверность полученных результатов</a:t>
            </a:r>
          </a:p>
        </p:txBody>
      </p:sp>
      <p:pic>
        <p:nvPicPr>
          <p:cNvPr id="2050" name="Picture 2" descr="Профессия Ученый (Data Scientist): описание, обязанности, навыки и знания,  обучение">
            <a:extLst>
              <a:ext uri="{FF2B5EF4-FFF2-40B4-BE49-F238E27FC236}">
                <a16:creationId xmlns:a16="http://schemas.microsoft.com/office/drawing/2014/main" id="{93D75A1F-3DDB-4B95-88FF-D7FD05F3B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839" y="2305049"/>
            <a:ext cx="6939140" cy="416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968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77549-8292-4B51-BFAB-B8D4DA13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/>
              <a:t>Изложение и аргументация выводов научной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FF5FEA-2572-4009-8C4E-16F900825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029" y="5170872"/>
            <a:ext cx="9393744" cy="359359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Выводы, выражающие основное содержание полученного знания, должны быть сформулированы в соответствии с целями и задачами исследования и содержать решение поставленной проблемы. Это ответ на совокупность вопросов, заложенных в названных элементах научного исследования. </a:t>
            </a:r>
          </a:p>
        </p:txBody>
      </p:sp>
      <p:pic>
        <p:nvPicPr>
          <p:cNvPr id="3074" name="Picture 2" descr="Кейс. Вывод на рынок нового IT-продукта на основе изучения поискового  спроса / Хабр">
            <a:extLst>
              <a:ext uri="{FF2B5EF4-FFF2-40B4-BE49-F238E27FC236}">
                <a16:creationId xmlns:a16="http://schemas.microsoft.com/office/drawing/2014/main" id="{546399C0-CE0C-4EEA-B5CD-DDF28002D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680" y="1780614"/>
            <a:ext cx="5080640" cy="329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14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6A0FD-7D7A-45EE-AD2B-62F75AF5C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Аргументация – это процесс обоснования определенной точки зрения с целью их смысловой идентификации с исследуемой реальностью и принятия научным сообществом.</a:t>
            </a:r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6E19F8E7-DE62-447C-90C2-A73E33F70B2A}"/>
              </a:ext>
            </a:extLst>
          </p:cNvPr>
          <p:cNvSpPr/>
          <p:nvPr/>
        </p:nvSpPr>
        <p:spPr>
          <a:xfrm>
            <a:off x="1049865" y="1874516"/>
            <a:ext cx="9578623" cy="181468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ходе аргументации нужно показать, во-первых, что действительно существуют исследуемые объекты, которые обладают зафиксированными свойствами, интенсивность и динамика которых зависит от 124 структуры объекта, определенной совокупности воздействующих на него факторов, то есть показать, что содержащееся в выводах знание отражает реальное положение вещей. </a:t>
            </a:r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35A70FF7-6F35-4B94-9547-5ACBCFC91E22}"/>
              </a:ext>
            </a:extLst>
          </p:cNvPr>
          <p:cNvSpPr/>
          <p:nvPr/>
        </p:nvSpPr>
        <p:spPr>
          <a:xfrm>
            <a:off x="2156176" y="4076139"/>
            <a:ext cx="9578623" cy="181468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Во-вторых, предстоит в такой мере повлиять на коллег, работающих по данной проблеме, а также на более широкий круг представителей научного сообщества, практиков, чтобы они приняли предлагаемую точку зрения как собственное убеждение, в определенной мере изменив свои прежние взгляды. Первый процесс составляет логико-гносеологический аспект аргументации, второй – ее логико-коммуникативный аспект</a:t>
            </a:r>
          </a:p>
        </p:txBody>
      </p:sp>
    </p:spTree>
    <p:extLst>
      <p:ext uri="{BB962C8B-B14F-4D97-AF65-F5344CB8AC3E}">
        <p14:creationId xmlns:p14="http://schemas.microsoft.com/office/powerpoint/2010/main" val="619983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B7A094-C364-499C-A65D-EF80288A0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00" y="414814"/>
            <a:ext cx="10178322" cy="1492132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Аргументация включает три элемента: </a:t>
            </a:r>
            <a:endParaRPr lang="ru-RU" sz="36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860CDC0-084C-4F5A-A77B-E0A64008A927}"/>
              </a:ext>
            </a:extLst>
          </p:cNvPr>
          <p:cNvSpPr/>
          <p:nvPr/>
        </p:nvSpPr>
        <p:spPr>
          <a:xfrm>
            <a:off x="838197" y="3137957"/>
            <a:ext cx="3646315" cy="26419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тезис – положение или совокупность положений, которые требуется обосновать; 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99290777-96AF-4A61-B150-5B582F845CCA}"/>
              </a:ext>
            </a:extLst>
          </p:cNvPr>
          <p:cNvSpPr/>
          <p:nvPr/>
        </p:nvSpPr>
        <p:spPr>
          <a:xfrm>
            <a:off x="4594574" y="3137957"/>
            <a:ext cx="3646315" cy="26419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аргументы (основания) – совокупность оснований, приводимых для подтверждения тезиса;</a:t>
            </a:r>
            <a:endParaRPr lang="ru-RU" sz="2000" b="1" dirty="0">
              <a:solidFill>
                <a:schemeClr val="tx2"/>
              </a:solidFill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8CDB10F-BEB5-454F-AA6B-EE4F368390CD}"/>
              </a:ext>
            </a:extLst>
          </p:cNvPr>
          <p:cNvCxnSpPr>
            <a:cxnSpLocks/>
          </p:cNvCxnSpPr>
          <p:nvPr/>
        </p:nvCxnSpPr>
        <p:spPr>
          <a:xfrm flipH="1">
            <a:off x="3505200" y="1784132"/>
            <a:ext cx="1507068" cy="1263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D5272839-383A-4E58-98CA-2FC4BF7DD4F1}"/>
              </a:ext>
            </a:extLst>
          </p:cNvPr>
          <p:cNvCxnSpPr/>
          <p:nvPr/>
        </p:nvCxnSpPr>
        <p:spPr>
          <a:xfrm>
            <a:off x="8130827" y="1716222"/>
            <a:ext cx="1444978" cy="1399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C80BA3EC-BC65-49D1-94A9-363B231A1E5D}"/>
              </a:ext>
            </a:extLst>
          </p:cNvPr>
          <p:cNvSpPr/>
          <p:nvPr/>
        </p:nvSpPr>
        <p:spPr>
          <a:xfrm>
            <a:off x="8350951" y="3138125"/>
            <a:ext cx="3646315" cy="26419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демонстрация (доказательство) – способ связи аргументов между собой и тезисом. </a:t>
            </a:r>
            <a:endParaRPr lang="ru-RU" sz="2000" b="1" dirty="0">
              <a:solidFill>
                <a:schemeClr val="tx2"/>
              </a:solidFill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2C8AC49F-0C6C-4CD3-8728-BFB3A2BFDD1C}"/>
              </a:ext>
            </a:extLst>
          </p:cNvPr>
          <p:cNvCxnSpPr>
            <a:cxnSpLocks/>
          </p:cNvCxnSpPr>
          <p:nvPr/>
        </p:nvCxnSpPr>
        <p:spPr>
          <a:xfrm>
            <a:off x="6488291" y="1716221"/>
            <a:ext cx="0" cy="1162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45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8CA6D9-CC36-42EE-9227-A16312570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D3AD71-4CCE-403A-A73E-F42DC8FAE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4983484"/>
            <a:ext cx="10178322" cy="1665110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</a:rPr>
              <a:t>В современных исследованиях показано, что процесс творческого поиска неизбежно включает в себя процессы обоснования, которые корректируют творческие усилия, закрепляют промежуточные результаты, обеспечивают содержательную связь приращенного знания с исходным</a:t>
            </a:r>
          </a:p>
        </p:txBody>
      </p:sp>
      <p:pic>
        <p:nvPicPr>
          <p:cNvPr id="4098" name="Picture 2" descr="Профессия UX-исследователь: где учиться, зарплата, плюсы и минусы">
            <a:extLst>
              <a:ext uri="{FF2B5EF4-FFF2-40B4-BE49-F238E27FC236}">
                <a16:creationId xmlns:a16="http://schemas.microsoft.com/office/drawing/2014/main" id="{6C1229F1-D4B1-4F1C-A779-FF868A2FD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33" y="1355903"/>
            <a:ext cx="5122333" cy="341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649783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22</TotalTime>
  <Words>473</Words>
  <Application>Microsoft Office PowerPoint</Application>
  <PresentationFormat>Широкоэкранный</PresentationFormat>
  <Paragraphs>24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Corbel</vt:lpstr>
      <vt:lpstr>Gill Sans MT</vt:lpstr>
      <vt:lpstr>Impact</vt:lpstr>
      <vt:lpstr>Эмблема</vt:lpstr>
      <vt:lpstr>обработка результатов научных работ</vt:lpstr>
      <vt:lpstr>Презентация PowerPoint</vt:lpstr>
      <vt:lpstr>Основу теории случайных ошибок составляют следующие предположения: </vt:lpstr>
      <vt:lpstr>Совокупность измерений может быть</vt:lpstr>
      <vt:lpstr>Презентация PowerPoint</vt:lpstr>
      <vt:lpstr>Изложение и аргументация выводов научной работы</vt:lpstr>
      <vt:lpstr>Аргументация – это процесс обоснования определенной точки зрения с целью их смысловой идентификации с исследуемой реальностью и принятия научным сообществом.</vt:lpstr>
      <vt:lpstr>Аргументация включает три элемента: 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обработка результатов научных работ</dc:title>
  <dc:creator>Гулжан Байдебова</dc:creator>
  <cp:lastModifiedBy>Гулжан Байдебова</cp:lastModifiedBy>
  <cp:revision>1</cp:revision>
  <dcterms:created xsi:type="dcterms:W3CDTF">2022-11-11T04:22:37Z</dcterms:created>
  <dcterms:modified xsi:type="dcterms:W3CDTF">2022-11-11T04:45:13Z</dcterms:modified>
</cp:coreProperties>
</file>