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92"/>
  </p:normalViewPr>
  <p:slideViewPr>
    <p:cSldViewPr snapToGrid="0" snapToObjects="1">
      <p:cViewPr varScale="1">
        <p:scale>
          <a:sx n="69" d="100"/>
          <a:sy n="69" d="100"/>
        </p:scale>
        <p:origin x="7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1306F-669B-CE4C-B966-27980323FA5E}" type="datetimeFigureOut">
              <a:rPr lang="ru-RU" smtClean="0"/>
              <a:t>23.11.2022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2D6DB3E1-BB5B-CF43-8503-8EE0BC801D80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3895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1306F-669B-CE4C-B966-27980323FA5E}" type="datetimeFigureOut">
              <a:rPr lang="ru-RU" smtClean="0"/>
              <a:t>23.11.2022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DB3E1-BB5B-CF43-8503-8EE0BC801D8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398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1306F-669B-CE4C-B966-27980323FA5E}" type="datetimeFigureOut">
              <a:rPr lang="ru-RU" smtClean="0"/>
              <a:t>23.11.2022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DB3E1-BB5B-CF43-8503-8EE0BC801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8220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1306F-669B-CE4C-B966-27980323FA5E}" type="datetimeFigureOut">
              <a:rPr lang="ru-RU" smtClean="0"/>
              <a:t>23.11.2022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DB3E1-BB5B-CF43-8503-8EE0BC801D8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737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1306F-669B-CE4C-B966-27980323FA5E}" type="datetimeFigureOut">
              <a:rPr lang="ru-RU" smtClean="0"/>
              <a:t>23.11.2022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DB3E1-BB5B-CF43-8503-8EE0BC801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9819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1306F-669B-CE4C-B966-27980323FA5E}" type="datetimeFigureOut">
              <a:rPr lang="ru-RU" smtClean="0"/>
              <a:t>23.11.2022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DB3E1-BB5B-CF43-8503-8EE0BC801D8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321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1306F-669B-CE4C-B966-27980323FA5E}" type="datetimeFigureOut">
              <a:rPr lang="ru-RU" smtClean="0"/>
              <a:t>23.11.2022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DB3E1-BB5B-CF43-8503-8EE0BC801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2871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1306F-669B-CE4C-B966-27980323FA5E}" type="datetimeFigureOut">
              <a:rPr lang="ru-RU" smtClean="0"/>
              <a:t>23.11.2022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DB3E1-BB5B-CF43-8503-8EE0BC801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1090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1306F-669B-CE4C-B966-27980323FA5E}" type="datetimeFigureOut">
              <a:rPr lang="ru-RU" smtClean="0"/>
              <a:t>23.11.2022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DB3E1-BB5B-CF43-8503-8EE0BC801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108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1306F-669B-CE4C-B966-27980323FA5E}" type="datetimeFigureOut">
              <a:rPr lang="ru-RU" smtClean="0"/>
              <a:t>23.11.2022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DB3E1-BB5B-CF43-8503-8EE0BC801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98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1306F-669B-CE4C-B966-27980323FA5E}" type="datetimeFigureOut">
              <a:rPr lang="ru-RU" smtClean="0"/>
              <a:t>23.11.2022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DB3E1-BB5B-CF43-8503-8EE0BC801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2741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1B11306F-669B-CE4C-B966-27980323FA5E}" type="datetimeFigureOut">
              <a:rPr lang="ru-RU" smtClean="0"/>
              <a:t>23.11.2022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6DB3E1-BB5B-CF43-8503-8EE0BC801D80}" type="slidenum">
              <a:rPr lang="ru-RU" smtClean="0"/>
              <a:t>‹#›</a:t>
            </a:fld>
            <a:endParaRPr lang="ru-RU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817881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tel:+73812299011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E2DC06F-7B04-B344-990C-0F28A9FB0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590" y="2319803"/>
            <a:ext cx="7964905" cy="221839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61D7736-393A-3549-A21F-49491DD56552}"/>
              </a:ext>
            </a:extLst>
          </p:cNvPr>
          <p:cNvSpPr txBox="1"/>
          <p:nvPr/>
        </p:nvSpPr>
        <p:spPr>
          <a:xfrm>
            <a:off x="10206788" y="5903893"/>
            <a:ext cx="18849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Выполнили:</a:t>
            </a:r>
          </a:p>
          <a:p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Шаптала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Виктория</a:t>
            </a:r>
          </a:p>
          <a:p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Волосников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Алексей</a:t>
            </a:r>
          </a:p>
          <a:p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ЛОГб-17Э1</a:t>
            </a:r>
          </a:p>
        </p:txBody>
      </p:sp>
    </p:spTree>
    <p:extLst>
      <p:ext uri="{BB962C8B-B14F-4D97-AF65-F5344CB8AC3E}">
        <p14:creationId xmlns:p14="http://schemas.microsoft.com/office/powerpoint/2010/main" val="3019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0B9B44D9-ACA9-044B-BB36-D9A270B423B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759794" y="399284"/>
            <a:ext cx="6829425" cy="2165350"/>
          </a:xfrm>
        </p:spPr>
        <p:txBody>
          <a:bodyPr>
            <a:normAutofit fontScale="62500" lnSpcReduction="20000"/>
          </a:bodyPr>
          <a:lstStyle/>
          <a:p>
            <a:pPr marL="6160" indent="0" algn="ctr">
              <a:buNone/>
            </a:pPr>
            <a:r>
              <a:rPr lang="ru-RU" sz="3400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информация:</a:t>
            </a:r>
          </a:p>
          <a:p>
            <a:pPr marL="6160" indent="0">
              <a:buNone/>
            </a:pPr>
            <a:r>
              <a:rPr lang="ru-RU" sz="23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Головной офис: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111524, г. Москва, ул. Электродная, д. 11, стр. 9</a:t>
            </a:r>
          </a:p>
          <a:p>
            <a:pPr marL="6160" indent="0">
              <a:buNone/>
            </a:pPr>
            <a:r>
              <a:rPr lang="ru-RU" sz="23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в г. Омске: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ул. 10 лет Октября, 217, Омск, Омская обл., 644031. </a:t>
            </a:r>
          </a:p>
          <a:p>
            <a:pPr marL="6160" indent="0">
              <a:buNone/>
            </a:pPr>
            <a:r>
              <a:rPr lang="ru-RU" sz="23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Сайт: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omsk.baikalsr.ru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/.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  <a:endParaRPr lang="ru-RU" sz="2300" b="1" u="sng" dirty="0">
              <a:latin typeface="Times New Roman" panose="02020603050405020304" pitchFamily="18" charset="0"/>
              <a:cs typeface="Times New Roman" panose="02020603050405020304" pitchFamily="18" charset="0"/>
              <a:hlinkClick r:id="rId2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endParaRPr>
          </a:p>
          <a:p>
            <a:pPr marL="6160" indent="0">
              <a:buNone/>
            </a:pP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Телефон: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8 (381) 229-90-11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marL="6160" indent="0">
              <a:buNone/>
            </a:pPr>
            <a:endParaRPr lang="ru-RU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4783ECB-2C63-DB45-9F6B-962B7DB031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9795" y="2564635"/>
            <a:ext cx="6829424" cy="3894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039077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1E23BFE-5DDB-2D4F-BBC9-911338284A6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343807" y="1915291"/>
            <a:ext cx="7796213" cy="3997325"/>
          </a:xfrm>
        </p:spPr>
        <p:txBody>
          <a:bodyPr/>
          <a:lstStyle/>
          <a:p>
            <a:r>
              <a:rPr lang="ru-RU" dirty="0"/>
              <a:t>Более 20 лет компания работает в сфере доставки грузов, обслуживая направления по всей территории РФ, а также в Беларусь и Казахстан, Китай и США. Сеть филиалов действует более чем в 80 городах. </a:t>
            </a:r>
          </a:p>
          <a:p>
            <a:r>
              <a:rPr lang="ru-RU" dirty="0"/>
              <a:t>Транспортная компания «Байкал Сервис» обладает обширным автопарком грузовых машин (около 2000 единиц) и перевозит любые виды грузов, тоннаж которых до 20 тонн. Малотоннажные партии грузов доставляются на автомобиле Газель. 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7233152-6FEC-144F-8499-375A8883811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27586" y="529459"/>
            <a:ext cx="7228654" cy="831850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Филиалы и транспорт</a:t>
            </a:r>
          </a:p>
        </p:txBody>
      </p:sp>
    </p:spTree>
    <p:extLst>
      <p:ext uri="{BB962C8B-B14F-4D97-AF65-F5344CB8AC3E}">
        <p14:creationId xmlns:p14="http://schemas.microsoft.com/office/powerpoint/2010/main" val="1820453057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id="{0849963B-3521-2D4B-B485-412DD89C6D15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887101" y="185951"/>
            <a:ext cx="8646401" cy="877887"/>
          </a:xfrm>
        </p:spPr>
        <p:txBody>
          <a:bodyPr>
            <a:noAutofit/>
          </a:bodyPr>
          <a:lstStyle/>
          <a:p>
            <a:pPr marL="6160" indent="0" algn="ctr">
              <a:buNone/>
            </a:pPr>
            <a:r>
              <a:rPr lang="ru-RU" sz="24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Перечень услуг, фактически оказываемых исследуемой транспортной компанией</a:t>
            </a: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586D60FB-99CA-A647-911B-0BA0118414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5022882"/>
              </p:ext>
            </p:extLst>
          </p:nvPr>
        </p:nvGraphicFramePr>
        <p:xfrm>
          <a:off x="3114860" y="1357859"/>
          <a:ext cx="5962279" cy="531419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89975">
                  <a:extLst>
                    <a:ext uri="{9D8B030D-6E8A-4147-A177-3AD203B41FA5}">
                      <a16:colId xmlns:a16="http://schemas.microsoft.com/office/drawing/2014/main" val="3313189775"/>
                    </a:ext>
                  </a:extLst>
                </a:gridCol>
                <a:gridCol w="5272304">
                  <a:extLst>
                    <a:ext uri="{9D8B030D-6E8A-4147-A177-3AD203B41FA5}">
                      <a16:colId xmlns:a16="http://schemas.microsoft.com/office/drawing/2014/main" val="7537784"/>
                    </a:ext>
                  </a:extLst>
                </a:gridCol>
              </a:tblGrid>
              <a:tr h="347736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услуги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654049"/>
                  </a:ext>
                </a:extLst>
              </a:tr>
              <a:tr h="332521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Основные услуги «Байкал-Сервис»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Основные услуги «Байкал-Сервис»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245080"/>
                  </a:ext>
                </a:extLst>
              </a:tr>
              <a:tr h="481342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Перевозка сборных отправлений между филиалами компании. Способ доставки – автомобильным и железнодорожным транспортом.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612823"/>
                  </a:ext>
                </a:extLst>
              </a:tr>
              <a:tr h="312991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Доставка крупных партий груза в гипермаркеты.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060118"/>
                  </a:ext>
                </a:extLst>
              </a:tr>
              <a:tr h="308249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Перевозка груза одного клиента выделенным транспортом.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823134"/>
                  </a:ext>
                </a:extLst>
              </a:tr>
              <a:tr h="41831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Универсальная доставка в города РФ без филиалов компании и по Белоруссии.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764046"/>
                  </a:ext>
                </a:extLst>
              </a:tr>
              <a:tr h="30505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Сопутствующее обслуживание в ТК «Байкал-Сервис»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Сопутствующее обслуживание в ТК «Байкал-Сервис» включает: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018013"/>
                  </a:ext>
                </a:extLst>
              </a:tr>
              <a:tr h="292244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Получение у отправителя груза экспедитором компании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561487"/>
                  </a:ext>
                </a:extLst>
              </a:tr>
              <a:tr h="30670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Доставка груза от терминала по адресу получателя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890502"/>
                  </a:ext>
                </a:extLst>
              </a:tr>
              <a:tr h="332783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Погрузо-разгрузочные работы по адресу клиента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723258"/>
                  </a:ext>
                </a:extLst>
              </a:tr>
              <a:tr h="481342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Упаковка отправления в стандартную тару (паллеты, картонные коробки, пленка, мешки с пломбой)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7090871"/>
                  </a:ext>
                </a:extLst>
              </a:tr>
              <a:tr h="338543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Ответственное хранение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062520"/>
                  </a:ext>
                </a:extLst>
              </a:tr>
              <a:tr h="304329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Хранение груза на терминале (3 рабочих дня)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60599"/>
                  </a:ext>
                </a:extLst>
              </a:tr>
              <a:tr h="294844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Страхование грузов на выгодных условиях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173145"/>
                  </a:ext>
                </a:extLst>
              </a:tr>
              <a:tr h="41831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Возврат документов отправителю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95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1686435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061C11A-1B7A-A34C-A316-6522CBEEC7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3758172"/>
              </p:ext>
            </p:extLst>
          </p:nvPr>
        </p:nvGraphicFramePr>
        <p:xfrm>
          <a:off x="2429915" y="3058846"/>
          <a:ext cx="7796213" cy="32804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60104">
                  <a:extLst>
                    <a:ext uri="{9D8B030D-6E8A-4147-A177-3AD203B41FA5}">
                      <a16:colId xmlns:a16="http://schemas.microsoft.com/office/drawing/2014/main" val="3917597337"/>
                    </a:ext>
                  </a:extLst>
                </a:gridCol>
                <a:gridCol w="2386912">
                  <a:extLst>
                    <a:ext uri="{9D8B030D-6E8A-4147-A177-3AD203B41FA5}">
                      <a16:colId xmlns:a16="http://schemas.microsoft.com/office/drawing/2014/main" val="1709496578"/>
                    </a:ext>
                  </a:extLst>
                </a:gridCol>
                <a:gridCol w="1449197">
                  <a:extLst>
                    <a:ext uri="{9D8B030D-6E8A-4147-A177-3AD203B41FA5}">
                      <a16:colId xmlns:a16="http://schemas.microsoft.com/office/drawing/2014/main" val="4133233804"/>
                    </a:ext>
                  </a:extLst>
                </a:gridCol>
              </a:tblGrid>
              <a:tr h="2080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Ручная выгрузка (место до 15 кг)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 место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extLst>
                  <a:ext uri="{0D108BD9-81ED-4DB2-BD59-A6C34878D82A}">
                    <a16:rowId xmlns:a16="http://schemas.microsoft.com/office/drawing/2014/main" val="2987554342"/>
                  </a:ext>
                </a:extLst>
              </a:tr>
              <a:tr h="2080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Ручная выгрузка (место от 15 кг и до 50 кг)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 место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extLst>
                  <a:ext uri="{0D108BD9-81ED-4DB2-BD59-A6C34878D82A}">
                    <a16:rowId xmlns:a16="http://schemas.microsoft.com/office/drawing/2014/main" val="3539552584"/>
                  </a:ext>
                </a:extLst>
              </a:tr>
              <a:tr h="2080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Механизированная выгрузка (паллет 1,2м*0,8м до 800 кг)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 паллет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118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extLst>
                  <a:ext uri="{0D108BD9-81ED-4DB2-BD59-A6C34878D82A}">
                    <a16:rowId xmlns:a16="http://schemas.microsoft.com/office/drawing/2014/main" val="15394324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 err="1">
                          <a:effectLst/>
                        </a:rPr>
                        <a:t>Внутритарная</a:t>
                      </a:r>
                      <a:r>
                        <a:rPr lang="ru-RU" sz="1000" u="none" strike="noStrike" dirty="0">
                          <a:effectLst/>
                        </a:rPr>
                        <a:t> приёмка (со вскрытием короба)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 штука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extLst>
                  <a:ext uri="{0D108BD9-81ED-4DB2-BD59-A6C34878D82A}">
                    <a16:rowId xmlns:a16="http://schemas.microsoft.com/office/drawing/2014/main" val="3161224758"/>
                  </a:ext>
                </a:extLst>
              </a:tr>
              <a:tr h="2080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Поартикульная приёмка, сортировка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 место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extLst>
                  <a:ext uri="{0D108BD9-81ED-4DB2-BD59-A6C34878D82A}">
                    <a16:rowId xmlns:a16="http://schemas.microsoft.com/office/drawing/2014/main" val="2323255806"/>
                  </a:ext>
                </a:extLst>
              </a:tr>
              <a:tr h="2080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Предоставление фотоотчета в электронном виде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 фото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extLst>
                  <a:ext uri="{0D108BD9-81ED-4DB2-BD59-A6C34878D82A}">
                    <a16:rowId xmlns:a16="http://schemas.microsoft.com/office/drawing/2014/main" val="3940300891"/>
                  </a:ext>
                </a:extLst>
              </a:tr>
              <a:tr h="2080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Ручной отбор в заказ (штука до 3 кг)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 штука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extLst>
                  <a:ext uri="{0D108BD9-81ED-4DB2-BD59-A6C34878D82A}">
                    <a16:rowId xmlns:a16="http://schemas.microsoft.com/office/drawing/2014/main" val="500603192"/>
                  </a:ext>
                </a:extLst>
              </a:tr>
              <a:tr h="2080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Ручной отбор в заказ (место до 15 кг)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 место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extLst>
                  <a:ext uri="{0D108BD9-81ED-4DB2-BD59-A6C34878D82A}">
                    <a16:rowId xmlns:a16="http://schemas.microsoft.com/office/drawing/2014/main" val="2554848581"/>
                  </a:ext>
                </a:extLst>
              </a:tr>
              <a:tr h="2080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Ручной отбор в заказ (место от 15 кг и до 50 кг)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 место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extLst>
                  <a:ext uri="{0D108BD9-81ED-4DB2-BD59-A6C34878D82A}">
                    <a16:rowId xmlns:a16="http://schemas.microsoft.com/office/drawing/2014/main" val="1172685725"/>
                  </a:ext>
                </a:extLst>
              </a:tr>
              <a:tr h="2080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Механизированный отбор в заказ (паллет 1,2м*0,8м до 800 кг)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 паллет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extLst>
                  <a:ext uri="{0D108BD9-81ED-4DB2-BD59-A6C34878D82A}">
                    <a16:rowId xmlns:a16="http://schemas.microsoft.com/office/drawing/2014/main" val="947278678"/>
                  </a:ext>
                </a:extLst>
              </a:tr>
              <a:tr h="2080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Заклейка короба скотчем без материала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 короб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extLst>
                  <a:ext uri="{0D108BD9-81ED-4DB2-BD59-A6C34878D82A}">
                    <a16:rowId xmlns:a16="http://schemas.microsoft.com/office/drawing/2014/main" val="3377596326"/>
                  </a:ext>
                </a:extLst>
              </a:tr>
              <a:tr h="2080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Этикеровка места (штуки, короба, паллета) без материала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 место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extLst>
                  <a:ext uri="{0D108BD9-81ED-4DB2-BD59-A6C34878D82A}">
                    <a16:rowId xmlns:a16="http://schemas.microsoft.com/office/drawing/2014/main" val="577722811"/>
                  </a:ext>
                </a:extLst>
              </a:tr>
              <a:tr h="2080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Вложение информационного материала без материала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 вложение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extLst>
                  <a:ext uri="{0D108BD9-81ED-4DB2-BD59-A6C34878D82A}">
                    <a16:rowId xmlns:a16="http://schemas.microsoft.com/office/drawing/2014/main" val="1143609499"/>
                  </a:ext>
                </a:extLst>
              </a:tr>
              <a:tr h="2080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Обмотка паллета стрейчем в 3 слоя (Д*Ш*В = 1,2м*0,8м*1,4м)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 паллет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138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extLst>
                  <a:ext uri="{0D108BD9-81ED-4DB2-BD59-A6C34878D82A}">
                    <a16:rowId xmlns:a16="http://schemas.microsoft.com/office/drawing/2014/main" val="239301565"/>
                  </a:ext>
                </a:extLst>
              </a:tr>
              <a:tr h="2080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Печать и оформление пакета документов (без редактирования)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 пакет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250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extLst>
                  <a:ext uri="{0D108BD9-81ED-4DB2-BD59-A6C34878D82A}">
                    <a16:rowId xmlns:a16="http://schemas.microsoft.com/office/drawing/2014/main" val="4093554888"/>
                  </a:ext>
                </a:extLst>
              </a:tr>
              <a:tr h="2080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Предоставление поддона (Д*Ш = 1,2м*0,8м)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 поддон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210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extLst>
                  <a:ext uri="{0D108BD9-81ED-4DB2-BD59-A6C34878D82A}">
                    <a16:rowId xmlns:a16="http://schemas.microsoft.com/office/drawing/2014/main" val="1094027865"/>
                  </a:ext>
                </a:extLst>
              </a:tr>
            </a:tbl>
          </a:graphicData>
        </a:graphic>
      </p:graphicFrame>
      <p:sp>
        <p:nvSpPr>
          <p:cNvPr id="5" name="Текст 4">
            <a:extLst>
              <a:ext uri="{FF2B5EF4-FFF2-40B4-BE49-F238E27FC236}">
                <a16:creationId xmlns:a16="http://schemas.microsoft.com/office/drawing/2014/main" id="{6DBE78F0-6B5A-2D4E-9A0C-752A20CFD3C8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2429915" y="212731"/>
            <a:ext cx="7791450" cy="609600"/>
          </a:xfrm>
        </p:spPr>
        <p:txBody>
          <a:bodyPr/>
          <a:lstStyle/>
          <a:p>
            <a:pPr marL="6160" indent="0" algn="ctr">
              <a:buNone/>
            </a:pPr>
            <a:r>
              <a:rPr lang="ru-RU" sz="24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Ответственное хранение </a:t>
            </a:r>
          </a:p>
          <a:p>
            <a:endParaRPr lang="ru-RU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BE08409C-97F6-1444-8168-2DFCEF273E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7768685"/>
              </p:ext>
            </p:extLst>
          </p:nvPr>
        </p:nvGraphicFramePr>
        <p:xfrm>
          <a:off x="2429916" y="1567836"/>
          <a:ext cx="6347016" cy="12407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39353">
                  <a:extLst>
                    <a:ext uri="{9D8B030D-6E8A-4147-A177-3AD203B41FA5}">
                      <a16:colId xmlns:a16="http://schemas.microsoft.com/office/drawing/2014/main" val="1961076912"/>
                    </a:ext>
                  </a:extLst>
                </a:gridCol>
                <a:gridCol w="2407663">
                  <a:extLst>
                    <a:ext uri="{9D8B030D-6E8A-4147-A177-3AD203B41FA5}">
                      <a16:colId xmlns:a16="http://schemas.microsoft.com/office/drawing/2014/main" val="3715484661"/>
                    </a:ext>
                  </a:extLst>
                </a:gridCol>
              </a:tblGrid>
              <a:tr h="2067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Новороссийск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058" marR="7755" marT="77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extLst>
                  <a:ext uri="{0D108BD9-81ED-4DB2-BD59-A6C34878D82A}">
                    <a16:rowId xmlns:a16="http://schemas.microsoft.com/office/drawing/2014/main" val="270283417"/>
                  </a:ext>
                </a:extLst>
              </a:tr>
              <a:tr h="2067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Новосибирск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058" marR="7755" marT="77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extLst>
                  <a:ext uri="{0D108BD9-81ED-4DB2-BD59-A6C34878D82A}">
                    <a16:rowId xmlns:a16="http://schemas.microsoft.com/office/drawing/2014/main" val="206193168"/>
                  </a:ext>
                </a:extLst>
              </a:tr>
              <a:tr h="2067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Новый Уренгой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058" marR="7755" marT="77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extLst>
                  <a:ext uri="{0D108BD9-81ED-4DB2-BD59-A6C34878D82A}">
                    <a16:rowId xmlns:a16="http://schemas.microsoft.com/office/drawing/2014/main" val="2307285046"/>
                  </a:ext>
                </a:extLst>
              </a:tr>
              <a:tr h="2067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Ногинск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058" marR="7755" marT="77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extLst>
                  <a:ext uri="{0D108BD9-81ED-4DB2-BD59-A6C34878D82A}">
                    <a16:rowId xmlns:a16="http://schemas.microsoft.com/office/drawing/2014/main" val="2805421388"/>
                  </a:ext>
                </a:extLst>
              </a:tr>
              <a:tr h="2067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Омск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058" marR="7755" marT="77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extLst>
                  <a:ext uri="{0D108BD9-81ED-4DB2-BD59-A6C34878D82A}">
                    <a16:rowId xmlns:a16="http://schemas.microsoft.com/office/drawing/2014/main" val="2430500349"/>
                  </a:ext>
                </a:extLst>
              </a:tr>
              <a:tr h="2067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Орел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058" marR="7755" marT="77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extLst>
                  <a:ext uri="{0D108BD9-81ED-4DB2-BD59-A6C34878D82A}">
                    <a16:rowId xmlns:a16="http://schemas.microsoft.com/office/drawing/2014/main" val="3867803794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9B61C89C-6FF4-7941-8E2E-DEC4546414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1030768"/>
              </p:ext>
            </p:extLst>
          </p:nvPr>
        </p:nvGraphicFramePr>
        <p:xfrm>
          <a:off x="2429916" y="1134840"/>
          <a:ext cx="6347016" cy="4329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60104">
                  <a:extLst>
                    <a:ext uri="{9D8B030D-6E8A-4147-A177-3AD203B41FA5}">
                      <a16:colId xmlns:a16="http://schemas.microsoft.com/office/drawing/2014/main" val="2881652625"/>
                    </a:ext>
                  </a:extLst>
                </a:gridCol>
                <a:gridCol w="2386912">
                  <a:extLst>
                    <a:ext uri="{9D8B030D-6E8A-4147-A177-3AD203B41FA5}">
                      <a16:colId xmlns:a16="http://schemas.microsoft.com/office/drawing/2014/main" val="2107746746"/>
                    </a:ext>
                  </a:extLst>
                </a:gridCol>
              </a:tblGrid>
              <a:tr h="4329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Город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100" u="none" strike="noStrike" dirty="0">
                          <a:effectLst/>
                        </a:rPr>
                        <a:t>Стоимость хранения, рублей за квадратный метр в сутки от *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b"/>
                </a:tc>
                <a:extLst>
                  <a:ext uri="{0D108BD9-81ED-4DB2-BD59-A6C34878D82A}">
                    <a16:rowId xmlns:a16="http://schemas.microsoft.com/office/drawing/2014/main" val="4147866374"/>
                  </a:ext>
                </a:extLst>
              </a:tr>
            </a:tbl>
          </a:graphicData>
        </a:graphic>
      </p:graphicFrame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F2DF6D57-5D3B-D647-ACD8-8658D5C984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785965"/>
              </p:ext>
            </p:extLst>
          </p:nvPr>
        </p:nvGraphicFramePr>
        <p:xfrm>
          <a:off x="2429916" y="2835501"/>
          <a:ext cx="7796213" cy="1964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60104">
                  <a:extLst>
                    <a:ext uri="{9D8B030D-6E8A-4147-A177-3AD203B41FA5}">
                      <a16:colId xmlns:a16="http://schemas.microsoft.com/office/drawing/2014/main" val="2135113595"/>
                    </a:ext>
                  </a:extLst>
                </a:gridCol>
                <a:gridCol w="2386912">
                  <a:extLst>
                    <a:ext uri="{9D8B030D-6E8A-4147-A177-3AD203B41FA5}">
                      <a16:colId xmlns:a16="http://schemas.microsoft.com/office/drawing/2014/main" val="3612085003"/>
                    </a:ext>
                  </a:extLst>
                </a:gridCol>
                <a:gridCol w="1449197">
                  <a:extLst>
                    <a:ext uri="{9D8B030D-6E8A-4147-A177-3AD203B41FA5}">
                      <a16:colId xmlns:a16="http://schemas.microsoft.com/office/drawing/2014/main" val="4019690612"/>
                    </a:ext>
                  </a:extLst>
                </a:gridCol>
              </a:tblGrid>
              <a:tr h="1964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Наименование услуги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Единица измерения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Цена "от", рублей*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55" marR="7755" marT="7755" marB="0" anchor="ctr"/>
                </a:tc>
                <a:extLst>
                  <a:ext uri="{0D108BD9-81ED-4DB2-BD59-A6C34878D82A}">
                    <a16:rowId xmlns:a16="http://schemas.microsoft.com/office/drawing/2014/main" val="37597380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5155743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3B7A05FA-8277-3543-B8B9-3FFDCD5C6F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2488363"/>
              </p:ext>
            </p:extLst>
          </p:nvPr>
        </p:nvGraphicFramePr>
        <p:xfrm>
          <a:off x="2377465" y="603685"/>
          <a:ext cx="7437069" cy="5935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117">
                  <a:extLst>
                    <a:ext uri="{9D8B030D-6E8A-4147-A177-3AD203B41FA5}">
                      <a16:colId xmlns:a16="http://schemas.microsoft.com/office/drawing/2014/main" val="4021901263"/>
                    </a:ext>
                  </a:extLst>
                </a:gridCol>
                <a:gridCol w="2731521">
                  <a:extLst>
                    <a:ext uri="{9D8B030D-6E8A-4147-A177-3AD203B41FA5}">
                      <a16:colId xmlns:a16="http://schemas.microsoft.com/office/drawing/2014/main" val="397430675"/>
                    </a:ext>
                  </a:extLst>
                </a:gridCol>
                <a:gridCol w="2046431">
                  <a:extLst>
                    <a:ext uri="{9D8B030D-6E8A-4147-A177-3AD203B41FA5}">
                      <a16:colId xmlns:a16="http://schemas.microsoft.com/office/drawing/2014/main" val="397321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Размер, см</a:t>
                      </a:r>
                    </a:p>
                    <a:p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Стоимость, руб.</a:t>
                      </a:r>
                    </a:p>
                    <a:p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88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Полипропиленовый мешок под пломбу</a:t>
                      </a:r>
                    </a:p>
                    <a:p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95250" marB="95250" anchor="ctr"/>
                </a:tc>
                <a:extLst>
                  <a:ext uri="{0D108BD9-81ED-4DB2-BD59-A6C34878D82A}">
                    <a16:rowId xmlns:a16="http://schemas.microsoft.com/office/drawing/2014/main" val="3541235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>
                          <a:solidFill>
                            <a:srgbClr val="2B2B2B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Большой мешок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>
                          <a:solidFill>
                            <a:srgbClr val="2B2B2B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150×200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>
                          <a:solidFill>
                            <a:srgbClr val="2B2B2B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</a:t>
                      </a:r>
                    </a:p>
                  </a:txBody>
                  <a:tcPr marL="95250" marR="95250" marT="95250" marB="95250" anchor="ctr"/>
                </a:tc>
                <a:extLst>
                  <a:ext uri="{0D108BD9-81ED-4DB2-BD59-A6C34878D82A}">
                    <a16:rowId xmlns:a16="http://schemas.microsoft.com/office/drawing/2014/main" val="504392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200" b="0">
                          <a:solidFill>
                            <a:srgbClr val="2B2B2B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мешок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>
                          <a:solidFill>
                            <a:srgbClr val="2B2B2B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100×150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>
                          <a:solidFill>
                            <a:srgbClr val="2B2B2B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95250" marR="95250" marT="95250" marB="95250" anchor="ctr"/>
                </a:tc>
                <a:extLst>
                  <a:ext uri="{0D108BD9-81ED-4DB2-BD59-A6C34878D82A}">
                    <a16:rowId xmlns:a16="http://schemas.microsoft.com/office/drawing/2014/main" val="1670437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>
                          <a:solidFill>
                            <a:srgbClr val="2B2B2B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Малый мешок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>
                          <a:solidFill>
                            <a:srgbClr val="2B2B2B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55×100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>
                          <a:solidFill>
                            <a:srgbClr val="2B2B2B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95250" marR="95250" marT="95250" marB="95250" anchor="ctr"/>
                </a:tc>
                <a:extLst>
                  <a:ext uri="{0D108BD9-81ED-4DB2-BD59-A6C34878D82A}">
                    <a16:rowId xmlns:a16="http://schemas.microsoft.com/office/drawing/2014/main" val="14244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Паллетирование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груза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/>
                      <a:endParaRPr lang="ru-RU" sz="1200" b="0" dirty="0">
                        <a:solidFill>
                          <a:srgbClr val="2B2B2B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320 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руб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/м³</a:t>
                      </a:r>
                      <a:endParaRPr lang="ru-RU" sz="1200" b="0" dirty="0">
                        <a:solidFill>
                          <a:srgbClr val="2B2B2B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95250" marB="95250" anchor="ctr"/>
                </a:tc>
                <a:extLst>
                  <a:ext uri="{0D108BD9-81ED-4DB2-BD59-A6C34878D82A}">
                    <a16:rowId xmlns:a16="http://schemas.microsoft.com/office/drawing/2014/main" val="1098710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Обрешетка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/>
                      <a:endParaRPr lang="ru-RU" sz="1200" b="0" dirty="0">
                        <a:solidFill>
                          <a:srgbClr val="2B2B2B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1030 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руб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/м³</a:t>
                      </a:r>
                      <a:endParaRPr lang="ru-RU" sz="1200" b="0" dirty="0">
                        <a:solidFill>
                          <a:srgbClr val="2B2B2B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95250" marB="95250" anchor="ctr"/>
                </a:tc>
                <a:extLst>
                  <a:ext uri="{0D108BD9-81ED-4DB2-BD59-A6C34878D82A}">
                    <a16:rowId xmlns:a16="http://schemas.microsoft.com/office/drawing/2014/main" val="1572211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Упаковка в пузырчатую полиэтиленовую пленку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/>
                      <a:endParaRPr lang="ru-RU" sz="1200" b="0" dirty="0">
                        <a:solidFill>
                          <a:srgbClr val="2B2B2B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102 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руб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/погонный метр</a:t>
                      </a:r>
                      <a:endParaRPr lang="ru-RU" sz="1200" b="0" dirty="0">
                        <a:solidFill>
                          <a:srgbClr val="2B2B2B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95250" marB="95250" anchor="ctr"/>
                </a:tc>
                <a:extLst>
                  <a:ext uri="{0D108BD9-81ED-4DB2-BD59-A6C34878D82A}">
                    <a16:rowId xmlns:a16="http://schemas.microsoft.com/office/drawing/2014/main" val="2116964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Паллетный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борт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длина — до 1,15 м</a:t>
                      </a:r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ширина — до 0,75 м</a:t>
                      </a:r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высота — до 1,95 м</a:t>
                      </a:r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вес — до 1000 кг</a:t>
                      </a:r>
                      <a:endParaRPr lang="ru-RU" sz="1200" b="0" dirty="0">
                        <a:solidFill>
                          <a:srgbClr val="2B2B2B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600 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руб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/м3.</a:t>
                      </a:r>
                      <a:endParaRPr lang="ru-RU" sz="1200" b="0" dirty="0">
                        <a:solidFill>
                          <a:srgbClr val="2B2B2B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95250" marB="95250" anchor="ctr"/>
                </a:tc>
                <a:extLst>
                  <a:ext uri="{0D108BD9-81ED-4DB2-BD59-A6C34878D82A}">
                    <a16:rowId xmlns:a16="http://schemas.microsoft.com/office/drawing/2014/main" val="227458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Картонная коробка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/>
                      <a:endParaRPr lang="ru-RU" sz="1200" b="0" dirty="0">
                        <a:solidFill>
                          <a:srgbClr val="2B2B2B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/>
                      <a:endParaRPr lang="ru-RU" sz="1200" b="0" dirty="0">
                        <a:solidFill>
                          <a:srgbClr val="2B2B2B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95250" marB="95250" anchor="ctr"/>
                </a:tc>
                <a:extLst>
                  <a:ext uri="{0D108BD9-81ED-4DB2-BD59-A6C34878D82A}">
                    <a16:rowId xmlns:a16="http://schemas.microsoft.com/office/drawing/2014/main" val="1826846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ru-RU" sz="1200" b="0" dirty="0">
                        <a:solidFill>
                          <a:srgbClr val="2B2B2B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rgbClr val="2B2B2B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25×20×20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rgbClr val="2B2B2B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69,6</a:t>
                      </a:r>
                    </a:p>
                  </a:txBody>
                  <a:tcPr marL="95250" marR="95250" marT="95250" marB="95250" anchor="ctr"/>
                </a:tc>
                <a:extLst>
                  <a:ext uri="{0D108BD9-81ED-4DB2-BD59-A6C34878D82A}">
                    <a16:rowId xmlns:a16="http://schemas.microsoft.com/office/drawing/2014/main" val="2999345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ru-RU" sz="1200" b="0" dirty="0">
                        <a:solidFill>
                          <a:srgbClr val="2B2B2B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rgbClr val="2B2B2B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40×30×30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rgbClr val="2B2B2B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69,6</a:t>
                      </a:r>
                    </a:p>
                  </a:txBody>
                  <a:tcPr marL="95250" marR="95250" marT="95250" marB="95250" anchor="ctr"/>
                </a:tc>
                <a:extLst>
                  <a:ext uri="{0D108BD9-81ED-4DB2-BD59-A6C34878D82A}">
                    <a16:rowId xmlns:a16="http://schemas.microsoft.com/office/drawing/2014/main" val="621711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ru-RU" sz="1200" b="0" dirty="0">
                        <a:solidFill>
                          <a:srgbClr val="2B2B2B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rgbClr val="2B2B2B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60×40×40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rgbClr val="2B2B2B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69,6</a:t>
                      </a:r>
                    </a:p>
                  </a:txBody>
                  <a:tcPr marL="95250" marR="95250" marT="95250" marB="95250" anchor="ctr"/>
                </a:tc>
                <a:extLst>
                  <a:ext uri="{0D108BD9-81ED-4DB2-BD59-A6C34878D82A}">
                    <a16:rowId xmlns:a16="http://schemas.microsoft.com/office/drawing/2014/main" val="2100149530"/>
                  </a:ext>
                </a:extLst>
              </a:tr>
            </a:tbl>
          </a:graphicData>
        </a:graphic>
      </p:graphicFrame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FAA9A54-DA49-3D40-AB74-439A256000D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252772" y="117910"/>
            <a:ext cx="7959725" cy="485775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Упаковка</a:t>
            </a:r>
          </a:p>
        </p:txBody>
      </p:sp>
    </p:spTree>
    <p:extLst>
      <p:ext uri="{BB962C8B-B14F-4D97-AF65-F5344CB8AC3E}">
        <p14:creationId xmlns:p14="http://schemas.microsoft.com/office/powerpoint/2010/main" val="1586860147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13F1D44-8DEF-734E-95B7-9F0FC7A45B76}"/>
              </a:ext>
            </a:extLst>
          </p:cNvPr>
          <p:cNvSpPr/>
          <p:nvPr/>
        </p:nvSpPr>
        <p:spPr>
          <a:xfrm>
            <a:off x="3195144" y="188876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Страхование груза</a:t>
            </a:r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0088B2CA-28C7-7B4D-AC72-6F9A85B12B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187539"/>
              </p:ext>
            </p:extLst>
          </p:nvPr>
        </p:nvGraphicFramePr>
        <p:xfrm>
          <a:off x="2032000" y="3015885"/>
          <a:ext cx="8127999" cy="2034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21196366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55575984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790706699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Объявленная ценность груза (ОЦ), руб.</a:t>
                      </a:r>
                    </a:p>
                  </a:txBody>
                  <a:tcPr marL="95250" marR="95250" marT="95250" marB="9525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услуги вознаграждения за оформление документов по страхованию, руб.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услуги страхового сбора </a:t>
                      </a:r>
                      <a:r>
                        <a:rPr lang="ru-RU" sz="1600" b="0" dirty="0">
                          <a:solidFill>
                            <a:srgbClr val="DE33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ru-RU" sz="16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95250" marB="95250" anchor="ctr"/>
                </a:tc>
                <a:extLst>
                  <a:ext uri="{0D108BD9-81ED-4DB2-BD59-A6C34878D82A}">
                    <a16:rowId xmlns:a16="http://schemas.microsoft.com/office/drawing/2014/main" val="42849767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от ОЦ</a:t>
                      </a:r>
                    </a:p>
                  </a:txBody>
                  <a:tcPr marL="95250" marR="95250" marT="95250" marB="95250" anchor="ctr"/>
                </a:tc>
                <a:extLst>
                  <a:ext uri="{0D108BD9-81ED-4DB2-BD59-A6C34878D82A}">
                    <a16:rowId xmlns:a16="http://schemas.microsoft.com/office/drawing/2014/main" val="3958450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0">
                          <a:solidFill>
                            <a:srgbClr val="2B2B2B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0 до 1 999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>
                          <a:solidFill>
                            <a:srgbClr val="2B2B2B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21,00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rgbClr val="2B2B2B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0,08</a:t>
                      </a:r>
                    </a:p>
                  </a:txBody>
                  <a:tcPr marL="95250" marR="95250" marT="95250" marB="95250" anchor="ctr"/>
                </a:tc>
                <a:extLst>
                  <a:ext uri="{0D108BD9-81ED-4DB2-BD59-A6C34878D82A}">
                    <a16:rowId xmlns:a16="http://schemas.microsoft.com/office/drawing/2014/main" val="592672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0">
                          <a:solidFill>
                            <a:srgbClr val="2B2B2B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2 000 и выше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>
                          <a:solidFill>
                            <a:srgbClr val="2B2B2B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60,00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rgbClr val="2B2B2B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0,08</a:t>
                      </a:r>
                    </a:p>
                  </a:txBody>
                  <a:tcPr marL="95250" marR="95250" marT="95250" marB="95250" anchor="ctr"/>
                </a:tc>
                <a:extLst>
                  <a:ext uri="{0D108BD9-81ED-4DB2-BD59-A6C34878D82A}">
                    <a16:rowId xmlns:a16="http://schemas.microsoft.com/office/drawing/2014/main" val="3615711651"/>
                  </a:ext>
                </a:extLst>
              </a:tr>
            </a:tbl>
          </a:graphicData>
        </a:graphic>
      </p:graphicFrame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1A95655-B799-3B49-9950-E4C830AF969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14442" y="923200"/>
            <a:ext cx="8857403" cy="1076325"/>
          </a:xfrm>
        </p:spPr>
        <p:txBody>
          <a:bodyPr>
            <a:noAutofit/>
          </a:bodyPr>
          <a:lstStyle/>
          <a:p>
            <a:pPr algn="l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страхования рассчитывается как сумма страхового сбора и страхового вознаграждения. Страховой сбор рассчитывается от объявленной ценности умноженной на тариф.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539645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E211ACC-85B4-FC47-8AC0-6B1A9213B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618" y="983673"/>
            <a:ext cx="8867864" cy="5389418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8E28BEFE-2558-CE44-AF94-B890FFC422F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16136" y="370982"/>
            <a:ext cx="7959725" cy="1076325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Цены на грузоперевозки</a:t>
            </a:r>
            <a:endParaRPr lang="ru-RU" sz="24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417843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0539" y="153031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Перечень услуг, фактически оказываемых исследуемой транспортной компанией </a:t>
            </a:r>
          </a:p>
          <a:p>
            <a:pPr algn="ctr"/>
            <a:r>
              <a:rPr lang="ru-RU" dirty="0"/>
              <a:t>(таблица, часть 1)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8814513"/>
              </p:ext>
            </p:extLst>
          </p:nvPr>
        </p:nvGraphicFramePr>
        <p:xfrm>
          <a:off x="1094509" y="799362"/>
          <a:ext cx="9975272" cy="58566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42109">
                  <a:extLst>
                    <a:ext uri="{9D8B030D-6E8A-4147-A177-3AD203B41FA5}">
                      <a16:colId xmlns:a16="http://schemas.microsoft.com/office/drawing/2014/main" val="771143900"/>
                    </a:ext>
                  </a:extLst>
                </a:gridCol>
                <a:gridCol w="5707377">
                  <a:extLst>
                    <a:ext uri="{9D8B030D-6E8A-4147-A177-3AD203B41FA5}">
                      <a16:colId xmlns:a16="http://schemas.microsoft.com/office/drawing/2014/main" val="2943796423"/>
                    </a:ext>
                  </a:extLst>
                </a:gridCol>
                <a:gridCol w="3325786">
                  <a:extLst>
                    <a:ext uri="{9D8B030D-6E8A-4147-A177-3AD203B41FA5}">
                      <a16:colId xmlns:a16="http://schemas.microsoft.com/office/drawing/2014/main" val="3460117096"/>
                    </a:ext>
                  </a:extLst>
                </a:gridCol>
              </a:tblGrid>
              <a:tr h="6108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Логистическая услуга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Время, необходимое для оказания услуги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extLst>
                  <a:ext uri="{0D108BD9-81ED-4DB2-BD59-A6C34878D82A}">
                    <a16:rowId xmlns:a16="http://schemas.microsoft.com/office/drawing/2014/main" val="1440441551"/>
                  </a:ext>
                </a:extLst>
              </a:tr>
              <a:tr h="6108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Рассчитать стоимость перевозки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Моментально (форма на сайте)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extLst>
                  <a:ext uri="{0D108BD9-81ED-4DB2-BD59-A6C34878D82A}">
                    <a16:rowId xmlns:a16="http://schemas.microsoft.com/office/drawing/2014/main" val="4210173859"/>
                  </a:ext>
                </a:extLst>
              </a:tr>
              <a:tr h="6108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Механизированная разгрузка транспорта (контейнер/фура 20т)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1ч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extLst>
                  <a:ext uri="{0D108BD9-81ED-4DB2-BD59-A6C34878D82A}">
                    <a16:rowId xmlns:a16="http://schemas.microsoft.com/office/drawing/2014/main" val="2502527299"/>
                  </a:ext>
                </a:extLst>
              </a:tr>
              <a:tr h="3602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Обрешетка груза (1 грузовое место)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0.3ч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extLst>
                  <a:ext uri="{0D108BD9-81ED-4DB2-BD59-A6C34878D82A}">
                    <a16:rowId xmlns:a16="http://schemas.microsoft.com/office/drawing/2014/main" val="1852702702"/>
                  </a:ext>
                </a:extLst>
              </a:tr>
              <a:tr h="3602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Разгрузка транспорта вручную (5 т)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2.5ч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extLst>
                  <a:ext uri="{0D108BD9-81ED-4DB2-BD59-A6C34878D82A}">
                    <a16:rowId xmlns:a16="http://schemas.microsoft.com/office/drawing/2014/main" val="1079750903"/>
                  </a:ext>
                </a:extLst>
              </a:tr>
              <a:tr h="6108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Жесткая упаковка  (для 1,5 т груза)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2ч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extLst>
                  <a:ext uri="{0D108BD9-81ED-4DB2-BD59-A6C34878D82A}">
                    <a16:rowId xmlns:a16="http://schemas.microsoft.com/office/drawing/2014/main" val="2663638843"/>
                  </a:ext>
                </a:extLst>
              </a:tr>
              <a:tr h="6108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Мягкая упаковка груза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1ч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extLst>
                  <a:ext uri="{0D108BD9-81ED-4DB2-BD59-A6C34878D82A}">
                    <a16:rowId xmlns:a16="http://schemas.microsoft.com/office/drawing/2014/main" val="844673638"/>
                  </a:ext>
                </a:extLst>
              </a:tr>
              <a:tr h="5445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 сопроводительных документов/полный пакет 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0.5ч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extLst>
                  <a:ext uri="{0D108BD9-81ED-4DB2-BD59-A6C34878D82A}">
                    <a16:rowId xmlns:a16="http://schemas.microsoft.com/office/drawing/2014/main" val="84878599"/>
                  </a:ext>
                </a:extLst>
              </a:tr>
              <a:tr h="3209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Доставка груза по городу (1,5 т)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1ч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extLst>
                  <a:ext uri="{0D108BD9-81ED-4DB2-BD59-A6C34878D82A}">
                    <a16:rowId xmlns:a16="http://schemas.microsoft.com/office/drawing/2014/main" val="1307912185"/>
                  </a:ext>
                </a:extLst>
              </a:tr>
              <a:tr h="5859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Консультация специалиста контакт-центра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0.25ч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extLst>
                  <a:ext uri="{0D108BD9-81ED-4DB2-BD59-A6C34878D82A}">
                    <a16:rowId xmlns:a16="http://schemas.microsoft.com/office/drawing/2014/main" val="2069282376"/>
                  </a:ext>
                </a:extLst>
              </a:tr>
              <a:tr h="6108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Приемка груза по количеству мест (5т)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1ч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extLst>
                  <a:ext uri="{0D108BD9-81ED-4DB2-BD59-A6C34878D82A}">
                    <a16:rowId xmlns:a16="http://schemas.microsoft.com/office/drawing/2014/main" val="10248662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0023475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0539" y="153031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Перечень услуг, фактически оказываемых исследуемой транспортной компанией </a:t>
            </a:r>
          </a:p>
          <a:p>
            <a:pPr algn="ctr"/>
            <a:r>
              <a:rPr lang="ru-RU" dirty="0"/>
              <a:t>(таблица, часть 2)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F0167D97-4332-DF42-95BB-1355F93117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2414420"/>
              </p:ext>
            </p:extLst>
          </p:nvPr>
        </p:nvGraphicFramePr>
        <p:xfrm>
          <a:off x="1108363" y="1398122"/>
          <a:ext cx="9706176" cy="53629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79887">
                  <a:extLst>
                    <a:ext uri="{9D8B030D-6E8A-4147-A177-3AD203B41FA5}">
                      <a16:colId xmlns:a16="http://schemas.microsoft.com/office/drawing/2014/main" val="2531575467"/>
                    </a:ext>
                  </a:extLst>
                </a:gridCol>
                <a:gridCol w="4759051">
                  <a:extLst>
                    <a:ext uri="{9D8B030D-6E8A-4147-A177-3AD203B41FA5}">
                      <a16:colId xmlns:a16="http://schemas.microsoft.com/office/drawing/2014/main" val="3129873849"/>
                    </a:ext>
                  </a:extLst>
                </a:gridCol>
                <a:gridCol w="3967238">
                  <a:extLst>
                    <a:ext uri="{9D8B030D-6E8A-4147-A177-3AD203B41FA5}">
                      <a16:colId xmlns:a16="http://schemas.microsoft.com/office/drawing/2014/main" val="57304667"/>
                    </a:ext>
                  </a:extLst>
                </a:gridCol>
              </a:tblGrid>
              <a:tr h="4173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Составление коммерческого акта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1ч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extLst>
                  <a:ext uri="{0D108BD9-81ED-4DB2-BD59-A6C34878D82A}">
                    <a16:rowId xmlns:a16="http://schemas.microsoft.com/office/drawing/2014/main" val="2844493094"/>
                  </a:ext>
                </a:extLst>
              </a:tr>
              <a:tr h="1391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Специальная упаковка груза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2ч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extLst>
                  <a:ext uri="{0D108BD9-81ED-4DB2-BD59-A6C34878D82A}">
                    <a16:rowId xmlns:a16="http://schemas.microsoft.com/office/drawing/2014/main" val="2933501511"/>
                  </a:ext>
                </a:extLst>
              </a:tr>
              <a:tr h="1391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Присвоение трека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0.5ч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extLst>
                  <a:ext uri="{0D108BD9-81ED-4DB2-BD59-A6C34878D82A}">
                    <a16:rowId xmlns:a16="http://schemas.microsoft.com/office/drawing/2014/main" val="3907387941"/>
                  </a:ext>
                </a:extLst>
              </a:tr>
              <a:tr h="2782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Механизированная погрузка транспорта (20т)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1ч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extLst>
                  <a:ext uri="{0D108BD9-81ED-4DB2-BD59-A6C34878D82A}">
                    <a16:rowId xmlns:a16="http://schemas.microsoft.com/office/drawing/2014/main" val="4075161346"/>
                  </a:ext>
                </a:extLst>
              </a:tr>
              <a:tr h="1391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Доставка от двери до двери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4ч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extLst>
                  <a:ext uri="{0D108BD9-81ED-4DB2-BD59-A6C34878D82A}">
                    <a16:rowId xmlns:a16="http://schemas.microsoft.com/office/drawing/2014/main" val="27357545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Хранение груза на складе ТК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4ч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extLst>
                  <a:ext uri="{0D108BD9-81ED-4DB2-BD59-A6C34878D82A}">
                    <a16:rowId xmlns:a16="http://schemas.microsoft.com/office/drawing/2014/main" val="923618579"/>
                  </a:ext>
                </a:extLst>
              </a:tr>
              <a:tr h="1391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Извещение о прибытии груза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0.5ч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extLst>
                  <a:ext uri="{0D108BD9-81ED-4DB2-BD59-A6C34878D82A}">
                    <a16:rowId xmlns:a16="http://schemas.microsoft.com/office/drawing/2014/main" val="3335736413"/>
                  </a:ext>
                </a:extLst>
              </a:tr>
              <a:tr h="2782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Закрепление груза в ТС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0.5ч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extLst>
                  <a:ext uri="{0D108BD9-81ED-4DB2-BD59-A6C34878D82A}">
                    <a16:rowId xmlns:a16="http://schemas.microsoft.com/office/drawing/2014/main" val="2207542105"/>
                  </a:ext>
                </a:extLst>
              </a:tr>
              <a:tr h="2782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Заключение договора (обсуждение) 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1ч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2" marR="49492" marT="0" marB="0"/>
                </a:tc>
                <a:extLst>
                  <a:ext uri="{0D108BD9-81ED-4DB2-BD59-A6C34878D82A}">
                    <a16:rowId xmlns:a16="http://schemas.microsoft.com/office/drawing/2014/main" val="4020126308"/>
                  </a:ext>
                </a:extLst>
              </a:tr>
              <a:tr h="2782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Страхование груза и ТС 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1ч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37611566"/>
                  </a:ext>
                </a:extLst>
              </a:tr>
              <a:tr h="2782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Забор груза к перевозке от грузовладельца 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0.5ч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16841022"/>
                  </a:ext>
                </a:extLst>
              </a:tr>
              <a:tr h="2782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Выдача груза грузовладельцу из терминала ТК 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0.5ч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30684573"/>
                  </a:ext>
                </a:extLst>
              </a:tr>
              <a:tr h="2782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Доставка груза в пределах области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4ч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37608970"/>
                  </a:ext>
                </a:extLst>
              </a:tr>
              <a:tr h="2782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Укладка груза на ответственное хранение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1ч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33270576"/>
                  </a:ext>
                </a:extLst>
              </a:tr>
              <a:tr h="2782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Расчет стоимости перевозки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0.5ч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428097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3581836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3369336" y="1052193"/>
                <a:ext cx="4722062" cy="7086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ru-RU" i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subSup"/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ru-RU" i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limLoc m:val="subSup"/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ru-RU" i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den>
                      </m:f>
                      <m:r>
                        <a:rPr lang="ru-RU" i="0">
                          <a:latin typeface="Cambria Math" panose="02040503050406030204" pitchFamily="18" charset="0"/>
                        </a:rPr>
                        <m:t>∗100%= </m:t>
                      </m:r>
                      <m:f>
                        <m:f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i="0">
                              <a:latin typeface="Cambria Math" panose="02040503050406030204" pitchFamily="18" charset="0"/>
                            </a:rPr>
                            <m:t>28,9</m:t>
                          </m:r>
                        </m:num>
                        <m:den>
                          <m:r>
                            <a:rPr lang="ru-RU" b="0" i="0" smtClean="0">
                              <a:latin typeface="Cambria Math" panose="02040503050406030204" pitchFamily="18" charset="0"/>
                            </a:rPr>
                            <m:t>50</m:t>
                          </m:r>
                        </m:den>
                      </m:f>
                      <m:r>
                        <a:rPr lang="ru-RU" i="0">
                          <a:latin typeface="Cambria Math" panose="02040503050406030204" pitchFamily="18" charset="0"/>
                        </a:rPr>
                        <m:t>∗100%=</m:t>
                      </m:r>
                      <m:r>
                        <a:rPr lang="ru-RU" b="0" i="0" smtClean="0">
                          <a:latin typeface="Cambria Math" panose="02040503050406030204" pitchFamily="18" charset="0"/>
                        </a:rPr>
                        <m:t>57,8</m:t>
                      </m:r>
                      <m:r>
                        <a:rPr lang="ru-RU" i="0"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9336" y="1052193"/>
                <a:ext cx="4722062" cy="708656"/>
              </a:xfrm>
              <a:prstGeom prst="rect">
                <a:avLst/>
              </a:prstGeom>
              <a:blipFill>
                <a:blip r:embed="rId2"/>
                <a:stretch>
                  <a:fillRect t="-62500" b="-87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1524000" y="29076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Расчет уровня логистического сервиса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0808" y="1193454"/>
            <a:ext cx="3041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Вариант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3369336" y="2260169"/>
                <a:ext cx="4176143" cy="6127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ru-RU" i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𝑀</m:t>
                          </m:r>
                        </m:den>
                      </m:f>
                      <m:r>
                        <a:rPr lang="ru-RU" i="0">
                          <a:latin typeface="Cambria Math" panose="02040503050406030204" pitchFamily="18" charset="0"/>
                        </a:rPr>
                        <m:t>∗100%=</m:t>
                      </m:r>
                      <m:f>
                        <m:f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i="0">
                              <a:latin typeface="Cambria Math" panose="02040503050406030204" pitchFamily="18" charset="0"/>
                            </a:rPr>
                            <m:t>26</m:t>
                          </m:r>
                        </m:num>
                        <m:den>
                          <m:r>
                            <a:rPr lang="ru-RU" i="0">
                              <a:latin typeface="Cambria Math" panose="02040503050406030204" pitchFamily="18" charset="0"/>
                            </a:rPr>
                            <m:t>32</m:t>
                          </m:r>
                        </m:den>
                      </m:f>
                      <m:r>
                        <a:rPr lang="ru-RU" i="0">
                          <a:latin typeface="Cambria Math" panose="02040503050406030204" pitchFamily="18" charset="0"/>
                        </a:rPr>
                        <m:t>∗100%=81,25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9336" y="2260169"/>
                <a:ext cx="4176143" cy="6127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600808" y="2381869"/>
            <a:ext cx="3041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Вариант </a:t>
            </a:r>
            <a:r>
              <a:rPr lang="en-US" dirty="0"/>
              <a:t>2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108364" y="3570284"/>
            <a:ext cx="99614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-apple-system"/>
              </a:rPr>
              <a:t>Средняя оценка по отзывам на различных сайтах 4. За 2019 и 2020 год было достаточно мало негативных отзывов. Единственным недостатком является упаковка, из-за которой в последствии привозят не всегда целый груз.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0192480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56239" y="311293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Рекомендации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66092" y="1290170"/>
            <a:ext cx="85812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1. Улучшить качество упаковки товарной продукции</a:t>
            </a:r>
          </a:p>
          <a:p>
            <a:endParaRPr lang="ru-RU" dirty="0"/>
          </a:p>
          <a:p>
            <a:r>
              <a:rPr lang="ru-RU" dirty="0"/>
              <a:t>2. Выход на новые рынки путем модернизации логистических услуг</a:t>
            </a:r>
          </a:p>
          <a:p>
            <a:endParaRPr lang="ru-RU" dirty="0"/>
          </a:p>
          <a:p>
            <a:r>
              <a:rPr lang="ru-RU" dirty="0"/>
              <a:t>3. Цифровизация и внедрение более современных корпоративных информационных систем</a:t>
            </a:r>
          </a:p>
        </p:txBody>
      </p:sp>
    </p:spTree>
    <p:extLst>
      <p:ext uri="{BB962C8B-B14F-4D97-AF65-F5344CB8AC3E}">
        <p14:creationId xmlns:p14="http://schemas.microsoft.com/office/powerpoint/2010/main" val="538468779"/>
      </p:ext>
    </p:extLst>
  </p:cSld>
  <p:clrMapOvr>
    <a:masterClrMapping/>
  </p:clrMapOvr>
  <p:transition spd="slow">
    <p:push dir="u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эдисон">
  <a:themeElements>
    <a:clrScheme name="Синий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Мэдисон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Мэдисон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178B2DAB-5DDE-4060-A857-D2E1CDA9250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{5B2ADF0C-966B-CD41-AA6D-409DEBE8F9D3}tf16401378</Template>
  <TotalTime>165</TotalTime>
  <Words>848</Words>
  <Application>Microsoft Office PowerPoint</Application>
  <PresentationFormat>Широкоэкранный</PresentationFormat>
  <Paragraphs>251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-apple-system</vt:lpstr>
      <vt:lpstr>Arial</vt:lpstr>
      <vt:lpstr>Calibri</vt:lpstr>
      <vt:lpstr>Cambria Math</vt:lpstr>
      <vt:lpstr>MS Shell Dlg 2</vt:lpstr>
      <vt:lpstr>Times New Roman</vt:lpstr>
      <vt:lpstr>Wingdings</vt:lpstr>
      <vt:lpstr>Wingdings 3</vt:lpstr>
      <vt:lpstr>Мэдисон</vt:lpstr>
      <vt:lpstr>Презентация PowerPoint</vt:lpstr>
      <vt:lpstr>Презентация PowerPoint</vt:lpstr>
      <vt:lpstr>Филиалы и транспорт</vt:lpstr>
      <vt:lpstr>Презентация PowerPoint</vt:lpstr>
      <vt:lpstr>Презентация PowerPoint</vt:lpstr>
      <vt:lpstr>Упаковка</vt:lpstr>
      <vt:lpstr>Стоимость страхования рассчитывается как сумма страхового сбора и страхового вознаграждения. Страховой сбор рассчитывается от объявленной ценности умноженной на тариф. </vt:lpstr>
      <vt:lpstr>Цены на грузоперевозки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shaptala99@outlook.com</dc:creator>
  <cp:lastModifiedBy>1</cp:lastModifiedBy>
  <cp:revision>17</cp:revision>
  <dcterms:created xsi:type="dcterms:W3CDTF">2020-11-23T07:42:53Z</dcterms:created>
  <dcterms:modified xsi:type="dcterms:W3CDTF">2022-11-23T06:12:29Z</dcterms:modified>
</cp:coreProperties>
</file>