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0" r:id="rId1"/>
  </p:sldMasterIdLst>
  <p:sldIdLst>
    <p:sldId id="257" r:id="rId2"/>
    <p:sldId id="292" r:id="rId3"/>
    <p:sldId id="29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04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313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643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9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490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35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42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95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17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128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6192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993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164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392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01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36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7D8D757-0918-4E6A-9C91-A7D47AD250CB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AF1E1-924A-44F1-A761-213304A35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691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rodist.ru/mod/lti/view.php?id=79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5438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ropb.ru/library/baza/federalnye-zakony/tekhnicheskiy-reglament-o-trebovaniyakh-pozharnoy-bezopasnosti-123-fz-ot-22-07-2008/?lang=r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78699/68301fb63fd29ae734ea78edc021053074e611c0/" TargetMode="External"/><Relationship Id="rId2" Type="http://schemas.openxmlformats.org/officeDocument/2006/relationships/hyperlink" Target="http://www.consultant.ru/document/cons_doc_LAW_78699/cc42f81222212cd713a0c537a02ee0066cfb5c56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nsultant.ru/document/cons_doc_LAW_78699/9cfe900c22a36f8e1301e0b10a0fdd9729d9d33c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78699/25ebc4360938902623992a9f3423b048cf534177/" TargetMode="External"/><Relationship Id="rId7" Type="http://schemas.openxmlformats.org/officeDocument/2006/relationships/hyperlink" Target="http://www.consultant.ru/document/cons_doc_LAW_78699/b8d489dfce387bcec005bc7d4dc896b2d891eb1d/" TargetMode="External"/><Relationship Id="rId2" Type="http://schemas.openxmlformats.org/officeDocument/2006/relationships/hyperlink" Target="http://www.consultant.ru/document/cons_doc_LAW_78699/89ab8e7c7727c034410df5498a12bb7c7fab624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78699/e379077071acb10e8009dc2903046727c8011c01/" TargetMode="External"/><Relationship Id="rId5" Type="http://schemas.openxmlformats.org/officeDocument/2006/relationships/hyperlink" Target="http://www.consultant.ru/document/cons_doc_LAW_78699/4764d2e8170916717cc67ecc6ac01f3a692763c7/" TargetMode="External"/><Relationship Id="rId4" Type="http://schemas.openxmlformats.org/officeDocument/2006/relationships/hyperlink" Target="http://www.consultant.ru/document/cons_doc_LAW_78699/c40560e1019daeafc2d39158e31e20e6d008a679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78699/62d850063d05e90dbea1e6a0d59742d118ac3f1c/" TargetMode="External"/><Relationship Id="rId3" Type="http://schemas.openxmlformats.org/officeDocument/2006/relationships/hyperlink" Target="http://www.consultant.ru/document/cons_doc_LAW_78699/c971e1c516c63ad7e78e8d9fddf68505704b70a5/" TargetMode="External"/><Relationship Id="rId7" Type="http://schemas.openxmlformats.org/officeDocument/2006/relationships/hyperlink" Target="http://www.consultant.ru/document/cons_doc_LAW_78699/67821aa900e310add82cba9434a208d96723c6c1/" TargetMode="External"/><Relationship Id="rId2" Type="http://schemas.openxmlformats.org/officeDocument/2006/relationships/hyperlink" Target="http://www.consultant.ru/document/cons_doc_LAW_78699/49149e31fc108e0ea67b9888bfa0dc150605f28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78699/28a31e4e0819499efe7bd7115001926281e65003/" TargetMode="External"/><Relationship Id="rId5" Type="http://schemas.openxmlformats.org/officeDocument/2006/relationships/hyperlink" Target="http://www.consultant.ru/document/cons_doc_LAW_78699/21ec21e50bae00e55f830d44e1209ff44e2e9264/" TargetMode="External"/><Relationship Id="rId4" Type="http://schemas.openxmlformats.org/officeDocument/2006/relationships/hyperlink" Target="http://www.consultant.ru/document/cons_doc_LAW_78699/4867aa375d5fe5a35c4e5637ba2e3f2ed695c6a6/" TargetMode="External"/><Relationship Id="rId9" Type="http://schemas.openxmlformats.org/officeDocument/2006/relationships/hyperlink" Target="http://www.consultant.ru/document/cons_doc_LAW_78699/5093894e4537d6f117a937a3519e09b233742e79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363263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341893/6e9e76ac34eed2325a2dc76d37b9d81d2cbbaeb0/#dst102604" TargetMode="External"/><Relationship Id="rId2" Type="http://schemas.openxmlformats.org/officeDocument/2006/relationships/hyperlink" Target="http://www.consultant.ru/document/cons_doc_LAW_5438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www.consultant.ru/document/cons_doc_LAW_213196/1cdfb8491220c4275c3cff916f0a40fd31215fa7/#dst100079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06125/#dst0" TargetMode="External"/><Relationship Id="rId2" Type="http://schemas.openxmlformats.org/officeDocument/2006/relationships/hyperlink" Target="http://www.consultant.ru/document/cons_doc_LAW_5438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363263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363263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12125267/3ddec0358899d3ea2b04c72578ab41e7/#block_204" TargetMode="External"/><Relationship Id="rId2" Type="http://schemas.openxmlformats.org/officeDocument/2006/relationships/hyperlink" Target="https://base.garant.ru/10103955/1cafb24d049dcd1e7707a22d98e9858f/#block_5001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base.garant.ru/12125267/3ddec0358899d3ea2b04c72578ab41e7/#block_204061" TargetMode="External"/><Relationship Id="rId3" Type="http://schemas.openxmlformats.org/officeDocument/2006/relationships/hyperlink" Target="https://base.garant.ru/12125267/" TargetMode="External"/><Relationship Id="rId7" Type="http://schemas.openxmlformats.org/officeDocument/2006/relationships/hyperlink" Target="https://base.garant.ru/12125267/3ddec0358899d3ea2b04c72578ab41e7/#block_20406" TargetMode="External"/><Relationship Id="rId2" Type="http://schemas.openxmlformats.org/officeDocument/2006/relationships/hyperlink" Target="https://base.garant.ru/12125267/3ddec0358899d3ea2b04c72578ab41e7/#block_20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ase.garant.ru/12125267/5459add7da156134384304d334433a87/#block_1116" TargetMode="External"/><Relationship Id="rId5" Type="http://schemas.openxmlformats.org/officeDocument/2006/relationships/hyperlink" Target="https://base.garant.ru/12125267/73ef8120ebae5e4a93b9bd7523b5c87f/#block_832" TargetMode="External"/><Relationship Id="rId4" Type="http://schemas.openxmlformats.org/officeDocument/2006/relationships/hyperlink" Target="https://base.garant.ru/12161584/" TargetMode="External"/><Relationship Id="rId9" Type="http://schemas.openxmlformats.org/officeDocument/2006/relationships/hyperlink" Target="https://base.garant.ru/12125267/3ddec0358899d3ea2b04c72578ab41e7/#block_20407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base.garant.ru/10103955/7d6bbe1829627ce93319dc72963759a2/#block_30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565837297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565837297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902271495" TargetMode="External"/><Relationship Id="rId2" Type="http://schemas.openxmlformats.org/officeDocument/2006/relationships/hyperlink" Target="http://docs.cntd.ru/document/565837297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565837297" TargetMode="External"/><Relationship Id="rId2" Type="http://schemas.openxmlformats.org/officeDocument/2006/relationships/hyperlink" Target="http://docs.cntd.ru/document/450702374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04" y="269340"/>
            <a:ext cx="9895314" cy="62831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12118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07390" y="3244334"/>
            <a:ext cx="64614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пожарной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и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производственного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29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34566" y="534154"/>
            <a:ext cx="10919234" cy="588475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вопросы</a:t>
            </a:r>
            <a:r>
              <a:rPr lang="ru-RU" dirty="0"/>
              <a:t>: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вопросы организации обучения.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пожарной безопасности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нормативных правовых актов и нормативных документов. Требование пожарной безопасности как правовая норма. Система нормативных правовых актов и нормативных документов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нормативных правовых актов и нормативных документов по пожарной безопасности. Работа с нормативными правовыми актами и нормативными документами.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опасность. Незащищенность. Понятие "пожарного риска". Пожарная безопасность, обеспечение пожарной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"объекта защиты". Типы объектов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Здание - как наиболее часто встречающийся объект защиты. Этапы жизненного цикла здания. Строительные конструкции как элементы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Пожарно-техническая классификация здания (класс функциональной пожарной опасности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Пожарно-техническая классификация здания (этажность здания)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Пожарно-техническая классификация здания (площадь этажа в пределах пожарного отсека)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Пожарно-техническая классификация здания (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Степень огнестойкости"/>
              </a:rPr>
              <a:t>степень огнестойкости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Пожарно-техническая классификация здания (Класс конструктивной пожарной опасности)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Пожарно-техническая классификация здания (категории по взрывопожарной и пожарной опасности)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398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315" y="235390"/>
            <a:ext cx="9428351" cy="814812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вопросы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07406" y="1367073"/>
            <a:ext cx="9573207" cy="5033727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пожарной профилактики: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лицо. Обязанности, права и ответственность юридических лиц в области пожарной безопасности. Законный представитель юридического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права, обязанности и ответственность руководителя организации в области пожарной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лицо, права, обязанности и ответственность руководителя организации в области пожарной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ражданин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права, обязанности и ответственность граждан в области пожарной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Пожарная профилактика. Цели пожарной профилактики.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06778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4788"/>
          </a:xfrm>
        </p:spPr>
        <p:txBody>
          <a:bodyPr/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вопросы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154" y="1267485"/>
            <a:ext cx="10819646" cy="490947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противопожарной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пожарной безопасности к производственным зданиям, сооружениям (класс функциональной пожарной опасности Ф5.1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пожарной безопасности к складским зданиям, сооружениям, помещениям (класс функциональной пожарной опасности Ф5.2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пожарной безопасности к стоянкам для автомобилей без технического обслуживания и ремонта (класс функциональной пожарной опасности Ф5.2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опасных производственных объектов.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34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основы обеспечения пожарной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010" y="1825625"/>
            <a:ext cx="10674790" cy="4351338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регулирование в области пожарной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совокупность сил и средств, а также мер правового,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экономического, социального и научно-технического характера, направленных на профилактику пожаров, их тушение и проведение аварийно-спасательных работ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Федеральный закон от 21.12.1994 N 69-ФЗ (ред. от 22.12.2020) "О пожарной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безопасности"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Система обеспечения пожарной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безопасности)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обеспечения пожарной безопасности: основные элементы и функции, цель и состав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пожарной безопасности является одной из важнейших функций не только государства, но и каждого руководителя конкретного объекта защиты. Реализация этой функции в Российской Федерации осуществляется через 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обеспечения пожарной безопасности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26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90124"/>
            <a:ext cx="9404723" cy="986826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элементами системы обеспечения пожарной безопасности являются органы государственной власти, органы местного самоуправления, организации, граждане, принимающие участие в обеспечении пожарной безопасности в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законодательством РФ.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45" y="1376127"/>
            <a:ext cx="9949758" cy="5287223"/>
          </a:xfrm>
        </p:spPr>
      </p:pic>
    </p:spTree>
    <p:extLst>
      <p:ext uri="{BB962C8B-B14F-4D97-AF65-F5344CB8AC3E}">
        <p14:creationId xmlns:p14="http://schemas.microsoft.com/office/powerpoint/2010/main" val="314397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453" y="199176"/>
            <a:ext cx="9127381" cy="823866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обеспечения пожарной безопасности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023042"/>
            <a:ext cx="8946541" cy="541397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этого,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обеспечения пожарной безопасности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должна быть реализована на каждом объекте защиты.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защиты — продукция, в том числе имущество граждан или юридических лиц, государственное или муниципальное имущество (включая объекты, расположенные на территориях поселений, а также здания, сооружения, транспортные средства, технологические установки, оборудование, агрегаты, изделия и иное имущество), к которой установлены или должны быть установлены требования пожарной безопасности для предотвращения пожара и защиты людей при пожаре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системы обеспечения пожарной безопасности объекта защиты — это предотвращение пожара, обеспечение безопасности людей и защита имущества при пожаре.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обеспечения пожарной безопасности объекта защиты включает в себя: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предотвращения пожара,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противопожарной защиты,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организационно-технических мероприятий по обеспечению пожарной безопасности.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13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90124"/>
            <a:ext cx="9404723" cy="597527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обеспечения пожарной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пожарной безопасности объекта защиты в обязательном порядке должна содержать комплекс мероприятий, исключающих возможность превышения значений допустимого пожарного риска, установленного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Федеральным законом от 22.07.2008 № 123-ФЗ «Технический регламент о требованиях пожарной безопасности»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направленных на предотвращение опасности причинения вреда третьим лицам в результате пожара.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97941" y="1520983"/>
            <a:ext cx="10167041" cy="473647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71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511" y="208231"/>
            <a:ext cx="7994210" cy="650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0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Организационно-технические мероприятия.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620" y="1853248"/>
            <a:ext cx="11153869" cy="460187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Организационно-технические мероприятия включают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себя: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пожарной охраны (профессиональной, добровольной),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и служащих правилам пожарной безопасности,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инструкций о порядке работы с пожароопасными веществами и материалами,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администрации, рабочих и служащих в случае возникновения пожара и эвакуации людей,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рименение средств наглядной агитации по обеспечению пожарной безопасности и другое…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7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6126"/>
          </a:xfrm>
        </p:spPr>
        <p:txBody>
          <a:bodyPr/>
          <a:lstStyle/>
          <a:p>
            <a:pPr algn="ctr"/>
            <a:r>
              <a:rPr lang="ru-RU" sz="3200" b="1" dirty="0" smtClean="0"/>
              <a:t>Система предотвращения пожара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8599" y="1023042"/>
            <a:ext cx="10628768" cy="5404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образования в горючей среде источников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зажигания;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ограничение доступа окислителя;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газовой среды;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молниезащиты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зданий и сооружений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22.07.2008 N 123-ФЗ (ред. от 27.12.2018)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«Технический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 о требованиях пожарной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безопасности»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СИСТЕМА ПРЕДОТВРАЩЕНИЯ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ПОЖАРОВ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Статья 48. Цель создания систем предотвращения пожаров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Статья 49. Способы исключения условий образования горючей среды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Статья 50. Способы исключения условий образования в горючей среде (или внесения в нее) источников зажигания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22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9912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ПРОТИВОПОЖАРНОЙ ЗАЩИТЫ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122631"/>
            <a:ext cx="10688827" cy="540491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14. СИСТЕМЫ ПРОТИВОПОЖАРНОЙ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Статья 51. Цель создания систем противопожарной защиты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Статья 52. Способы защиты людей и имущества от воздействия опасных факторов пожара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Статья 53. Пути эвакуации людей при пожаре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Статья 54. Системы обнаружения пожара, оповещения и управления эвакуацией людей при пожаре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Статья 55. Системы коллективной защиты и средства индивидуальной защиты людей от опасных факторов пожара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Статья 56. Система противодымной защиты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7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6537"/>
          </a:xfrm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ПРОТИВОПОЖАРНОЙ ЗАЩИТЫ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231272"/>
            <a:ext cx="10706934" cy="5305330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Статья 57. Огнестойкость и пожарная опасность зданий и сооружений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Статья 58. Огнестойкость и пожарная опасность строительных конструкций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Статья 59. Ограничение распространения пожара за пределы очага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Статья 60. Первичные средства пожаротушения в зданиях и сооружениях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Статья 61. Автоматические и автономные установки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пожаротушения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Статья 62. Источники противопожарного водоснабжения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Статья 63. Первичные меры пожарной безопасности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Статья 64. Требования к декларации пожарной безопасности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00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299" y="452718"/>
            <a:ext cx="9661535" cy="968676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нормативных правовых актов в области пожарной безопасности.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8598" y="1421394"/>
            <a:ext cx="10737410" cy="5097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 правовое регулирование в области пожарной безопасности представляет собой принятие органами государственной власти нормативных правовых актов, направленных на регулирование общественных отношений, связанных с обеспечением пожарной безопасности. 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правовые акты федеральных органов исполнительной власти, устанавливающие требования пожарной безопасности, разрабатываются в порядке,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Правительством Российской Федерации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21.12.1994 N 69-ФЗ (ред. от 22.12.2020)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безопасности»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20. Нормативное правовое регулирование в области пожарной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376789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353" y="217283"/>
            <a:ext cx="9652482" cy="2163777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 Российской Федерации о пожарной безопасности основывается на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Конституции Российской Федерации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включает в себя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21.12.1994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69-ФЗ «О пожарной безопасности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принимаемые в соответствии с ним федеральные законы и иные нормативные правовые акты, а также законы и иные нормативные правовые акты субъектов Российской Федерации, муниципальные правовые акты, регулирующие вопросы пожарной безопасности.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994" y="3485584"/>
            <a:ext cx="11217244" cy="3023858"/>
          </a:xfrm>
        </p:spPr>
        <p:txBody>
          <a:bodyPr>
            <a:norm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21.12.94 N 69-ФЗ "О пожарной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безопасности»;</a:t>
            </a: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"Технический регламент о требованиях пожарной безопасности" от 22.07.2008 N 123-ФЗ (последняя редакция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"О техническом регулировании" от 27.12.2002 N 184-ФЗ (последняя редакция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Постановление правительства РФ от 16.09.2020 N 1479 "об утверждении правил противопожарного режима в российской федерации"</a:t>
            </a: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102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300" y="262596"/>
            <a:ext cx="9660554" cy="950569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Федеральный закон от 21.12.1994 N 69-ФЗ (ред. от 22.12.2020) "О пожарной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безопасности«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34. Права и обязанности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пожарной безопасности: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имеют право на: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защиту их жизни, здоровья и имущества в случае пожара;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 ущерба, причиненного пожаром, в порядке, установленном действующим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законодательством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установлении причин пожара, нанесшего ущерб их здоровью и имуществу;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информации по вопросам пожарной безопасности, в том числе в установленном порядке от органов управления и подразделений пожарной охраны;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обеспечении пожарной безопасности, в том числе в установленном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порядке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деятельности добровольной пожарной охраны.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743" y="982631"/>
            <a:ext cx="3086729" cy="2316862"/>
          </a:xfrm>
        </p:spPr>
      </p:pic>
    </p:spTree>
    <p:extLst>
      <p:ext uri="{BB962C8B-B14F-4D97-AF65-F5344CB8AC3E}">
        <p14:creationId xmlns:p14="http://schemas.microsoft.com/office/powerpoint/2010/main" val="142769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Федеральный закон от 21.12.1994 N 69-ФЗ (ред. от 22.12.2020) "О пожарной безопасности"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246" y="1466662"/>
            <a:ext cx="11543168" cy="506994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обязаны: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требования пожарной безопасности;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иметь в помещениях и строениях, находящихся в их собственности (пользовании), первичные средства тушения пожаров и противопожарный инвентарь в соответствии с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правилами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противопожарного режима и перечнями, утвержденными соответствующими органами местного самоуправления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обнаружении пожаров немедленно уведомлять о них пожарную охрану;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прибытия пожарной охраны принимать посильные меры по спасению людей, имущества и тушению пожаров;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оказывать содействие пожарной охране при тушении пожаров;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предписания, постановления и иные законные требования должностных лиц государственного пожарного надзора;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в порядке, установленном законодательством Российской Федерации, возможность должностным лицам государственного пожарного надзора проводить обследования и проверки принадлежащих им производственных, хозяйственных и иных помещений и строений (за исключением жилых помещений), территорий, земельных участков в целях контроля за соблюдением требований пожарной безопасности и пресечения их нарушений.</a:t>
            </a:r>
          </a:p>
        </p:txBody>
      </p:sp>
    </p:spTree>
    <p:extLst>
      <p:ext uri="{BB962C8B-B14F-4D97-AF65-F5344CB8AC3E}">
        <p14:creationId xmlns:p14="http://schemas.microsoft.com/office/powerpoint/2010/main" val="100429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032" y="289712"/>
            <a:ext cx="10076507" cy="1149790"/>
          </a:xfrm>
        </p:spPr>
        <p:txBody>
          <a:bodyPr/>
          <a:lstStyle/>
          <a:p>
            <a:pPr algn="ctr"/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"Технический регламент о требованиях пожарной безопасности" от 22.07.2008 N 123-ФЗ (последняя редакция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45" y="1367073"/>
            <a:ext cx="9777742" cy="5287224"/>
          </a:xfrm>
        </p:spPr>
      </p:pic>
    </p:spTree>
    <p:extLst>
      <p:ext uri="{BB962C8B-B14F-4D97-AF65-F5344CB8AC3E}">
        <p14:creationId xmlns:p14="http://schemas.microsoft.com/office/powerpoint/2010/main" val="75281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"Технический регламент о требованиях пожарной безопасности" от 22.07.2008 N 123-ФЗ (последняя редакция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713" y="2052638"/>
            <a:ext cx="5594349" cy="4195762"/>
          </a:xfrm>
        </p:spPr>
      </p:pic>
    </p:spTree>
    <p:extLst>
      <p:ext uri="{BB962C8B-B14F-4D97-AF65-F5344CB8AC3E}">
        <p14:creationId xmlns:p14="http://schemas.microsoft.com/office/powerpoint/2010/main" val="399489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35390"/>
            <a:ext cx="9846855" cy="13399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Постановление правительства РФ от 16.09.2020 N 1479 </a:t>
            </a:r>
            <a:r>
              <a:rPr lang="ru-RU" sz="2800" b="1" u="sng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/>
            </a:r>
            <a:br>
              <a:rPr lang="ru-RU" sz="2800" b="1" u="sng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</a:br>
            <a:r>
              <a:rPr lang="ru-RU" sz="2800" b="1" u="sng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«Об </a:t>
            </a:r>
            <a:r>
              <a:rPr lang="ru-RU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утверждении правил противопожарного режима в российской федерации"</a:t>
            </a:r>
            <a:r>
              <a:rPr lang="ru-RU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085" y="1575303"/>
            <a:ext cx="11579381" cy="494319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IX. </a:t>
            </a:r>
            <a:r>
              <a:rPr lang="ru-RU" b="1" dirty="0"/>
              <a:t>Производственные объекты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121. Технологические процессы проводятся в соответствии с регламентами, правилами технической эксплуатации и другой утвержденной в установленном порядке технической и эксплуатационной документацией, а оборудование, предназначенное для использования пожароопасных 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пожаровзрывоопасных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 и материалов, должно соответствовать технической документации изготовителя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123. Руководитель организации при выполнении планового ремонта или профилактического осмотра технологического оборудования обеспечивает соблюдение необходимых мер пожарной безопасности</a:t>
            </a:r>
            <a:r>
              <a:rPr lang="ru-RU" sz="1800" dirty="0" smtClean="0"/>
              <a:t>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130. Запрещается использовать для проживания людей производственные и складские здания и сооружения, расположенные на территориях предприятий.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132. Руководитель организации обеспечивает проведение работ по очистке стен, потолков, пола, конструкций и оборудования помещений от пыли, стружек и горючих отходов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134. Руководитель организации устанавливает сроки проведения проверок исправности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огнепреградителей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очистки их огнегасящей насадки и мембранных клапанов, а также обеспечивает их выполнение.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131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Постановление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правительства РФ от 16.09.2020 N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1479</a:t>
            </a:r>
            <a:b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</a:b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«Об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утверждении правил противопожарного режима в российской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федерации«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315" y="2052918"/>
            <a:ext cx="10827943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165. На объектах защиты, относящихся к полиграфической промышленности, запрещается: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подвешивать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металлоподаватель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отливных машин влажные слитки;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загружать отливной котел наборными материалами, загрязненными красками и горючими веществами;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оставлять на наборных машинах или хранить около них горючие смывочные материалы и масленки с маслом;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подходить к отливочному аппарату и работать на машине в спецодежде, загрязненной горючей жидкостью;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настилать полы из горючих материалов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гартоплавильных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отделениях.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386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Права, обязанности и ответственность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и граждан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пожарной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245" y="1973655"/>
            <a:ext cx="11343993" cy="455389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РФ от 21.12.1994 № 69-ФЗ «О пожарной безопасности».</a:t>
            </a:r>
            <a:b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38. Ответственность за нарушение требований пожарной безопасности</a:t>
            </a:r>
          </a:p>
          <a:p>
            <a:pPr marL="0" indent="0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несут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собственники имущества;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федеральных органов исполнительной власти;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органов местного самоуправления;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уполномоченные владеть, пользоваться или распоряжаться имуществом, в том числе руководители организаций;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в установленном порядке назначенные ответственными за обеспечение пожарной безопасности;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должностные лица в пределах их компетенции.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за нарушение требований пожарной безопасности для квартир (комнат) в домах государственного, муниципального и ведомственного жилищного фонда возлагается на ответственных квартиросъемщиков или арендаторов, если иное не предусмотрено соответствующим договором.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указанные в части первой настоящей статьи, иные граждане за нарушение требований пожарной безопасности, а также за иные правонарушения в области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пожарной безопасности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могут быть привлечены к дисциплинарной,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административной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или уголовной ответственности в соответствии с действующим законодательством.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903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59211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Права, обязанности и ответственность организаций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граждан 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пожарной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511930"/>
            <a:ext cx="9403743" cy="49522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РФ от 21.12.1994 № 69-ФЗ «О пожарной безопасности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39. Административная ответственность руководителей организаций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и порядок привлечения руководителей организаций к административной ответственности за правонарушения в области пожарной безопасности устанавливаются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законодательством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Российской Федерации.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Кодекс об административных правонарушениях (КоАП РФ)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20.4. Нарушение требований пожарной безопасности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Нарушение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требований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пожарной безопасности, за исключением случаев, предусмотренных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статьями 8.32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11.16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настоящего Кодекса и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частями 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6.1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настоящей статьи, -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предупреждение или наложение административного штрафа на граждан в размере от двух тысяч до трех тысяч рублей;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должностных лиц - от шести тысяч до пятнадцати тысяч рублей; на лиц, осуществляющих предпринимательскую деятельность без образования юридического лица, - от двадцати тысяч до тридцати тысяч рублей; на юридических лиц - от ста пятидесяти тысяч до двухсот тысяч рублей.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974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Права, обязанности и ответственность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ответственных за ПБ и граждан 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пожарной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086" y="1853248"/>
            <a:ext cx="11506954" cy="476483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20.4. Нарушение требований пожарной безопасности</a:t>
            </a:r>
          </a:p>
          <a:p>
            <a:pPr marL="0" indent="0"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Те же действия, совершенные в условиях 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особого противопожарного режима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влекут наложение административного штрафа на граждан в размере от двух тысяч до четырех тысяч рублей;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должностных лиц - от пятнадцати тысяч до тридцати тысяч рублей; на лиц, осуществляющих предпринимательскую деятельность без образования юридического лица, - от тридцати тысяч до сорока тысяч рублей; на юридических лиц - от двухсот тысяч до четырехсот тысяч рублей.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6. Нарушение требований пожарной безопасности, повлекшее возникновение пожара и уничтожение или повреждение чужого имущества либо причинение легкого или средней тяжести вреда здоровью человека, -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наложение административного штрафа на граждан в размере от четырех тысяч до пяти тысяч рублей;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должностных лиц - от сорока тысяч до пятидесяти тысяч рублей; на юридических лиц - от трехсот пятидесяти тысяч до четырехсот тысяч рублей.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пожарной безопасности, повлекшее возникновение пожара и причинение тяжкого вреда здоровью человека или смерть человека, -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наложение административного штрафа на юридических лиц в размере от шестисот тысяч до одного миллиона рублей или административное приостановление деятельности на срок до девяноста суток.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Неисполнение производителем (поставщиком) обязанности по включению в техническую документацию на вещества, материалы, изделия и оборудование информации о показателях пожарной опасности этих веществ, материалов, изделий и оборудования или информации о мерах пожарной безопасности при обращении с ними, если предоставление такой информации обязательно, -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наложение административного штрафа на должностных лиц в размере от пятнадцати тысяч до двадцати тысяч рублей; на юридических лиц - от девяноста тысяч до ста тысяч рублей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8004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956" y="452718"/>
            <a:ext cx="9380878" cy="796660"/>
          </a:xfrm>
        </p:spPr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Противопожарный режим на объекте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208" y="1348966"/>
            <a:ext cx="10864158" cy="48994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21.12.1994 N 69-ФЗ (ред. от 22.12.2020)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безопасности»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Основные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понятия: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Противопожарный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режим —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людей,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производства или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 (территорий),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нарушений требований пожарной безопасности и тушение пожаров</a:t>
            </a:r>
          </a:p>
        </p:txBody>
      </p:sp>
    </p:spTree>
    <p:extLst>
      <p:ext uri="{BB962C8B-B14F-4D97-AF65-F5344CB8AC3E}">
        <p14:creationId xmlns:p14="http://schemas.microsoft.com/office/powerpoint/2010/main" val="1315500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661" y="452718"/>
            <a:ext cx="8584173" cy="697072"/>
          </a:xfrm>
        </p:spPr>
        <p:txBody>
          <a:bodyPr/>
          <a:lstStyle/>
          <a:p>
            <a:r>
              <a:rPr lang="ru-RU" sz="3200" b="1" dirty="0"/>
              <a:t>Противопожарный режим на объекте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5882" y="1149790"/>
            <a:ext cx="10511072" cy="5098609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людей, порядок содержания помещений и территории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61" y="1665838"/>
            <a:ext cx="3515788" cy="4967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433" y="1714377"/>
            <a:ext cx="3477416" cy="49187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46" y="1714377"/>
            <a:ext cx="3874791" cy="484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264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4111" y="452718"/>
            <a:ext cx="8846723" cy="760446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Противопожарный режим на объекте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783" y="1004935"/>
            <a:ext cx="8858091" cy="5585863"/>
          </a:xfrm>
        </p:spPr>
      </p:pic>
    </p:spTree>
    <p:extLst>
      <p:ext uri="{BB962C8B-B14F-4D97-AF65-F5344CB8AC3E}">
        <p14:creationId xmlns:p14="http://schemas.microsoft.com/office/powerpoint/2010/main" val="35887459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605" y="144856"/>
            <a:ext cx="11525060" cy="108641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Пожары 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возгорания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произошли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производстве (в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цехе, на участке, рабочем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месте и т.д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анализ причин их возникновения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79" y="1086416"/>
            <a:ext cx="9958812" cy="5585988"/>
          </a:xfrm>
        </p:spPr>
      </p:pic>
    </p:spTree>
    <p:extLst>
      <p:ext uri="{BB962C8B-B14F-4D97-AF65-F5344CB8AC3E}">
        <p14:creationId xmlns:p14="http://schemas.microsoft.com/office/powerpoint/2010/main" val="3696629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347" y="126750"/>
            <a:ext cx="9145487" cy="841972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пожаров на производстве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378" y="832919"/>
            <a:ext cx="9678155" cy="5803271"/>
          </a:xfrm>
        </p:spPr>
      </p:pic>
    </p:spTree>
    <p:extLst>
      <p:ext uri="{BB962C8B-B14F-4D97-AF65-F5344CB8AC3E}">
        <p14:creationId xmlns:p14="http://schemas.microsoft.com/office/powerpoint/2010/main" val="31686897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566" y="81526"/>
            <a:ext cx="9844377" cy="814768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правил противопожарного режима к пожароопасным работам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072" y="977774"/>
            <a:ext cx="9660048" cy="5794219"/>
          </a:xfrm>
        </p:spPr>
      </p:pic>
    </p:spTree>
    <p:extLst>
      <p:ext uri="{BB962C8B-B14F-4D97-AF65-F5344CB8AC3E}">
        <p14:creationId xmlns:p14="http://schemas.microsoft.com/office/powerpoint/2010/main" val="1782032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244488"/>
            <a:ext cx="9404723" cy="479789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и характеристика огневых работ.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246" y="1113575"/>
            <a:ext cx="9669607" cy="5432079"/>
          </a:xfrm>
        </p:spPr>
        <p:txBody>
          <a:bodyPr>
            <a:normAutofit fontScale="92500" lnSpcReduction="10000"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16.09.2020 N 1479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Правил противопожарного режима в Российской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  п. 372.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огневым работам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производственные операции, связанные с применением открытого огня, искрообразованием и нагреванием до температур, способных вызвать воспламенение пылевоздушной смеси, готовой продукции, сырья, материалов, конструкций, 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электросварочные работы;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газосварочные работы;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газо- и электрорезка;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огневой разогрев битума;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паяльные работы;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бензино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керосинорезательные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работы;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резка металла механизированным инструментом. </a:t>
            </a:r>
          </a:p>
        </p:txBody>
      </p:sp>
    </p:spTree>
    <p:extLst>
      <p:ext uri="{BB962C8B-B14F-4D97-AF65-F5344CB8AC3E}">
        <p14:creationId xmlns:p14="http://schemas.microsoft.com/office/powerpoint/2010/main" val="2898468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7117" y="262596"/>
            <a:ext cx="10194201" cy="733285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оформления наряда-допуска на проведение огневых работ.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706" y="887240"/>
            <a:ext cx="10646874" cy="5361160"/>
          </a:xfrm>
        </p:spPr>
        <p:txBody>
          <a:bodyPr/>
          <a:lstStyle/>
          <a:p>
            <a:pPr marL="0" indent="0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Постановление Правительства РФ от 16.09.2020 N 1479 "Об утверждении Правил противопожарного режима в Российской Федерации"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372. На проведение огневых работ (огневой разогрев битума, газо- и электросварочные работы, газо- 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электрорезательные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бензино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керосинорезательные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работы, работы с паяльной лампой, резка металла механизированным инструментом с образованием искр)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временных местах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(кроме строительных площадок и частных домовладений) руководителем организации или лицом, ответственным за пожарную безопасность,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оформляется наряд-допуск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огневых работ.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Наряд-допуск выдается руководителю работ и утверждается руководителем организации или иным должностным лицом, уполномоченным руководителем организации.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2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7117" y="452718"/>
            <a:ext cx="9353717" cy="552217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оформления наряда-допуска на проведение огневых работ.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994" y="1394234"/>
            <a:ext cx="10737410" cy="48541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u="sng" dirty="0">
                <a:hlinkClick r:id="rId2"/>
              </a:rPr>
              <a:t>Постановление Правительства РФ от 16.09.2020 N 1479 "Об утверждении Правил противопожарного режима в Российской Федерации"</a:t>
            </a:r>
            <a:r>
              <a:rPr lang="ru-RU" sz="2400" b="1" dirty="0"/>
              <a:t> </a:t>
            </a:r>
            <a:endParaRPr lang="ru-RU" sz="2400" b="1" dirty="0" smtClean="0"/>
          </a:p>
          <a:p>
            <a:r>
              <a:rPr lang="ru-RU" sz="2400" b="1" dirty="0" smtClean="0"/>
              <a:t>п. 372.</a:t>
            </a:r>
            <a:r>
              <a:rPr lang="ru-RU" sz="2400" b="1" dirty="0"/>
              <a:t> Наряд-допуск должен содержать сведения о фамилии, имени, отчестве (при наличии) руководителя работ, месте и характере проводимой работы, требования безопасности при подготовке, проведении и окончании работ, состав исполнителей с указанием фамилии, имени, отчества (при наличии), профессии, сведения о проведенном инструктаже по пожарной безопасности каждому исполнителю, планируемое время начала и окончания работ.</a:t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488701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459" y="108687"/>
            <a:ext cx="11316831" cy="715179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оформления наряда-допуска на проведение огневых работ</a:t>
            </a:r>
            <a:r>
              <a:rPr lang="ru-RU" b="1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010" y="1213164"/>
            <a:ext cx="10791731" cy="5035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Постановление Правительства РФ от 16.09.2020 N 1479 "Об утверждении Правил противопожарного режима в Российской Федерации"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372.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наряд-допуск вносятся сведения о готовности рабочего места к проведению работ (дата, подпись лица, ответственного за подготовку рабочего места), отметка ответственного лица о возможности проведения работ, сведения о ежедневном допуске к проведению работ, а также информация о завершении работы в полном объеме с указанием даты и времени.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оформление и регистрация наряда-допуска на проведение огневых работ в электронном виде в соответствии с требованиями 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Федерального закона "Об электронной подписи"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1328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543163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проведения огневых работ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086" y="1095470"/>
            <a:ext cx="9696768" cy="515293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 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в специально оборудованных цехах, мастерских или на открытых площадках, определяемых приказом руководителя предприятия;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 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когда работы проводятся в складских, производственных и вспомогательных зданиях и сооружениях, а также в полевых условиях.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постоянного проведения огневых работ должны быть определены в 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инструкции о мерах пожарной безопасности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п.393 Правил противопожарного режима в РФ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проведения огневых работ очищаются от горючих веществ и материалов в радиусе очистки территории от горючих материалов согласно 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приложению N 5 к Правилам противопожарного режима в РФ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85566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250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389344"/>
            <a:ext cx="10607345" cy="6038617"/>
          </a:xfrm>
        </p:spPr>
      </p:pic>
    </p:spTree>
    <p:extLst>
      <p:ext uri="{BB962C8B-B14F-4D97-AF65-F5344CB8AC3E}">
        <p14:creationId xmlns:p14="http://schemas.microsoft.com/office/powerpoint/2010/main" val="4211390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673" y="108686"/>
            <a:ext cx="10429593" cy="4128336"/>
          </a:xfrm>
        </p:spPr>
        <p:txBody>
          <a:bodyPr/>
          <a:lstStyle/>
          <a:p>
            <a:r>
              <a:rPr lang="ru-RU" sz="2800" b="1" dirty="0"/>
              <a:t>Меры пожарной безопасности при проведении 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огневых</a:t>
            </a:r>
            <a:r>
              <a:rPr lang="ru-RU" sz="2800" b="1" dirty="0"/>
              <a:t> работ требуют оснащения рабочего места 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о</a:t>
            </a:r>
            <a:r>
              <a:rPr lang="ru-RU" sz="2800" b="1" dirty="0" smtClean="0"/>
              <a:t>бязательным </a:t>
            </a:r>
            <a:r>
              <a:rPr lang="ru-RU" sz="2800" b="1" dirty="0"/>
              <a:t>набором средств для пожаротушения (ведро конической формы,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полкубометра </a:t>
            </a:r>
            <a:r>
              <a:rPr lang="ru-RU" sz="2800" b="1" dirty="0"/>
              <a:t>песка,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огнетушитель</a:t>
            </a:r>
            <a:r>
              <a:rPr lang="ru-RU" sz="2800" b="1" dirty="0"/>
              <a:t>,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полотно </a:t>
            </a:r>
            <a:r>
              <a:rPr lang="ru-RU" sz="2800" b="1" dirty="0"/>
              <a:t>из асбеста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размерами </a:t>
            </a:r>
            <a:r>
              <a:rPr lang="ru-RU" sz="2800" b="1" dirty="0"/>
              <a:t>2х1,5 м.).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299" y="1972286"/>
            <a:ext cx="6496357" cy="4538665"/>
          </a:xfrm>
        </p:spPr>
      </p:pic>
    </p:spTree>
    <p:extLst>
      <p:ext uri="{BB962C8B-B14F-4D97-AF65-F5344CB8AC3E}">
        <p14:creationId xmlns:p14="http://schemas.microsoft.com/office/powerpoint/2010/main" val="2270232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612</TotalTime>
  <Words>1124</Words>
  <Application>Microsoft Office PowerPoint</Application>
  <PresentationFormat>Широкоэкранный</PresentationFormat>
  <Paragraphs>178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Учебные вопросы: </vt:lpstr>
      <vt:lpstr>Учебные вопросы:</vt:lpstr>
      <vt:lpstr>Организационные основы обеспечения пожарной безопасности</vt:lpstr>
      <vt:lpstr>Основными элементами системы обеспечения пожарной безопасности являются органы государственной власти, органы местного самоуправления, организации, граждане, принимающие участие в обеспечении пожарной безопасности в соответствии с законодательством РФ.  </vt:lpstr>
      <vt:lpstr>Система обеспечения пожарной безопасности</vt:lpstr>
      <vt:lpstr>Система обеспечения пожарной безопасности    Система обеспечения пожарной безопасности объекта защиты в обязательном порядке должна содержать комплекс мероприятий, исключающих возможность превышения значений допустимого пожарного риска, установленного Федеральным законом от 22.07.2008 № 123-ФЗ «Технический регламент о требованиях пожарной безопасности», и направленных на предотвращение опасности причинения вреда третьим лицам в результате пожара.</vt:lpstr>
      <vt:lpstr>Презентация PowerPoint</vt:lpstr>
      <vt:lpstr>Организационно-технические мероприятия.</vt:lpstr>
      <vt:lpstr>Система предотвращения пожара</vt:lpstr>
      <vt:lpstr>СИСТЕМЫ ПРОТИВОПОЖАРНОЙ ЗАЩИТЫ</vt:lpstr>
      <vt:lpstr>СИСТЕМЫ ПРОТИВОПОЖАРНОЙ ЗАЩИТЫ</vt:lpstr>
      <vt:lpstr>Система нормативных правовых актов в области пожарной безопасности. </vt:lpstr>
      <vt:lpstr>Законодательство Российской Федерации о пожарной безопасности основывается на Конституции Российской Федерации и включает в себя Федеральный закон от 21.12.1994 № 69-ФЗ «О пожарной безопасности», принимаемые в соответствии с ним федеральные законы и иные нормативные правовые акты, а также законы и иные нормативные правовые акты субъектов Российской Федерации, муниципальные правовые акты, регулирующие вопросы пожарной безопасности.</vt:lpstr>
      <vt:lpstr>Федеральный закон от 21.12.1994 N 69-ФЗ (ред. от 22.12.2020) "О пожарной безопасности«  Статья 34. Права и обязанности  граждан в области  пожарной безопасности: Граждане имеют право на: защиту их жизни, здоровья и имущества в случае пожара; возмещение ущерба, причиненного пожаром, в порядке, установленном действующим законодательством; участие в установлении причин пожара, нанесшего ущерб их здоровью и имуществу; получение информации по вопросам пожарной безопасности, в том числе в установленном порядке от органов управления и подразделений пожарной охраны; участие в обеспечении пожарной безопасности, в том числе в установленном порядке в деятельности добровольной пожарной охраны.  </vt:lpstr>
      <vt:lpstr>Федеральный закон от 21.12.1994 N 69-ФЗ (ред. от 22.12.2020) "О пожарной безопасности"</vt:lpstr>
      <vt:lpstr>Федеральный закон "Технический регламент о требованиях пожарной безопасности" от 22.07.2008 N 123-ФЗ (последняя редакция) </vt:lpstr>
      <vt:lpstr>Федеральный закон "Технический регламент о требованиях пожарной безопасности" от 22.07.2008 N 123-ФЗ (последняя редакция) </vt:lpstr>
      <vt:lpstr>Постановление правительства РФ от 16.09.2020 N 1479  «Об утверждении правил противопожарного режима в российской федерации" </vt:lpstr>
      <vt:lpstr>IX. Производственные объекты  Постановление правительства РФ от 16.09.2020 N 1479  «Об утверждении правил противопожарного режима в российской федерации«)  </vt:lpstr>
      <vt:lpstr>Права, обязанности и ответственность организаций и граждан в области пожарной безопасности</vt:lpstr>
      <vt:lpstr>Права, обязанности и ответственность организаций и граждан в области пожарной безопасности</vt:lpstr>
      <vt:lpstr>Права, обязанности и ответственность организаций, ответственных за ПБ и граждан в области пожарной безопасности</vt:lpstr>
      <vt:lpstr>Противопожарный режим на объекте</vt:lpstr>
      <vt:lpstr>Противопожарный режим на объекте</vt:lpstr>
      <vt:lpstr>Противопожарный режим на объекте</vt:lpstr>
      <vt:lpstr>Пожары и возгорания, которые произошли на производстве (в цехе, на участке, рабочем месте и т.д.), анализ причин их возникновения.  </vt:lpstr>
      <vt:lpstr>Причины пожаров на производстве</vt:lpstr>
      <vt:lpstr>Требования правил противопожарного режима к пожароопасным работам</vt:lpstr>
      <vt:lpstr>Виды и характеристика огневых работ. </vt:lpstr>
      <vt:lpstr>Порядок оформления наряда-допуска на проведение огневых работ.</vt:lpstr>
      <vt:lpstr>Порядок оформления наряда-допуска на проведение огневых работ.</vt:lpstr>
      <vt:lpstr>Порядок оформления наряда-допуска на проведение огневых работ.</vt:lpstr>
      <vt:lpstr>Места проведения огневых работ  </vt:lpstr>
      <vt:lpstr>Презентация PowerPoint</vt:lpstr>
      <vt:lpstr>Меры пожарной безопасности при проведении  огневых работ требуют оснащения рабочего места  обязательным набором средств для пожаротушения (ведро конической формы,  полкубометра песка,  огнетушитель,  полотно из асбеста  размерами 2х1,5 м.).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GANINAIV</dc:creator>
  <cp:lastModifiedBy>GANINAIV</cp:lastModifiedBy>
  <cp:revision>72</cp:revision>
  <dcterms:created xsi:type="dcterms:W3CDTF">2021-02-16T13:23:23Z</dcterms:created>
  <dcterms:modified xsi:type="dcterms:W3CDTF">2021-11-15T11:59:10Z</dcterms:modified>
</cp:coreProperties>
</file>