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314" r:id="rId2"/>
    <p:sldId id="321" r:id="rId3"/>
    <p:sldId id="322" r:id="rId4"/>
    <p:sldId id="323" r:id="rId5"/>
    <p:sldId id="324" r:id="rId6"/>
    <p:sldId id="315" r:id="rId7"/>
    <p:sldId id="316" r:id="rId8"/>
    <p:sldId id="317" r:id="rId9"/>
    <p:sldId id="318" r:id="rId10"/>
    <p:sldId id="319" r:id="rId11"/>
    <p:sldId id="320" r:id="rId12"/>
    <p:sldId id="325" r:id="rId13"/>
    <p:sldId id="326" r:id="rId14"/>
    <p:sldId id="328" r:id="rId15"/>
    <p:sldId id="32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5B7BD-F35A-4A70-8243-DDEA36E4EE3A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DAF9B-F4A5-4F67-9B0C-85AD9192D2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626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DAF9B-F4A5-4F67-9B0C-85AD9192D21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944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E4C5-5941-4D9B-B044-17570E6CADCE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33788-149A-4ECB-B663-A831892B9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043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E4C5-5941-4D9B-B044-17570E6CADCE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33788-149A-4ECB-B663-A831892B9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522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E4C5-5941-4D9B-B044-17570E6CADCE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33788-149A-4ECB-B663-A831892B9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991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E4C5-5941-4D9B-B044-17570E6CADCE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33788-149A-4ECB-B663-A831892B9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166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E4C5-5941-4D9B-B044-17570E6CADCE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33788-149A-4ECB-B663-A831892B9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534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E4C5-5941-4D9B-B044-17570E6CADCE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33788-149A-4ECB-B663-A831892B9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182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E4C5-5941-4D9B-B044-17570E6CADCE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33788-149A-4ECB-B663-A831892B9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558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E4C5-5941-4D9B-B044-17570E6CADCE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33788-149A-4ECB-B663-A831892B9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512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E4C5-5941-4D9B-B044-17570E6CADCE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33788-149A-4ECB-B663-A831892B9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50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E4C5-5941-4D9B-B044-17570E6CADCE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33788-149A-4ECB-B663-A831892B9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296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E4C5-5941-4D9B-B044-17570E6CADCE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33788-149A-4ECB-B663-A831892B9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197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E4C5-5941-4D9B-B044-17570E6CADCE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33788-149A-4ECB-B663-A831892B936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3016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E4C5-5941-4D9B-B044-17570E6CADCE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33788-149A-4ECB-B663-A831892B9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926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E4C5-5941-4D9B-B044-17570E6CADCE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33788-149A-4ECB-B663-A831892B9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6653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E4C5-5941-4D9B-B044-17570E6CADCE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33788-149A-4ECB-B663-A831892B9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1080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E4C5-5941-4D9B-B044-17570E6CADCE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33788-149A-4ECB-B663-A831892B9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2576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E4C5-5941-4D9B-B044-17570E6CADCE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33788-149A-4ECB-B663-A831892B9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913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82FE4C5-5941-4D9B-B044-17570E6CADCE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33788-149A-4ECB-B663-A831892B9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1902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3620" y="2411220"/>
            <a:ext cx="5454605" cy="2268252"/>
          </a:xfrm>
        </p:spPr>
        <p:txBody>
          <a:bodyPr>
            <a:noAutofit/>
          </a:bodyPr>
          <a:lstStyle/>
          <a:p>
            <a:pPr algn="ctr"/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</a:t>
            </a:r>
            <a:r>
              <a:rPr lang="ru-RU" sz="2400" dirty="0" err="1">
                <a:solidFill>
                  <a:srgbClr val="FF0000"/>
                </a:solidFill>
              </a:rPr>
              <a:t>Обоснование</a:t>
            </a:r>
            <a:r>
              <a:rPr lang="ru-RU" sz="2400" dirty="0">
                <a:solidFill>
                  <a:srgbClr val="FF0000"/>
                </a:solidFill>
              </a:rPr>
              <a:t> фторирования  в лечении заболеваний твердых тканей зуба. Инновационные методы диагностики и лечения заболеваний твердых тканей зуба. </a:t>
            </a:r>
            <a:br>
              <a:rPr lang="ru-RU" dirty="0"/>
            </a:br>
            <a:endParaRPr lang="ru-RU" sz="2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90055" y="5805264"/>
            <a:ext cx="3158970" cy="709104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</a:pPr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Подготовил: Сухачев М.</a:t>
            </a:r>
          </a:p>
          <a:p>
            <a:pPr>
              <a:spcBef>
                <a:spcPts val="0"/>
              </a:spcBef>
            </a:pPr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Факультет: Стоматология</a:t>
            </a:r>
          </a:p>
          <a:p>
            <a:pPr>
              <a:spcBef>
                <a:spcPts val="0"/>
              </a:spcBef>
            </a:pPr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Группа: 15-011-02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ta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015" y="0"/>
            <a:ext cx="8283510" cy="9861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20923" y="6104557"/>
            <a:ext cx="1350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Алматы 2020</a:t>
            </a:r>
          </a:p>
        </p:txBody>
      </p:sp>
    </p:spTree>
    <p:extLst>
      <p:ext uri="{BB962C8B-B14F-4D97-AF65-F5344CB8AC3E}">
        <p14:creationId xmlns:p14="http://schemas.microsoft.com/office/powerpoint/2010/main" val="2291681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BAE3620-456F-4AD7-BA15-BA3FA48E6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>
                <a:solidFill>
                  <a:srgbClr val="FF0000"/>
                </a:solidFill>
              </a:rPr>
              <a:t>фторирования  в лечении заболеваний твердых тканей зуба.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741911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4DA5F4-D8AD-4969-A270-784B431B6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3"/>
                </a:solidFill>
              </a:rPr>
              <a:t>Фторирование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036E2C-ACE4-4704-B75E-6FD74D1E7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10439504" cy="419548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3"/>
                </a:solidFill>
              </a:rPr>
              <a:t>Фторированием называется процесс насыщения твердых тканей зубов фтористыми соединениями. Это осуществляется за счет использования жидкостей, которые наносятся на зубную эмаль. Данная процедура может использоваться для молочных и коренных единиц, при этом она оказывает благотворное воздействие на любые виды зубов. Во время фторирования на поверхность наносится специальный состав, из которого происходит выделение ионов фтора.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3"/>
                </a:solidFill>
              </a:rPr>
              <a:t>Далее ионы начинают контактировать с тканями зуба, этот процесс приводит к образованию фторидов кальция. Этот процесс обеспечивает укрепление зубной эмали и останавливает процесс разрушения ее структуры от кариозного воздействия.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3"/>
                </a:solidFill>
              </a:rPr>
              <a:t>Комплекс мероприятий для лечения деструкции эмали, включающий насыщение ионами фтора, называется фторированием. При недостаточном попадании в организм таких элементов, как фтор и кальций начинается деминерализация зубов и утрата твёрдости тканей.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4032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89F980E-8F29-4490-A50E-AA87CAE1C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407" y="587829"/>
            <a:ext cx="11317185" cy="6270171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3"/>
                </a:solidFill>
              </a:rPr>
              <a:t>Фторирование зубов – современная безболезненная методика, которую назначают и детям и взрослым. Наносятся специальные растворы, на поверхности зуба образуются </a:t>
            </a:r>
            <a:r>
              <a:rPr lang="ru-RU" dirty="0" err="1">
                <a:solidFill>
                  <a:schemeClr val="accent3"/>
                </a:solidFill>
              </a:rPr>
              <a:t>микроглобулы</a:t>
            </a:r>
            <a:r>
              <a:rPr lang="ru-RU" dirty="0">
                <a:solidFill>
                  <a:schemeClr val="accent3"/>
                </a:solidFill>
              </a:rPr>
              <a:t> фторида кальция, которые пополняют запасы фтора.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3"/>
                </a:solidFill>
              </a:rPr>
              <a:t>Основная функция этого вида </a:t>
            </a:r>
            <a:r>
              <a:rPr lang="ru-RU" dirty="0" err="1">
                <a:solidFill>
                  <a:schemeClr val="accent3"/>
                </a:solidFill>
              </a:rPr>
              <a:t>фторпрофилактики</a:t>
            </a:r>
            <a:r>
              <a:rPr lang="ru-RU" dirty="0">
                <a:solidFill>
                  <a:schemeClr val="accent3"/>
                </a:solidFill>
              </a:rPr>
              <a:t> – повседневная защита от кислой среды, которую вырабатывают бактерии.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3"/>
                </a:solidFill>
              </a:rPr>
              <a:t>Показания к процедуре: утончённость эмали; профилактика при развитии кариеса на стадии белого пятна; </a:t>
            </a:r>
          </a:p>
          <a:p>
            <a:pPr marL="0" indent="0">
              <a:buNone/>
            </a:pPr>
            <a:r>
              <a:rPr lang="ru-RU" dirty="0" err="1">
                <a:solidFill>
                  <a:schemeClr val="accent3"/>
                </a:solidFill>
              </a:rPr>
              <a:t>гиперстезия</a:t>
            </a:r>
            <a:r>
              <a:rPr lang="ru-RU" dirty="0">
                <a:solidFill>
                  <a:schemeClr val="accent3"/>
                </a:solidFill>
              </a:rPr>
              <a:t> (повышенная чувствительность);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3"/>
                </a:solidFill>
              </a:rPr>
              <a:t>пагубные последствия химического отбеливания;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3"/>
                </a:solidFill>
              </a:rPr>
              <a:t>лечение маргинального периодонтита.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3"/>
                </a:solidFill>
              </a:rPr>
              <a:t>Противопоказания к процедуре: индивидуальная непереносимость или аллергия на составляющие фтор-лака;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3"/>
                </a:solidFill>
              </a:rPr>
              <a:t>эпидемический флюороз, вызванный длительным употреблением воды или еды с большим содержанием фтора.</a:t>
            </a:r>
            <a:br>
              <a:rPr lang="ru-RU" dirty="0">
                <a:solidFill>
                  <a:schemeClr val="accent3"/>
                </a:solidFill>
              </a:rPr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1745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73E237-DD63-44B3-93AE-40FB72E33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3"/>
                </a:solidFill>
              </a:rPr>
              <a:t>Механизм местной </a:t>
            </a:r>
            <a:r>
              <a:rPr lang="ru-RU" dirty="0" err="1">
                <a:solidFill>
                  <a:schemeClr val="accent3"/>
                </a:solidFill>
              </a:rPr>
              <a:t>фторпрофилактики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6A4F43-AC5C-4AF6-A74E-B2E0CFC85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accent3"/>
                </a:solidFill>
              </a:rPr>
              <a:t>В состав зубов всех живых существ входят три разновидности апатитов: </a:t>
            </a:r>
            <a:r>
              <a:rPr lang="ru-RU" dirty="0" err="1">
                <a:solidFill>
                  <a:schemeClr val="accent3"/>
                </a:solidFill>
              </a:rPr>
              <a:t>карбоксиапатиты</a:t>
            </a:r>
            <a:r>
              <a:rPr lang="ru-RU" dirty="0">
                <a:solidFill>
                  <a:schemeClr val="accent3"/>
                </a:solidFill>
              </a:rPr>
              <a:t> – легко стачиваются и стираются (у грызунов); гидроксиапатиты – средней проницаемости (у человека); </a:t>
            </a:r>
            <a:r>
              <a:rPr lang="ru-RU" dirty="0" err="1">
                <a:solidFill>
                  <a:schemeClr val="accent3"/>
                </a:solidFill>
              </a:rPr>
              <a:t>фторапатиты</a:t>
            </a:r>
            <a:r>
              <a:rPr lang="ru-RU" dirty="0">
                <a:solidFill>
                  <a:schemeClr val="accent3"/>
                </a:solidFill>
              </a:rPr>
              <a:t> – самые крепкие .</a:t>
            </a:r>
          </a:p>
          <a:p>
            <a:r>
              <a:rPr lang="ru-RU" dirty="0">
                <a:solidFill>
                  <a:schemeClr val="accent3"/>
                </a:solidFill>
              </a:rPr>
              <a:t>Проведение процедуры обеспечивает взаимодействие фторидов с гидроксиапатитом и образование </a:t>
            </a:r>
            <a:r>
              <a:rPr lang="ru-RU" dirty="0" err="1">
                <a:solidFill>
                  <a:schemeClr val="accent3"/>
                </a:solidFill>
              </a:rPr>
              <a:t>фторапатитов</a:t>
            </a:r>
            <a:r>
              <a:rPr lang="ru-RU" dirty="0">
                <a:solidFill>
                  <a:schemeClr val="accent3"/>
                </a:solidFill>
              </a:rPr>
              <a:t>. Устойчивое соединение уменьшает проницаемость эмали и увеличивает её резистентность.</a:t>
            </a:r>
          </a:p>
          <a:p>
            <a:r>
              <a:rPr lang="ru-RU" dirty="0">
                <a:solidFill>
                  <a:schemeClr val="accent3"/>
                </a:solidFill>
              </a:rPr>
              <a:t>Фтор ингибирует ферменты, расщепляющие углеводы, и угнетает рост микрофлоры во рту. К тому же в детском возрасте при формировании зубов фториды участвуют в метаболизме белка эмали. Устойчивость к кариесу при этом повышается.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5838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FF76D9-A245-48F6-8EE8-B13FFBF41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0977" y="2018805"/>
            <a:ext cx="8459540" cy="618214"/>
          </a:xfrm>
        </p:spPr>
        <p:txBody>
          <a:bodyPr/>
          <a:lstStyle/>
          <a:p>
            <a:r>
              <a:rPr lang="ru-RU" sz="4000" dirty="0">
                <a:solidFill>
                  <a:srgbClr val="FF0000"/>
                </a:solidFill>
              </a:rPr>
              <a:t>Инновационные методы диагностики заболеваний твердых тканей зуба.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33495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2BC42D-65C0-4BE4-A79F-FB065068E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solidFill>
                  <a:schemeClr val="accent3"/>
                </a:solidFill>
              </a:rPr>
              <a:t>Фиброоптическая</a:t>
            </a:r>
            <a:r>
              <a:rPr lang="ru-RU" dirty="0">
                <a:solidFill>
                  <a:schemeClr val="accent3"/>
                </a:solidFill>
              </a:rPr>
              <a:t> </a:t>
            </a:r>
            <a:r>
              <a:rPr lang="ru-RU" dirty="0" err="1">
                <a:solidFill>
                  <a:schemeClr val="accent3"/>
                </a:solidFill>
              </a:rPr>
              <a:t>трансиллюминация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A15AF6-1E76-411B-B51F-FA53E3E03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52918"/>
            <a:ext cx="12192000" cy="41954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3"/>
                </a:solidFill>
              </a:rPr>
              <a:t>Метод, основанный на разнице </a:t>
            </a:r>
            <a:r>
              <a:rPr lang="ru-RU" dirty="0" err="1">
                <a:solidFill>
                  <a:schemeClr val="accent3"/>
                </a:solidFill>
              </a:rPr>
              <a:t>коэффицента</a:t>
            </a:r>
            <a:r>
              <a:rPr lang="ru-RU" dirty="0">
                <a:solidFill>
                  <a:schemeClr val="accent3"/>
                </a:solidFill>
              </a:rPr>
              <a:t> преломления света в здоровых и пораженных тканях зуба вследствие их различной пористости. Твердые ткани зуба просвечивают «холодным» светом через волоконную оптику от источника света в виде специального прибора. Оптимальным считается использование для </a:t>
            </a:r>
            <a:r>
              <a:rPr lang="ru-RU" dirty="0" err="1">
                <a:solidFill>
                  <a:schemeClr val="accent3"/>
                </a:solidFill>
              </a:rPr>
              <a:t>трансиллюминации</a:t>
            </a:r>
            <a:r>
              <a:rPr lang="ru-RU" dirty="0">
                <a:solidFill>
                  <a:schemeClr val="accent3"/>
                </a:solidFill>
              </a:rPr>
              <a:t> приборов, дающих оранжевый свет, хотя для этих целей можно пользоваться и голубым светом обычной </a:t>
            </a:r>
            <a:r>
              <a:rPr lang="ru-RU" dirty="0" err="1">
                <a:solidFill>
                  <a:schemeClr val="accent3"/>
                </a:solidFill>
              </a:rPr>
              <a:t>фотополимеризационной</a:t>
            </a:r>
            <a:r>
              <a:rPr lang="ru-RU" dirty="0">
                <a:solidFill>
                  <a:schemeClr val="accent3"/>
                </a:solidFill>
              </a:rPr>
              <a:t> лампы. 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3"/>
                </a:solidFill>
              </a:rPr>
              <a:t>Источник света должен располагаться со стороны небной или язычной поверхности зуба, в точке ниже </a:t>
            </a:r>
            <a:r>
              <a:rPr lang="ru-RU" dirty="0" err="1">
                <a:solidFill>
                  <a:schemeClr val="accent3"/>
                </a:solidFill>
              </a:rPr>
              <a:t>аппроксимального</a:t>
            </a:r>
            <a:r>
              <a:rPr lang="ru-RU" dirty="0">
                <a:solidFill>
                  <a:schemeClr val="accent3"/>
                </a:solidFill>
              </a:rPr>
              <a:t> контакта. Особое внимание следует обращать на ориентацию потока излучения по отношению к освещаемой поверхности (</a:t>
            </a:r>
            <a:r>
              <a:rPr lang="ru-RU" dirty="0" err="1">
                <a:solidFill>
                  <a:schemeClr val="accent3"/>
                </a:solidFill>
              </a:rPr>
              <a:t>аппроксимальной</a:t>
            </a:r>
            <a:r>
              <a:rPr lang="ru-RU" dirty="0">
                <a:solidFill>
                  <a:schemeClr val="accent3"/>
                </a:solidFill>
              </a:rPr>
              <a:t> или </a:t>
            </a:r>
            <a:r>
              <a:rPr lang="ru-RU" dirty="0" err="1">
                <a:solidFill>
                  <a:schemeClr val="accent3"/>
                </a:solidFill>
              </a:rPr>
              <a:t>окклюзионной</a:t>
            </a:r>
            <a:r>
              <a:rPr lang="ru-RU" dirty="0">
                <a:solidFill>
                  <a:schemeClr val="accent3"/>
                </a:solidFill>
              </a:rPr>
              <a:t>). Исследование следует проводить при выключенном внешнем освещении, что значительно повышает цветовой контраст. При </a:t>
            </a:r>
            <a:r>
              <a:rPr lang="ru-RU" dirty="0" err="1">
                <a:solidFill>
                  <a:schemeClr val="accent3"/>
                </a:solidFill>
              </a:rPr>
              <a:t>интактной</a:t>
            </a:r>
            <a:r>
              <a:rPr lang="ru-RU" dirty="0">
                <a:solidFill>
                  <a:schemeClr val="accent3"/>
                </a:solidFill>
              </a:rPr>
              <a:t> коронке свет равномерно проходит через </a:t>
            </a:r>
            <a:r>
              <a:rPr lang="ru-RU" dirty="0" err="1">
                <a:solidFill>
                  <a:schemeClr val="accent3"/>
                </a:solidFill>
              </a:rPr>
              <a:t>тведые</a:t>
            </a:r>
            <a:r>
              <a:rPr lang="ru-RU" dirty="0">
                <a:solidFill>
                  <a:schemeClr val="accent3"/>
                </a:solidFill>
              </a:rPr>
              <a:t> ткани, не давая тени. При поражении твердых тканей зуба отмечается гашение свечения вследствие изменения оптической плотности просвечиваемых тканей.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299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0F05487-86A8-49C4-BD08-DD5F41F87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5473"/>
            <a:ext cx="11934701" cy="6567054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>
                <a:solidFill>
                  <a:schemeClr val="accent3"/>
                </a:solidFill>
              </a:rPr>
              <a:t>Метод позволяет обнаружить участки деминерализации эмали и дентина, признаки поражения кариесом, в том числе и скрытые кариозные полости. В начальных стадиях поражения они обычно представляются в виде крупинок различных размеров от точечных до величины просяного зерна и больше, с неровными краями от светлого до темного цвета.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accent3"/>
                </a:solidFill>
              </a:rPr>
              <a:t>Результаты обследования интерпретируют следующим образом:</a:t>
            </a:r>
          </a:p>
          <a:p>
            <a:r>
              <a:rPr lang="ru-RU" sz="2800" dirty="0">
                <a:solidFill>
                  <a:schemeClr val="accent3"/>
                </a:solidFill>
              </a:rPr>
              <a:t>отсутствие тени - </a:t>
            </a:r>
            <a:r>
              <a:rPr lang="ru-RU" sz="2800" dirty="0" err="1">
                <a:solidFill>
                  <a:schemeClr val="accent3"/>
                </a:solidFill>
              </a:rPr>
              <a:t>интактная</a:t>
            </a:r>
            <a:r>
              <a:rPr lang="ru-RU" sz="2800" dirty="0">
                <a:solidFill>
                  <a:schemeClr val="accent3"/>
                </a:solidFill>
              </a:rPr>
              <a:t> поверхность</a:t>
            </a:r>
          </a:p>
          <a:p>
            <a:r>
              <a:rPr lang="ru-RU" sz="2800" dirty="0">
                <a:solidFill>
                  <a:schemeClr val="accent3"/>
                </a:solidFill>
              </a:rPr>
              <a:t>тень в эмали — начальный или поверхностный кариес;</a:t>
            </a:r>
          </a:p>
          <a:p>
            <a:r>
              <a:rPr lang="ru-RU" sz="2800" dirty="0">
                <a:solidFill>
                  <a:schemeClr val="accent3"/>
                </a:solidFill>
              </a:rPr>
              <a:t>тень в эмали и дентине— средний или глубокий кариес.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301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EFED1B-7CE7-4FDD-AB6A-B6B38E537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55" y="120209"/>
            <a:ext cx="9404723" cy="1400530"/>
          </a:xfrm>
        </p:spPr>
        <p:txBody>
          <a:bodyPr/>
          <a:lstStyle/>
          <a:p>
            <a:r>
              <a:rPr lang="ru-RU" dirty="0">
                <a:solidFill>
                  <a:schemeClr val="accent3"/>
                </a:solidFill>
              </a:rPr>
              <a:t>люминесцентная диагностика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2CE524-444F-42EE-9314-2EE7A1B40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506" y="1104405"/>
            <a:ext cx="11804073" cy="54863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3"/>
                </a:solidFill>
              </a:rPr>
              <a:t>Метод, основанный на способности твердых тканей зубов под воздействием УФ-лучей изменять свой первоначальный цвет; используется для диагностики начального кариеса и определения состояния краевого прилегания пломб. Твердые ткани зуба под влиянием ультрафиолетовых лучей при обретают способность к люминесценции. В норме эмаль и дентин  дают сине-голубое свечение. Неизмененный дентин имеет более  выраженный, чем в эмали, голубой оттенок. В зависимости от выраженности кариозного процесса изменяется интенсивность люминесценции. В участках деминерализации эмали и дентина интенсивность свечения увеличивается. В целях усиления эффекта люминесценции обследуемые ткани  можно предварительно обработать </a:t>
            </a:r>
            <a:r>
              <a:rPr lang="ru-RU" sz="2400" dirty="0" err="1">
                <a:solidFill>
                  <a:schemeClr val="accent3"/>
                </a:solidFill>
              </a:rPr>
              <a:t>флюоресцентными</a:t>
            </a:r>
            <a:r>
              <a:rPr lang="ru-RU" sz="2400" dirty="0">
                <a:solidFill>
                  <a:schemeClr val="accent3"/>
                </a:solidFill>
              </a:rPr>
              <a:t> веществами, например </a:t>
            </a:r>
            <a:r>
              <a:rPr lang="ru-RU" sz="2400" dirty="0" err="1">
                <a:solidFill>
                  <a:schemeClr val="accent3"/>
                </a:solidFill>
              </a:rPr>
              <a:t>флюоресцином</a:t>
            </a:r>
            <a:r>
              <a:rPr lang="ru-RU" sz="2400" dirty="0">
                <a:solidFill>
                  <a:schemeClr val="accent3"/>
                </a:solidFill>
              </a:rPr>
              <a:t>, </a:t>
            </a:r>
            <a:r>
              <a:rPr lang="ru-RU" sz="2400" dirty="0" err="1">
                <a:solidFill>
                  <a:schemeClr val="accent3"/>
                </a:solidFill>
              </a:rPr>
              <a:t>флюорхромом</a:t>
            </a:r>
            <a:r>
              <a:rPr lang="ru-RU" sz="2400" dirty="0">
                <a:solidFill>
                  <a:schemeClr val="accent3"/>
                </a:solidFill>
              </a:rPr>
              <a:t>, </a:t>
            </a:r>
            <a:r>
              <a:rPr lang="ru-RU" sz="2400" dirty="0" err="1">
                <a:solidFill>
                  <a:schemeClr val="accent3"/>
                </a:solidFill>
              </a:rPr>
              <a:t>трипафлавином</a:t>
            </a:r>
            <a:r>
              <a:rPr lang="ru-RU" sz="2400" dirty="0">
                <a:solidFill>
                  <a:schemeClr val="accent3"/>
                </a:solidFill>
              </a:rPr>
              <a:t> и др. Метод используется для диагностики начального кариеса и определения состояния краевого прилегания пломб.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4085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DD56CF-2EE6-4FB6-8E59-C0102CD7A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96458"/>
            <a:ext cx="9404723" cy="1400530"/>
          </a:xfrm>
        </p:spPr>
        <p:txBody>
          <a:bodyPr/>
          <a:lstStyle/>
          <a:p>
            <a:r>
              <a:rPr lang="ru-RU" dirty="0">
                <a:solidFill>
                  <a:schemeClr val="accent3"/>
                </a:solidFill>
              </a:rPr>
              <a:t>Оптическая </a:t>
            </a:r>
            <a:r>
              <a:rPr lang="ru-RU" dirty="0" err="1">
                <a:solidFill>
                  <a:schemeClr val="accent3"/>
                </a:solidFill>
              </a:rPr>
              <a:t>флюоресцентная</a:t>
            </a:r>
            <a:r>
              <a:rPr lang="ru-RU" dirty="0">
                <a:solidFill>
                  <a:schemeClr val="accent3"/>
                </a:solidFill>
              </a:rPr>
              <a:t> диагностика (</a:t>
            </a:r>
            <a:r>
              <a:rPr lang="en-US" dirty="0">
                <a:solidFill>
                  <a:schemeClr val="accent3"/>
                </a:solidFill>
              </a:rPr>
              <a:t>QLF)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4F2340-24C9-4717-9A24-F08E9F601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79" y="1496988"/>
            <a:ext cx="12037621" cy="52645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3"/>
                </a:solidFill>
              </a:rPr>
              <a:t>Метод, позволяющий провести количественную оценку потери твердых тканей зуба; основан на возникновении собственного свечения тканей зуба под действием голубого света с определенной длиной волны. В этих целях используется светоизлучающая система для диагностики кариеса </a:t>
            </a:r>
            <a:r>
              <a:rPr lang="ru-RU" dirty="0" err="1">
                <a:solidFill>
                  <a:schemeClr val="accent3"/>
                </a:solidFill>
              </a:rPr>
              <a:t>Vista</a:t>
            </a:r>
            <a:r>
              <a:rPr lang="ru-RU" dirty="0">
                <a:solidFill>
                  <a:schemeClr val="accent3"/>
                </a:solidFill>
              </a:rPr>
              <a:t> </a:t>
            </a:r>
            <a:r>
              <a:rPr lang="ru-RU" dirty="0" err="1">
                <a:solidFill>
                  <a:schemeClr val="accent3"/>
                </a:solidFill>
              </a:rPr>
              <a:t>Proof</a:t>
            </a:r>
            <a:r>
              <a:rPr lang="ru-RU" dirty="0">
                <a:solidFill>
                  <a:schemeClr val="accent3"/>
                </a:solidFill>
              </a:rPr>
              <a:t> и </a:t>
            </a:r>
            <a:r>
              <a:rPr lang="ru-RU" dirty="0" err="1">
                <a:solidFill>
                  <a:schemeClr val="accent3"/>
                </a:solidFill>
              </a:rPr>
              <a:t>Vista</a:t>
            </a:r>
            <a:r>
              <a:rPr lang="ru-RU" dirty="0">
                <a:solidFill>
                  <a:schemeClr val="accent3"/>
                </a:solidFill>
              </a:rPr>
              <a:t> </a:t>
            </a:r>
            <a:r>
              <a:rPr lang="ru-RU" dirty="0" err="1">
                <a:solidFill>
                  <a:schemeClr val="accent3"/>
                </a:solidFill>
              </a:rPr>
              <a:t>Cam</a:t>
            </a:r>
            <a:r>
              <a:rPr lang="ru-RU" dirty="0">
                <a:solidFill>
                  <a:schemeClr val="accent3"/>
                </a:solidFill>
              </a:rPr>
              <a:t> IX (</a:t>
            </a:r>
            <a:r>
              <a:rPr lang="ru-RU" dirty="0" err="1">
                <a:solidFill>
                  <a:schemeClr val="accent3"/>
                </a:solidFill>
              </a:rPr>
              <a:t>Dűrr</a:t>
            </a:r>
            <a:r>
              <a:rPr lang="ru-RU" dirty="0">
                <a:solidFill>
                  <a:schemeClr val="accent3"/>
                </a:solidFill>
              </a:rPr>
              <a:t> </a:t>
            </a:r>
            <a:r>
              <a:rPr lang="ru-RU" dirty="0" err="1">
                <a:solidFill>
                  <a:schemeClr val="accent3"/>
                </a:solidFill>
              </a:rPr>
              <a:t>Dental</a:t>
            </a:r>
            <a:r>
              <a:rPr lang="ru-RU" dirty="0">
                <a:solidFill>
                  <a:schemeClr val="accent3"/>
                </a:solidFill>
              </a:rPr>
              <a:t>). Система состоит из ксеноновой газоразрядной лампы, оборудованной оптическим фильтром для генерации голубого света. Световой поток направляют через </a:t>
            </a:r>
            <a:r>
              <a:rPr lang="ru-RU" dirty="0" err="1">
                <a:solidFill>
                  <a:schemeClr val="accent3"/>
                </a:solidFill>
              </a:rPr>
              <a:t>жидконаполненный</a:t>
            </a:r>
            <a:r>
              <a:rPr lang="ru-RU" dirty="0">
                <a:solidFill>
                  <a:schemeClr val="accent3"/>
                </a:solidFill>
              </a:rPr>
              <a:t> </a:t>
            </a:r>
            <a:r>
              <a:rPr lang="ru-RU" dirty="0" err="1">
                <a:solidFill>
                  <a:schemeClr val="accent3"/>
                </a:solidFill>
              </a:rPr>
              <a:t>световод</a:t>
            </a:r>
            <a:r>
              <a:rPr lang="ru-RU" dirty="0">
                <a:solidFill>
                  <a:schemeClr val="accent3"/>
                </a:solidFill>
              </a:rPr>
              <a:t> на зуб. После сканирования изображение флюоресцирующего зуба через высокочастотный фильтр передается на цифровую видеокамеру, с которой поступает на компьютер, где преобразовывается в виртуальное изображение и анализируется с помощью специально разработанной программы.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3"/>
                </a:solidFill>
              </a:rPr>
              <a:t>Кариозные дефекты в зависимости от глубины окрашиваются в красный, оранжевый или желтый цвет. Информативность метода составляет около 80%.С помощью функции визуализации бактериального налета можно наглядно продемонстрировать пациенту состояние гигиены полости рта и повысить его мотивацию к выполнению соответствующих гигиенических рекомендаций.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6784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6F0AB5-85D8-43DA-AED6-08B2B10B1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3"/>
                </a:solidFill>
              </a:rPr>
              <a:t>Оптическая когерентная томография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C3D47E-6C60-460B-85D4-DEA57D78C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3"/>
                </a:solidFill>
              </a:rPr>
              <a:t>Метод получения оптического изображения микроструктур твердых тканей зуба. Технические характеристики ОКТ позволяют диагностировать ранние формы кариозных и </a:t>
            </a:r>
            <a:r>
              <a:rPr lang="ru-RU" dirty="0" err="1">
                <a:solidFill>
                  <a:schemeClr val="accent3"/>
                </a:solidFill>
              </a:rPr>
              <a:t>некариозных</a:t>
            </a:r>
            <a:r>
              <a:rPr lang="ru-RU" dirty="0">
                <a:solidFill>
                  <a:schemeClr val="accent3"/>
                </a:solidFill>
              </a:rPr>
              <a:t> поражений зубов различной локализации.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3"/>
                </a:solidFill>
              </a:rPr>
              <a:t>Эмаль зуба обладает выраженными </a:t>
            </a:r>
            <a:r>
              <a:rPr lang="ru-RU" dirty="0" err="1">
                <a:solidFill>
                  <a:schemeClr val="accent3"/>
                </a:solidFill>
              </a:rPr>
              <a:t>двулучепреломляющими</a:t>
            </a:r>
            <a:r>
              <a:rPr lang="ru-RU" dirty="0">
                <a:solidFill>
                  <a:schemeClr val="accent3"/>
                </a:solidFill>
              </a:rPr>
              <a:t> свойствами. Это позволяет с помощью </a:t>
            </a:r>
            <a:r>
              <a:rPr lang="ru-RU" dirty="0" err="1">
                <a:solidFill>
                  <a:schemeClr val="accent3"/>
                </a:solidFill>
              </a:rPr>
              <a:t>полярочувствительной</a:t>
            </a:r>
            <a:r>
              <a:rPr lang="ru-RU" dirty="0">
                <a:solidFill>
                  <a:schemeClr val="accent3"/>
                </a:solidFill>
              </a:rPr>
              <a:t> оптической когерентной томографии получить дополнительную информацию о состоянии </a:t>
            </a:r>
            <a:r>
              <a:rPr lang="ru-RU" dirty="0" err="1">
                <a:solidFill>
                  <a:schemeClr val="accent3"/>
                </a:solidFill>
              </a:rPr>
              <a:t>эмали.Двулучепреломление</a:t>
            </a:r>
            <a:r>
              <a:rPr lang="ru-RU" dirty="0">
                <a:solidFill>
                  <a:schemeClr val="accent3"/>
                </a:solidFill>
              </a:rPr>
              <a:t> и деполяризующие свойства здоровой и кариозной эмали различны даже на ранних стадиях </a:t>
            </a:r>
            <a:r>
              <a:rPr lang="ru-RU" dirty="0" err="1">
                <a:solidFill>
                  <a:schemeClr val="accent3"/>
                </a:solidFill>
              </a:rPr>
              <a:t>поражения.Визуализация</a:t>
            </a:r>
            <a:r>
              <a:rPr lang="ru-RU" dirty="0">
                <a:solidFill>
                  <a:schemeClr val="accent3"/>
                </a:solidFill>
              </a:rPr>
              <a:t> методом ОКТ подповерхностных изменений эмали повышает качество диагностики кариеса.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1247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9C818D5-9860-468B-A50D-4E253AB91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0195" y="2575432"/>
            <a:ext cx="8946541" cy="4195481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dirty="0">
                <a:solidFill>
                  <a:srgbClr val="FF0000"/>
                </a:solidFill>
              </a:rPr>
              <a:t>Инновационные технологии при лечении зубов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8033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B66D62F-89B2-4E8C-81ED-10FBB8267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50277"/>
            <a:ext cx="12041579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3"/>
                </a:solidFill>
              </a:rPr>
              <a:t>Для лечения кариеса зубов, особенно на начальных его стадиях, придуман, разработан и удачно используется инновационный способ его лечения без какого либо их препарирования. Он является наиболее удачной альтернативой обычной пломбе. Особенно если речь заходит о лечении поверхностной стадии кариеса.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3"/>
                </a:solidFill>
              </a:rPr>
              <a:t>Метод, который позволяет лечить кариес, без предварительного препарирования зуба и последующего его пломбирования, основан на том, что его поражённые кариесом участки ткани заполняются композитным материалом, который способствует надёжной герметизации повреждённой эмали зубов. Процесс развития кариеса в этом случае останавливается и прекращается сопровождающее его дальнейшее разрушающее воздействие на твёрдую ткань зубов человека.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3"/>
                </a:solidFill>
              </a:rPr>
              <a:t>Больной зуб при лечении просто смазывается специально приготовленным препаратом, не требуется его препарирование при помощи бормашины. После обработки зуба этим препаратом останавливается процесс его дальнейшего разрушения. Причём, следы какой-то реставрации зубной эмали вовсе не видны. Происходит полнейшая остановка развития кариеса. Зубы после этого выглядят идеально здоровыми. При таком методе лечения человек не испытывает боли, ему не требуется никакая анестезия и препарирование.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3564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3ADE7819-C4E1-4AFE-B42D-049E261F06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335" y="565614"/>
            <a:ext cx="5795158" cy="5726771"/>
          </a:xfrm>
        </p:spPr>
      </p:pic>
    </p:spTree>
    <p:extLst>
      <p:ext uri="{BB962C8B-B14F-4D97-AF65-F5344CB8AC3E}">
        <p14:creationId xmlns:p14="http://schemas.microsoft.com/office/powerpoint/2010/main" val="2536321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0AB44AF-3813-4D1F-A182-AD4FBD691299}"/>
              </a:ext>
            </a:extLst>
          </p:cNvPr>
          <p:cNvSpPr txBox="1"/>
          <p:nvPr/>
        </p:nvSpPr>
        <p:spPr>
          <a:xfrm>
            <a:off x="775854" y="1983180"/>
            <a:ext cx="1064029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3"/>
                </a:solidFill>
              </a:rPr>
              <a:t>В настоящее время широко применяются и альтернативные инновационные способы обезболивания при лечении зубов. Это происходит при помощи компьютерной анестезии. С её помощью активно лечат и обтачивают зубы перед тем, как надеть на них коронки.</a:t>
            </a:r>
          </a:p>
          <a:p>
            <a:r>
              <a:rPr lang="ru-RU" dirty="0">
                <a:solidFill>
                  <a:schemeClr val="accent3"/>
                </a:solidFill>
              </a:rPr>
              <a:t>Суть подобного метода заключается в том, что между зубом и десной ставится специальная микроскопическая трубочка, канюля, которая соединяется с компьютерным блоком. Именно через неё обеспечивается капельное поступление анестезии и происходит обезболивание зуба. Скорость введения и количество вещества анестезии полностью контролируется компьютером. При таком способе анестезии не требуется никаких игл и шприцов.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87751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181</TotalTime>
  <Words>1224</Words>
  <Application>Microsoft Office PowerPoint</Application>
  <PresentationFormat>Широкоэкранный</PresentationFormat>
  <Paragraphs>47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Wingdings 3</vt:lpstr>
      <vt:lpstr>Ион</vt:lpstr>
      <vt:lpstr>Тема:Обоснование фторирования  в лечении заболеваний твердых тканей зуба. Инновационные методы диагностики и лечения заболеваний твердых тканей зуба.  </vt:lpstr>
      <vt:lpstr>Презентация PowerPoint</vt:lpstr>
      <vt:lpstr>Фторирование</vt:lpstr>
      <vt:lpstr>Презентация PowerPoint</vt:lpstr>
      <vt:lpstr>Механизм местной фторпрофилактики</vt:lpstr>
      <vt:lpstr>Инновационные методы диагностики заболеваний твердых тканей зуба. </vt:lpstr>
      <vt:lpstr>Фиброоптическая трансиллюминация</vt:lpstr>
      <vt:lpstr>Презентация PowerPoint</vt:lpstr>
      <vt:lpstr>люминесцентная диагностика </vt:lpstr>
      <vt:lpstr>Оптическая флюоресцентная диагностика (QLF)</vt:lpstr>
      <vt:lpstr>Оптическая когерентная томография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Тема:Обоснование нанофторирования  в лечении заболеваний твердых тканей зуба. Инновационные методы диагностики и лечения заболеваний твердых тканей зуба.</dc:title>
  <dc:creator>Максим Сухачев</dc:creator>
  <cp:lastModifiedBy>Максим Сухачев</cp:lastModifiedBy>
  <cp:revision>7</cp:revision>
  <dcterms:created xsi:type="dcterms:W3CDTF">2020-09-29T20:01:42Z</dcterms:created>
  <dcterms:modified xsi:type="dcterms:W3CDTF">2020-09-30T07:23:53Z</dcterms:modified>
</cp:coreProperties>
</file>