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7CA2-7C07-41D3-B550-A7134BC6E19A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E16E-7172-46E9-A257-5711AEA9B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052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7CA2-7C07-41D3-B550-A7134BC6E19A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E16E-7172-46E9-A257-5711AEA9B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41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7CA2-7C07-41D3-B550-A7134BC6E19A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E16E-7172-46E9-A257-5711AEA9B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459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7CA2-7C07-41D3-B550-A7134BC6E19A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E16E-7172-46E9-A257-5711AEA9B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557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7CA2-7C07-41D3-B550-A7134BC6E19A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E16E-7172-46E9-A257-5711AEA9B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828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7CA2-7C07-41D3-B550-A7134BC6E19A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E16E-7172-46E9-A257-5711AEA9B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307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7CA2-7C07-41D3-B550-A7134BC6E19A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E16E-7172-46E9-A257-5711AEA9B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269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7CA2-7C07-41D3-B550-A7134BC6E19A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E16E-7172-46E9-A257-5711AEA9B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239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7CA2-7C07-41D3-B550-A7134BC6E19A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E16E-7172-46E9-A257-5711AEA9B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925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7CA2-7C07-41D3-B550-A7134BC6E19A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E16E-7172-46E9-A257-5711AEA9B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210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7CA2-7C07-41D3-B550-A7134BC6E19A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E16E-7172-46E9-A257-5711AEA9B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20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C7CA2-7C07-41D3-B550-A7134BC6E19A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7E16E-7172-46E9-A257-5711AEA9B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387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  <a:alpha val="5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3965752"/>
              </p:ext>
            </p:extLst>
          </p:nvPr>
        </p:nvGraphicFramePr>
        <p:xfrm>
          <a:off x="0" y="1516797"/>
          <a:ext cx="6508547" cy="437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2" imgW="7571429" imgH="5095238" progId="Paint.Picture">
                  <p:embed/>
                </p:oleObj>
              </mc:Choice>
              <mc:Fallback>
                <p:oleObj name="Точечный рисунок" r:id="rId2" imgW="7571429" imgH="5095238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16797"/>
                        <a:ext cx="6508547" cy="43773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746448" y="357188"/>
            <a:ext cx="71053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sz="24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Тема</a:t>
            </a:r>
            <a:r>
              <a:rPr lang="kk-KZ" sz="24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24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в </a:t>
            </a:r>
            <a:r>
              <a:rPr lang="en-US" sz="24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Word</a:t>
            </a:r>
            <a:r>
              <a:rPr lang="ru-RU" sz="24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Создание и красочное оформление документов</a:t>
            </a:r>
            <a:endParaRPr lang="ru-RU" sz="24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29399" y="1516797"/>
            <a:ext cx="530066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</a:t>
            </a:r>
            <a:r>
              <a:rPr lang="en-US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Microsoft Word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это текстовый редактор, который позволяет вводить, редактировать форматировать  и распечатывать тексты.  Кроме этого данная программа позволяет вставлять в документ рисунки, диаграммы, таблицы, а так же исправлять орфографические и грамматические ошибки, и многое другое.</a:t>
            </a:r>
          </a:p>
        </p:txBody>
      </p:sp>
      <p:pic>
        <p:nvPicPr>
          <p:cNvPr id="8" name="Picture 10" descr="Рисунок9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696" y="3734172"/>
            <a:ext cx="1746250" cy="215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13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  <a:alpha val="5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1128713" y="1409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6670" y="0"/>
            <a:ext cx="122086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Обзор окна </a:t>
            </a:r>
            <a:r>
              <a:rPr lang="en-US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Word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indent="457200" algn="just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 запуска программы через главное меню 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Пуск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→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→Microsoft Office→ Microsoft Word.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экране появится окно представленное на рисунке 6.1.</a:t>
            </a:r>
          </a:p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 окно состоит из следующих основных элементов</a:t>
            </a:r>
            <a:endParaRPr lang="ru-RU" dirty="0"/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0" y="1521262"/>
            <a:ext cx="66623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Строка заголовка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на нем находятся кнопки управления окном  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961" y="1543229"/>
            <a:ext cx="847815" cy="26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6"/>
          <p:cNvSpPr>
            <a:spLocks noChangeArrowheads="1"/>
          </p:cNvSpPr>
          <p:nvPr/>
        </p:nvSpPr>
        <p:spPr bwMode="auto">
          <a:xfrm flipV="1">
            <a:off x="7405776" y="1567994"/>
            <a:ext cx="4286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638737" y="1521262"/>
            <a:ext cx="2207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название документа </a:t>
            </a:r>
            <a:endParaRPr lang="ru-RU" dirty="0"/>
          </a:p>
        </p:txBody>
      </p:sp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6329" y="1514182"/>
            <a:ext cx="1297921" cy="28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-1" y="1934528"/>
            <a:ext cx="9846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Главное меню.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Каждый пункт меню содержит группу однотипных команд: </a:t>
            </a:r>
            <a:endParaRPr lang="ru-RU" dirty="0"/>
          </a:p>
        </p:txBody>
      </p:sp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" y="2434293"/>
            <a:ext cx="10787373" cy="23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14299" y="2828836"/>
            <a:ext cx="119300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Панель инструментов «Стандартная»-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содержит основные стандартный команды для работы с документом ,такие как Создать, Сохранить, Открыть, Распечатать, Вырезать, Копировать, Вставить и др.</a:t>
            </a:r>
            <a:endParaRPr lang="ru-RU" dirty="0"/>
          </a:p>
        </p:txBody>
      </p:sp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" y="3605617"/>
            <a:ext cx="8756442" cy="41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-16670" y="4021902"/>
            <a:ext cx="12061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  <a:tab pos="685800" algn="l"/>
              </a:tabLs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Панель инструментов «Форматирование»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предназначена для установки требуемых параметров для текста, а так же его месторасположения в документе  (выравнивания).</a:t>
            </a:r>
          </a:p>
        </p:txBody>
      </p:sp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" y="4993236"/>
            <a:ext cx="10092765" cy="38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4254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rgbClr val="CDAE9D"/>
            </a:gs>
            <a:gs pos="100000">
              <a:schemeClr val="accent2"/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4" y="542926"/>
            <a:ext cx="10887075" cy="612397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2000">
                <a:schemeClr val="accent1">
                  <a:lumMod val="45000"/>
                  <a:lumOff val="55000"/>
                </a:schemeClr>
              </a:gs>
              <a:gs pos="61000">
                <a:schemeClr val="accent1">
                  <a:lumMod val="45000"/>
                  <a:lumOff val="55000"/>
                  <a:alpha val="52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9600000" scaled="0"/>
          </a:gradFill>
        </p:spPr>
      </p:pic>
      <p:sp>
        <p:nvSpPr>
          <p:cNvPr id="3" name="Прямоугольник 2"/>
          <p:cNvSpPr/>
          <p:nvPr/>
        </p:nvSpPr>
        <p:spPr>
          <a:xfrm>
            <a:off x="3512385" y="0"/>
            <a:ext cx="4738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Рис. 6.1. Окно программы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Microsoft Word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73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  <a:alpha val="5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24" y="1630560"/>
            <a:ext cx="11896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Линейка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 позволяет задавать поля документа, а так же отступы от полей. Горизонтальная линейки позволяет задавать поля справа и слева, а так же отступы. Вертикальная линейка позволяет задавать верхнее и нижнее поле. Пример отступа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571" y="2813744"/>
            <a:ext cx="3282366" cy="519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5274" y="3593306"/>
            <a:ext cx="11896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Область задач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отображает текущие задачи документа, которые могут выполняться по выбору пользователя.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Полосы прокрутки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- позволяют перемещаться по документу.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Строка состояния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отображает номер текущей страницы документа, номер раздела, количество страниц и т.д..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045" y="5036344"/>
            <a:ext cx="2637418" cy="385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350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  <a:alpha val="5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67357" y="0"/>
            <a:ext cx="65581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Способы создания документов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57175" y="679164"/>
            <a:ext cx="91028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создания нового документа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Microsoft Word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нужно выполнить одно из следующих действий:</a:t>
            </a:r>
            <a:endParaRPr kumimoji="0" 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Щелкнуть по кнопке </a:t>
            </a:r>
            <a:r>
              <a:rPr kumimoji="0" 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Создать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панели «Стандартная»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877" y="956748"/>
            <a:ext cx="245573" cy="340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57175" y="1263939"/>
            <a:ext cx="823276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Нажать на клавиатуре сочетание клавиш 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Ctrl</a:t>
            </a:r>
            <a:r>
              <a:rPr kumimoji="0" 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kumimoji="0" 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Выполнить команду меню </a:t>
            </a:r>
            <a:r>
              <a:rPr kumimoji="0" 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Файл→Создать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Щелкнуть по ссылке</a:t>
            </a:r>
            <a:r>
              <a:rPr kumimoji="0" 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Создать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документ в области задач </a:t>
            </a:r>
            <a:r>
              <a:rPr kumimoji="0" 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«Приступая к работе»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рис 6.2, 6.3</a:t>
            </a:r>
            <a:r>
              <a:rPr kumimoji="0" 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176587" y="2202101"/>
            <a:ext cx="5424487" cy="3770073"/>
            <a:chOff x="1797" y="9308"/>
            <a:chExt cx="8670" cy="7530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2" y="9308"/>
              <a:ext cx="3045" cy="7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7" y="9323"/>
              <a:ext cx="3090" cy="7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Прямоугольник 5"/>
          <p:cNvSpPr/>
          <p:nvPr/>
        </p:nvSpPr>
        <p:spPr>
          <a:xfrm>
            <a:off x="2893301" y="6079339"/>
            <a:ext cx="75009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Рис. 6.2. Область задач                           	Рис. 6.3  Область задач </a:t>
            </a:r>
          </a:p>
          <a:p>
            <a:pPr marL="228600"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«Приступая  к работе»                                       «Создание документа»</a:t>
            </a:r>
          </a:p>
          <a:p>
            <a:pPr marL="228600"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0752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  <a:alpha val="5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636" y="195560"/>
            <a:ext cx="120443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Последний способ позволяет создавать не только стандартный документ, но и использовать шаблоны для создания  резюме, отчетов, календарей и др. рис 6.4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6" y="1025291"/>
            <a:ext cx="8496300" cy="5279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97886" y="6488668"/>
            <a:ext cx="36817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Рис. 6.4. Шаблоны документов</a:t>
            </a:r>
          </a:p>
        </p:txBody>
      </p:sp>
    </p:spTree>
    <p:extLst>
      <p:ext uri="{BB962C8B-B14F-4D97-AF65-F5344CB8AC3E}">
        <p14:creationId xmlns:p14="http://schemas.microsoft.com/office/powerpoint/2010/main" val="2953066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  <a:alpha val="5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7225" y="1056650"/>
            <a:ext cx="104013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indent="457200" algn="just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Выделение фрагмента используется для стандартных операций над текстом 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Копировать, Вырезать, Удалить,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 также для его распечатки и форматирования. </a:t>
            </a:r>
          </a:p>
          <a:p>
            <a:pPr marL="228600" indent="220980" algn="just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Существует несколько правил выделения фрагмента текста: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2125980" algn="l"/>
              </a:tabLs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выделения фрагмента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нужно придерживая нажатую левую кнопку мыши передвигать курсор мыши от начала до конца фрагмента по строке 	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2125980" algn="l"/>
              </a:tabLs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выделения слова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нужно поставить на него курсор и два раза щелкнуть мышью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2125980" algn="l"/>
              </a:tabLs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выделения строки	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щелкнуть на пустом месте слева от нее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2125980" algn="l"/>
              </a:tabLs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выделения несколько строк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щелкнуть мышью в начале первой строки, придерживая левую кнопку, курсор перетащить до конца строки и затем потянуть курсор до конца нужной строки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2125980" algn="l"/>
              </a:tabLs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выделения предложения, 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удерживая нажатой клавишу 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CTRL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щелкнуть мышью по предложению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2125980" algn="l"/>
              </a:tabLs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выделения абзаца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два раза щелкнуть мышью на пустом месте в начале абзаца или на выделяемом абзаце щелкнуть три 	раза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2125980" algn="l"/>
              </a:tabLs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выделения нескольких абзацев,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придерживая в нажатом виде левую кнопку мыши, передвинуться от начала первого абзаца по левому краю до конца последнего абзаца</a:t>
            </a:r>
          </a:p>
          <a:p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выделения прямоугольного фрагмента (не таблицы),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придерживая клавишу 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ALT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левую кнопку мыши, провести курсором по выделяемому фрагменту.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98777" y="315397"/>
            <a:ext cx="65181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algn="ctr">
              <a:spcAft>
                <a:spcPts val="0"/>
              </a:spcAft>
            </a:pPr>
            <a:r>
              <a:rPr lang="ru-R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Правила выделения текстовых фрагментов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656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  <a:alpha val="5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1589" y="152698"/>
            <a:ext cx="11158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212598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Выделенный фрагмент представлен на рисунке 6.5.</a:t>
            </a:r>
          </a:p>
          <a:p>
            <a:pPr indent="449580" algn="just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отмены  выделение нужно щелкнуть на выделенном объекте мышью.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5" b="50629"/>
          <a:stretch>
            <a:fillRect/>
          </a:stretch>
        </p:blipFill>
        <p:spPr bwMode="auto">
          <a:xfrm>
            <a:off x="1004887" y="990600"/>
            <a:ext cx="10060409" cy="388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73188" y="5287446"/>
            <a:ext cx="4702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49580" algn="ctr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Рис. 6.5. Пример выделенного фрагмента</a:t>
            </a:r>
          </a:p>
        </p:txBody>
      </p:sp>
    </p:spTree>
    <p:extLst>
      <p:ext uri="{BB962C8B-B14F-4D97-AF65-F5344CB8AC3E}">
        <p14:creationId xmlns:p14="http://schemas.microsoft.com/office/powerpoint/2010/main" val="3312289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  <a:alpha val="5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211" y="231725"/>
            <a:ext cx="118110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algn="ctr">
              <a:spcAft>
                <a:spcPts val="0"/>
              </a:spcAft>
            </a:pPr>
            <a:r>
              <a:rPr lang="ru-RU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Проверка правописания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49580" algn="just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Word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существует три способа проверки и исправления ошибок:</a:t>
            </a:r>
          </a:p>
          <a:p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Автоматическая проверка.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этом случае происходит автоматический контроль орфографии и грамматики непосредственно при наборе текста. Программа подчеркивает слова, содержащие грамматические ошибки, зеленым цветом, а орфографические – красным (рис.6.6.)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29" y="1709053"/>
            <a:ext cx="10139363" cy="471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82477" y="6357044"/>
            <a:ext cx="3941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Рис. 6.6. Автоматическая поверка</a:t>
            </a:r>
          </a:p>
        </p:txBody>
      </p:sp>
    </p:spTree>
    <p:extLst>
      <p:ext uri="{BB962C8B-B14F-4D97-AF65-F5344CB8AC3E}">
        <p14:creationId xmlns:p14="http://schemas.microsoft.com/office/powerpoint/2010/main" val="2828291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  <a:alpha val="5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9113" y="974676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исправления ошибки в слове или предложении нужно щелкнуть на нем правой кнопкой мыши, в результате появится контекстное меню, в котором будут предложены варианты исправления ошибки (рис 6.7). С помощью этого же меню можно добавить слово в словарь или задать пропуск таких слов.</a:t>
            </a:r>
          </a:p>
          <a:p>
            <a:pPr marL="678180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indent="457200" algn="r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Рис. 6.7. Варианты замены ошибочного слова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325" y="654100"/>
            <a:ext cx="3581400" cy="5746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414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  <a:alpha val="5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042987" y="347217"/>
            <a:ext cx="1042987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Проверка документа вручную.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больших документов автоматическая проверка не всегда удобна, т.к. отнимает много времени. Поэтому существует возможность проверить сразу весь текст целиком.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запуска проверки вручную используется диалоговое окно Правописание (рис.6.8). Для его запуска нужно нажать на кнопку Правописание на панели инструментов «Стандартная»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411481"/>
            <a:ext cx="247650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042987" y="1424435"/>
            <a:ext cx="554408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выполнить команду меню </a:t>
            </a:r>
            <a:r>
              <a:rPr kumimoji="0" 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Сервис→ Правописание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063" y="1877792"/>
            <a:ext cx="5729288" cy="3892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35063" y="6119870"/>
            <a:ext cx="4635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Рис. 6.8. Диалоговое окно 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Правописание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071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  <a:alpha val="5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0512" y="270213"/>
            <a:ext cx="113823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Автозамена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Эта команда служит для автоматического исправления часто повторяющихся ошибок (опечаток).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Microsoft Word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содержит список часто повторяющихся ошибок и их замены. Для дополнения нового элемента в список нужно выполнить команду меню 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Сервис→ Параметры </a:t>
            </a:r>
            <a:r>
              <a:rPr lang="ru-RU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автозамены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результате появится диалоговое окно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Автозамена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(рис.6.9).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550" y="1470542"/>
            <a:ext cx="4565650" cy="42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53718" y="6030397"/>
            <a:ext cx="4455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Рис. 6.9. Диалоговое окно </a:t>
            </a:r>
            <a:r>
              <a:rPr lang="ru-RU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Автозамена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655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  <a:alpha val="5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499" y="758041"/>
            <a:ext cx="116252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Оформление текста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(форматирование) включает в себя выделение текста посредством изменения размера, гарнитуры и начертания шрифта, вставку списков, выравнивания по центру и многое другое. Прежде чем начать форматирование не забудьте выделить фрагмент текста.</a:t>
            </a:r>
          </a:p>
          <a:p>
            <a:pPr indent="457200" algn="just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Наиболее часто форматирование осуществляется при помощи изменения атрибутов шрифта, которые задаются с помощью диалогового окна Шрифт.(рис 6.10) или панели инструментов Форматирование.</a:t>
            </a:r>
          </a:p>
          <a:p>
            <a:pPr indent="457200" algn="just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Диалогового окна Шрифт можно открыть одним из следующих действий: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55155" y="0"/>
            <a:ext cx="73461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Форматирование документа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(шрифт, стили, колонтитулы,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абзац, списки, колонки)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3226" y="2512367"/>
            <a:ext cx="3610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Команда меню 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Формат→ Шрифт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33226" y="3315949"/>
            <a:ext cx="3840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Команда контекстного меню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Шрифт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24120" y="2914158"/>
            <a:ext cx="3858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Нажмите сочетание клавиш 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CTRL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33226" y="3768371"/>
            <a:ext cx="6067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 окно имеет три вкладки: 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Шрифт, Интервал, Анимация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90499" y="417016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Вкладка Шрифт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позволяет задавать тип шрифта, цвет, размер и его начертание.</a:t>
            </a:r>
          </a:p>
          <a:p>
            <a:pPr indent="457200" algn="just">
              <a:spcAft>
                <a:spcPts val="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Вкладка Интервал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устанавливает интервал между символами шрифта.</a:t>
            </a:r>
          </a:p>
          <a:p>
            <a:pPr indent="457200" algn="just">
              <a:spcAft>
                <a:spcPts val="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Вкладка Анимация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позволяет создавать анимационные эффекты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843" y="2391072"/>
            <a:ext cx="3760882" cy="409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290589" y="6299654"/>
            <a:ext cx="4164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Рис. 6.10. Диалоговое окно 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Шрифт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094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  <a:alpha val="5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350" y="1125141"/>
            <a:ext cx="984408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помощью кнопок панели инструментов Форматирование  (рис 6.11) можно выполнять все основные действия по оформлению текста: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90678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Устанавливать стили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90678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Выбирать тип шрифта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90678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Устанавливать размер шрифта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90678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Начертание шрифта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90678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Устанавливать выравнивание текста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90678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Разбивать текст на колонки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90678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Создавать списки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90678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Создавать границы текста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90678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Устанавливать цвет заливки текста</a:t>
            </a:r>
          </a:p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Устанавливать цвет текста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2068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  <a:alpha val="5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3219" y="502801"/>
            <a:ext cx="119205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Форматирование абзацев</a:t>
            </a:r>
            <a:endParaRPr lang="ru-RU" sz="2000" b="1" dirty="0">
              <a:solidFill>
                <a:srgbClr val="0000FF"/>
              </a:solidFill>
              <a:effectLst/>
              <a:latin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изменения междустрочного интервала, отступов, табуляции нужно  вызвать диалоговое окно Абзац (рис.6.12). Для этого нужно выполнить одно из следующих действий: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597839"/>
            <a:ext cx="5101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9144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Выполнить команду контекстного меню 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Абзац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003683"/>
            <a:ext cx="4929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Выполнить команду меню 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Формат → Абзац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3328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00" y="3449638"/>
            <a:ext cx="5670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5"/>
          <p:cNvSpPr>
            <a:spLocks/>
          </p:cNvSpPr>
          <p:nvPr/>
        </p:nvSpPr>
        <p:spPr bwMode="auto">
          <a:xfrm rot="-5400000">
            <a:off x="5610225" y="3613150"/>
            <a:ext cx="114300" cy="412750"/>
          </a:xfrm>
          <a:prstGeom prst="leftBrace">
            <a:avLst>
              <a:gd name="adj1" fmla="val 30093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4"/>
          <p:cNvSpPr>
            <a:spLocks/>
          </p:cNvSpPr>
          <p:nvPr/>
        </p:nvSpPr>
        <p:spPr bwMode="auto">
          <a:xfrm rot="-5400000">
            <a:off x="6256338" y="3509962"/>
            <a:ext cx="114300" cy="619125"/>
          </a:xfrm>
          <a:prstGeom prst="leftBrace">
            <a:avLst>
              <a:gd name="adj1" fmla="val 45139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3"/>
          <p:cNvSpPr>
            <a:spLocks/>
          </p:cNvSpPr>
          <p:nvPr/>
        </p:nvSpPr>
        <p:spPr bwMode="auto">
          <a:xfrm>
            <a:off x="3176588" y="2989263"/>
            <a:ext cx="825500" cy="269875"/>
          </a:xfrm>
          <a:prstGeom prst="accentCallout2">
            <a:avLst>
              <a:gd name="adj1" fmla="val 42255"/>
              <a:gd name="adj2" fmla="val 109236"/>
              <a:gd name="adj3" fmla="val 42255"/>
              <a:gd name="adj4" fmla="val 133796"/>
              <a:gd name="adj5" fmla="val 221829"/>
              <a:gd name="adj6" fmla="val 163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Тип шрифта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AutoShape 12"/>
          <p:cNvSpPr>
            <a:spLocks/>
          </p:cNvSpPr>
          <p:nvPr/>
        </p:nvSpPr>
        <p:spPr bwMode="auto">
          <a:xfrm>
            <a:off x="2343150" y="3813175"/>
            <a:ext cx="825500" cy="269875"/>
          </a:xfrm>
          <a:prstGeom prst="accentCallout2">
            <a:avLst>
              <a:gd name="adj1" fmla="val 42255"/>
              <a:gd name="adj2" fmla="val 109236"/>
              <a:gd name="adj3" fmla="val 42255"/>
              <a:gd name="adj4" fmla="val 124787"/>
              <a:gd name="adj5" fmla="val -53991"/>
              <a:gd name="adj6" fmla="val 140648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Стиль текста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AutoShape 11"/>
          <p:cNvSpPr>
            <a:spLocks/>
          </p:cNvSpPr>
          <p:nvPr/>
        </p:nvSpPr>
        <p:spPr bwMode="auto">
          <a:xfrm>
            <a:off x="3540125" y="3917950"/>
            <a:ext cx="825500" cy="269875"/>
          </a:xfrm>
          <a:prstGeom prst="accentCallout2">
            <a:avLst>
              <a:gd name="adj1" fmla="val 42255"/>
              <a:gd name="adj2" fmla="val 109236"/>
              <a:gd name="adj3" fmla="val 42255"/>
              <a:gd name="adj4" fmla="val 154273"/>
              <a:gd name="adj5" fmla="val -111736"/>
              <a:gd name="adj6" fmla="val 19992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Размер текста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5200650" y="3930650"/>
            <a:ext cx="827088" cy="3603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Начертание шрифта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5895975" y="3917950"/>
            <a:ext cx="927100" cy="269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Выравнивание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AutoShape 8"/>
          <p:cNvSpPr>
            <a:spLocks/>
          </p:cNvSpPr>
          <p:nvPr/>
        </p:nvSpPr>
        <p:spPr bwMode="auto">
          <a:xfrm>
            <a:off x="7164388" y="3041650"/>
            <a:ext cx="825500" cy="276225"/>
          </a:xfrm>
          <a:prstGeom prst="accentCallout2">
            <a:avLst>
              <a:gd name="adj1" fmla="val 41477"/>
              <a:gd name="adj2" fmla="val -9236"/>
              <a:gd name="adj3" fmla="val 41477"/>
              <a:gd name="adj4" fmla="val -34718"/>
              <a:gd name="adj5" fmla="val 183639"/>
              <a:gd name="adj6" fmla="val -38954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Колонки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AutoShape 7"/>
          <p:cNvSpPr>
            <a:spLocks/>
          </p:cNvSpPr>
          <p:nvPr/>
        </p:nvSpPr>
        <p:spPr bwMode="auto">
          <a:xfrm rot="-5400000">
            <a:off x="7406482" y="3664743"/>
            <a:ext cx="114300" cy="309563"/>
          </a:xfrm>
          <a:prstGeom prst="leftBrace">
            <a:avLst>
              <a:gd name="adj1" fmla="val 22569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7200900" y="3917950"/>
            <a:ext cx="515938" cy="269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Списки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AutoShape 5"/>
          <p:cNvSpPr>
            <a:spLocks/>
          </p:cNvSpPr>
          <p:nvPr/>
        </p:nvSpPr>
        <p:spPr bwMode="auto">
          <a:xfrm rot="-5400000">
            <a:off x="7797007" y="3688556"/>
            <a:ext cx="114300" cy="309563"/>
          </a:xfrm>
          <a:prstGeom prst="leftBrace">
            <a:avLst>
              <a:gd name="adj1" fmla="val 22569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7635875" y="3917950"/>
            <a:ext cx="515938" cy="269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Отступ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AutoShape 3"/>
          <p:cNvSpPr>
            <a:spLocks/>
          </p:cNvSpPr>
          <p:nvPr/>
        </p:nvSpPr>
        <p:spPr bwMode="auto">
          <a:xfrm>
            <a:off x="8359775" y="3135313"/>
            <a:ext cx="825500" cy="231775"/>
          </a:xfrm>
          <a:prstGeom prst="accentCallout2">
            <a:avLst>
              <a:gd name="adj1" fmla="val 49181"/>
              <a:gd name="adj2" fmla="val -9236"/>
              <a:gd name="adj3" fmla="val 49181"/>
              <a:gd name="adj4" fmla="val -17935"/>
              <a:gd name="adj5" fmla="val 265847"/>
              <a:gd name="adj6" fmla="val -2578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Границы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AutoShape 2"/>
          <p:cNvSpPr>
            <a:spLocks/>
          </p:cNvSpPr>
          <p:nvPr/>
        </p:nvSpPr>
        <p:spPr bwMode="auto">
          <a:xfrm>
            <a:off x="8577263" y="3903663"/>
            <a:ext cx="550862" cy="241300"/>
          </a:xfrm>
          <a:prstGeom prst="accentCallout2">
            <a:avLst>
              <a:gd name="adj1" fmla="val 47245"/>
              <a:gd name="adj2" fmla="val -13843"/>
              <a:gd name="adj3" fmla="val 47245"/>
              <a:gd name="adj4" fmla="val -23301"/>
              <a:gd name="adj5" fmla="val -97639"/>
              <a:gd name="adj6" fmla="val -3298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Заливка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AutoShape 1"/>
          <p:cNvSpPr>
            <a:spLocks/>
          </p:cNvSpPr>
          <p:nvPr/>
        </p:nvSpPr>
        <p:spPr bwMode="auto">
          <a:xfrm>
            <a:off x="8858250" y="3360738"/>
            <a:ext cx="825500" cy="311150"/>
          </a:xfrm>
          <a:prstGeom prst="accentCallout2">
            <a:avLst>
              <a:gd name="adj1" fmla="val 36736"/>
              <a:gd name="adj2" fmla="val -9236"/>
              <a:gd name="adj3" fmla="val 36736"/>
              <a:gd name="adj4" fmla="val -23940"/>
              <a:gd name="adj5" fmla="val 135713"/>
              <a:gd name="adj6" fmla="val -38954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Цвет </a:t>
            </a:r>
            <a:endParaRPr kumimoji="0" lang="ru-RU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текста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3028950" y="25146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29"/>
          <p:cNvSpPr>
            <a:spLocks noChangeArrowheads="1"/>
          </p:cNvSpPr>
          <p:nvPr/>
        </p:nvSpPr>
        <p:spPr bwMode="auto">
          <a:xfrm>
            <a:off x="3028950" y="2971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409216" y="5087422"/>
            <a:ext cx="54434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Рис.6.11 Панель инструментов 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Форматирование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012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  <a:alpha val="5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908" y="333374"/>
            <a:ext cx="5448080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47988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Рис. 6.12. Диалоговое окно 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Абзац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87687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  <a:alpha val="5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637" y="109835"/>
            <a:ext cx="118824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Существует два вида списков: 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маркированный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нумерованный.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Прежде чем набирать список, выберите нужный вид списка на панели Форматирование при помощи кнопок</a:t>
            </a:r>
            <a:endParaRPr lang="ru-RU" dirty="0"/>
          </a:p>
        </p:txBody>
      </p:sp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768" y="403353"/>
            <a:ext cx="1013654" cy="53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7637" y="1049684"/>
            <a:ext cx="118824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изменения вида и положения маркера выполните команду меню 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Формат → Списки.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результате появится диалоговое окно Списки (рис.6.13). В нем нужно выбрать нужный вид маркера или нажать на кнопку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Изменить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которая вызывает окно параметров маркера (рис.6.14).</a:t>
            </a:r>
          </a:p>
        </p:txBody>
      </p:sp>
      <p:pic>
        <p:nvPicPr>
          <p:cNvPr id="1537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2266532"/>
            <a:ext cx="4152899" cy="352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8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422" y="1852194"/>
            <a:ext cx="2989228" cy="430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214438" y="6080986"/>
            <a:ext cx="100441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Рис. 6.13. Диалоговое окно 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Списки		          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Рис. 6.14. Окно параметров маркера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2228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  <a:alpha val="52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3362" y="0"/>
            <a:ext cx="119586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6.14. Окно параметров маркера</a:t>
            </a:r>
          </a:p>
          <a:p>
            <a:pPr algn="ctr">
              <a:spcAft>
                <a:spcPts val="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Колонтитулы</a:t>
            </a:r>
          </a:p>
          <a:p>
            <a:pPr indent="457200" algn="just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Колонтитулы – это обычно информация, которая повторяется на каждой странице документа, например номер страницы, дата и время, информация об авторе.</a:t>
            </a:r>
          </a:p>
          <a:p>
            <a:pPr indent="457200" algn="just">
              <a:spcAft>
                <a:spcPts val="0"/>
              </a:spcAft>
            </a:pPr>
            <a:r>
              <a:rPr lang="ru-RU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одинакового верхнего или нижнего колонтитула на каждой странице:</a:t>
            </a:r>
            <a:endParaRPr lang="ru-RU" sz="3200" b="1" kern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Выберите в меню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команду 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Колонтитулы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чтобы открыть на странице область верхнего или нижнего колонтитула(рис.6.16).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 создать верхний колонтитул, введите текст или графический элемент в область верхнего колонтитула. </a:t>
            </a:r>
          </a:p>
          <a:p>
            <a:pPr lvl="0"/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 создать нижний колонтитул, на панели инструментов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Колонтитулы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(рис.6.15) нажмите кнопку 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Верхний/нижний колонтитул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3362" y="2719447"/>
            <a:ext cx="120681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перемещения к нижнему колонтитулу, а затем введите текст или графический элемент.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форматируйте текст с помощью кнопок, расположенных на панели инструментов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Форматирование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завершения создания колонтитулов нажмите кнопку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панели инструментов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Колонтитулы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2471581"/>
            <a:ext cx="452437" cy="39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3919776"/>
            <a:ext cx="6469609" cy="60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486131" y="4977230"/>
            <a:ext cx="5105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Рис. 6.15. Панель инструментов колонтитулы</a:t>
            </a:r>
          </a:p>
        </p:txBody>
      </p:sp>
    </p:spTree>
    <p:extLst>
      <p:ext uri="{BB962C8B-B14F-4D97-AF65-F5344CB8AC3E}">
        <p14:creationId xmlns:p14="http://schemas.microsoft.com/office/powerpoint/2010/main" val="2270100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739"/>
          <a:stretch>
            <a:fillRect/>
          </a:stretch>
        </p:blipFill>
        <p:spPr bwMode="auto">
          <a:xfrm>
            <a:off x="4133850" y="161925"/>
            <a:ext cx="3467100" cy="351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2899" y="3674347"/>
            <a:ext cx="107299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газетных колонках текст перетекает из одной колонки в другую на той же странице.</a:t>
            </a:r>
          </a:p>
          <a:p>
            <a:pPr indent="457200"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создания газетных колонок:</a:t>
            </a:r>
          </a:p>
          <a:p>
            <a:pPr lvl="0" algn="just">
              <a:spcAft>
                <a:spcPts val="0"/>
              </a:spcAft>
              <a:tabLst>
                <a:tab pos="6858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1.Выделите текст, который требуется разбить на газетные колонки.</a:t>
            </a:r>
          </a:p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2.На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Стандартной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панели инструментов нажмите кнопку </a:t>
            </a:r>
            <a:r>
              <a:rPr lang="ru-R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Колонки </a:t>
            </a:r>
            <a:endParaRPr lang="ru-RU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6" y="4517225"/>
            <a:ext cx="338136" cy="319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2899" y="487467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spcAft>
                <a:spcPts val="0"/>
              </a:spcAft>
              <a:tabLst>
                <a:tab pos="6858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3.Укажите нужное число колонок с помощью мыши. 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1495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1384</Words>
  <Application>Microsoft Office PowerPoint</Application>
  <PresentationFormat>Широкоэкранный</PresentationFormat>
  <Paragraphs>120</Paragraphs>
  <Slides>19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Symbol</vt:lpstr>
      <vt:lpstr>Times New Roman</vt:lpstr>
      <vt:lpstr>Тема Office</vt:lpstr>
      <vt:lpstr>Точечный рисунок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Ulugbek</dc:creator>
  <cp:lastModifiedBy>77759</cp:lastModifiedBy>
  <cp:revision>6</cp:revision>
  <dcterms:created xsi:type="dcterms:W3CDTF">2014-11-22T17:16:44Z</dcterms:created>
  <dcterms:modified xsi:type="dcterms:W3CDTF">2023-01-23T12:10:47Z</dcterms:modified>
</cp:coreProperties>
</file>