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Вид на пляж и море с песчаной дюны, покрытой травой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Цапля, низко летящая над пляжем с коротким забором на переднем плане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есчаная тропа между двух холмов, ведущая к океану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Песчаная тропа между двух холмов, ведущая к океану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Цапля, низко летящая над пляжем с коротким забором на переднем плане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Вид на пляж и море с песчаной дюны, покрытой травой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— Иван Арсентьев</a:t>
            </a:r>
          </a:p>
        </p:txBody>
      </p:sp>
      <p:sp>
        <p:nvSpPr>
          <p:cNvPr id="94" name="«Введите цитату здесь»."/>
          <p:cNvSpPr txBox="1"/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«Введите цитату здесь».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Вид на пляж и море с песчаной дюны, покрытой травой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Рекомендации при диетотерапии при язвенной болезни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726440">
              <a:defRPr sz="9856"/>
            </a:lvl1pPr>
          </a:lstStyle>
          <a:p>
            <a:pPr/>
            <a:r>
              <a:t>Рекомендации при диетотерапии при язвенной болезни</a:t>
            </a:r>
          </a:p>
        </p:txBody>
      </p:sp>
      <p:sp>
        <p:nvSpPr>
          <p:cNvPr id="120" name="Мусилов М.М. 38-я группа , 3 курс леч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Мусилов М.М. 38-я группа , 3 курс леч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IMG_5529.jpeg" descr="IMG_5529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7838" t="0" r="7838" b="0"/>
          <a:stretch>
            <a:fillRect/>
          </a:stretch>
        </p:blipFill>
        <p:spPr>
          <a:xfrm>
            <a:off x="13169899" y="3149600"/>
            <a:ext cx="9525001" cy="9296400"/>
          </a:xfrm>
          <a:prstGeom prst="rect">
            <a:avLst/>
          </a:prstGeom>
        </p:spPr>
      </p:pic>
      <p:sp>
        <p:nvSpPr>
          <p:cNvPr id="123" name="Язвенная болезнь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Язвенная болезнь  </a:t>
            </a:r>
          </a:p>
        </p:txBody>
      </p:sp>
      <p:sp>
        <p:nvSpPr>
          <p:cNvPr id="124" name="Язвенная болезнь — это длительно протекающее заболевание с периодическими обострениями и периодами мнимого благополучия, главным отличительным признаком которого служит формирование в слизистой оболочке желудка или 12-перстной кишки неприятного дефекта в"/>
          <p:cNvSpPr txBox="1"/>
          <p:nvPr>
            <p:ph type="body" sz="half" idx="1"/>
          </p:nvPr>
        </p:nvSpPr>
        <p:spPr>
          <a:prstGeom prst="rect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</p:spPr>
        <p:txBody>
          <a:bodyPr/>
          <a:lstStyle/>
          <a:p>
            <a:pPr marL="0" indent="0" algn="ctr" defTabSz="808990">
              <a:spcBef>
                <a:spcPts val="0"/>
              </a:spcBef>
              <a:buSzTx/>
              <a:buNone/>
              <a:defRPr sz="3136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Я</a:t>
            </a:r>
            <a:r>
              <a:rPr b="1" sz="4018">
                <a:latin typeface="Helvetica Neue"/>
                <a:ea typeface="Helvetica Neue"/>
                <a:cs typeface="Helvetica Neue"/>
                <a:sym typeface="Helvetica Neue"/>
              </a:rPr>
              <a:t>звенная</a:t>
            </a:r>
            <a:r>
              <a:rPr sz="4018"/>
              <a:t> </a:t>
            </a:r>
            <a:r>
              <a:rPr b="1" sz="4018">
                <a:latin typeface="Helvetica Neue"/>
                <a:ea typeface="Helvetica Neue"/>
                <a:cs typeface="Helvetica Neue"/>
                <a:sym typeface="Helvetica Neue"/>
              </a:rPr>
              <a:t>болезнь</a:t>
            </a:r>
            <a:r>
              <a:rPr sz="4018"/>
              <a:t> — </a:t>
            </a:r>
            <a:r>
              <a:rPr b="1" sz="4018">
                <a:latin typeface="Helvetica Neue"/>
                <a:ea typeface="Helvetica Neue"/>
                <a:cs typeface="Helvetica Neue"/>
                <a:sym typeface="Helvetica Neue"/>
              </a:rPr>
              <a:t>это</a:t>
            </a:r>
            <a:r>
              <a:rPr sz="4018"/>
              <a:t> длительно протекающее </a:t>
            </a:r>
            <a:r>
              <a:rPr b="1" sz="4018">
                <a:latin typeface="Helvetica Neue"/>
                <a:ea typeface="Helvetica Neue"/>
                <a:cs typeface="Helvetica Neue"/>
                <a:sym typeface="Helvetica Neue"/>
              </a:rPr>
              <a:t>заболевание</a:t>
            </a:r>
            <a:r>
              <a:rPr sz="4018"/>
              <a:t> с периодическими обострениями и периодами мнимого благополучия, главным отличительным признаком которого служит формирование в слизистой оболочке </a:t>
            </a:r>
            <a:r>
              <a:rPr b="1" sz="4018">
                <a:latin typeface="Helvetica Neue"/>
                <a:ea typeface="Helvetica Neue"/>
                <a:cs typeface="Helvetica Neue"/>
                <a:sym typeface="Helvetica Neue"/>
              </a:rPr>
              <a:t>желудка</a:t>
            </a:r>
            <a:r>
              <a:rPr sz="4018"/>
              <a:t> или 12-перстной кишки неприятного дефекта в виде </a:t>
            </a:r>
            <a:r>
              <a:rPr b="1" sz="4018">
                <a:latin typeface="Helvetica Neue"/>
                <a:ea typeface="Helvetica Neue"/>
                <a:cs typeface="Helvetica Neue"/>
                <a:sym typeface="Helvetica Neue"/>
              </a:rPr>
              <a:t>язвы</a:t>
            </a:r>
            <a:r>
              <a:rPr sz="4018"/>
              <a:t>, образование которой предопределено преобладанием агрессивных факторов над протективными факторами слизистой оболочки.</a:t>
            </a:r>
            <a:endParaRPr sz="4018"/>
          </a:p>
          <a:p>
            <a:pPr marL="0" indent="0" algn="ctr" defTabSz="808990">
              <a:spcBef>
                <a:spcPts val="0"/>
              </a:spcBef>
              <a:buSzTx/>
              <a:buNone/>
              <a:defRPr sz="3136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G_5530.jpeg" descr="IMG_5530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4371" t="0" r="4371" b="0"/>
          <a:stretch>
            <a:fillRect/>
          </a:stretch>
        </p:blipFill>
        <p:spPr>
          <a:xfrm>
            <a:off x="13169900" y="3149600"/>
            <a:ext cx="9525001" cy="9296400"/>
          </a:xfrm>
          <a:prstGeom prst="rect">
            <a:avLst/>
          </a:prstGeom>
        </p:spPr>
      </p:pic>
      <p:sp>
        <p:nvSpPr>
          <p:cNvPr id="127" name="Этиология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Этиология </a:t>
            </a:r>
          </a:p>
        </p:txBody>
      </p:sp>
      <p:sp>
        <p:nvSpPr>
          <p:cNvPr id="128" name="Генетическая предрасположенность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Генетическая предрасположенность </a:t>
            </a:r>
          </a:p>
          <a:p>
            <a:pPr/>
            <a:r>
              <a:t>Избыточная продукция HCl</a:t>
            </a:r>
          </a:p>
          <a:p>
            <a:pPr/>
            <a:r>
              <a:t>Местная инфекция бактериями H.pylori</a:t>
            </a:r>
          </a:p>
          <a:p>
            <a:pPr/>
            <a:r>
              <a:t>Приём ульцирогенных препаратов </a:t>
            </a:r>
          </a:p>
          <a:p>
            <a:pPr/>
            <a:r>
              <a:t>Другие факторы (погрешности у питании ,стресс)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G_5531.jpeg" descr="IMG_5531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15846" t="0" r="15846" b="0"/>
          <a:stretch>
            <a:fillRect/>
          </a:stretch>
        </p:blipFill>
        <p:spPr>
          <a:xfrm>
            <a:off x="13169900" y="3149600"/>
            <a:ext cx="9525000" cy="9296400"/>
          </a:xfrm>
          <a:prstGeom prst="rect">
            <a:avLst/>
          </a:prstGeom>
        </p:spPr>
      </p:pic>
      <p:sp>
        <p:nvSpPr>
          <p:cNvPr id="131" name="Клинические проявления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Клинические проявления </a:t>
            </a:r>
          </a:p>
        </p:txBody>
      </p:sp>
      <p:sp>
        <p:nvSpPr>
          <p:cNvPr id="132" name="Боль в эпигастральной области…"/>
          <p:cNvSpPr txBox="1"/>
          <p:nvPr>
            <p:ph type="body" sz="half" idx="1"/>
          </p:nvPr>
        </p:nvSpPr>
        <p:spPr>
          <a:xfrm>
            <a:off x="324990" y="3149600"/>
            <a:ext cx="11597053" cy="9296400"/>
          </a:xfrm>
          <a:prstGeom prst="rect">
            <a:avLst/>
          </a:prstGeom>
        </p:spPr>
        <p:txBody>
          <a:bodyPr/>
          <a:lstStyle/>
          <a:p>
            <a:pPr/>
            <a:r>
              <a:t>Боль в эпигастральной области </a:t>
            </a:r>
          </a:p>
          <a:p>
            <a:pPr/>
            <a:r>
              <a:t>Изжога,отрыжка кислым,тошнота,дискомфорт после приема пищи ,тяжесть ,рвотные позывы </a:t>
            </a:r>
          </a:p>
          <a:p>
            <a:pPr/>
            <a:r>
              <a:t>Отсутсвие чувства голода ,потеря массы тела </a:t>
            </a:r>
          </a:p>
          <a:p>
            <a:pPr/>
            <a:r>
              <a:t>Запоры</a:t>
            </a:r>
          </a:p>
          <a:p>
            <a:pPr/>
            <a:r>
              <a:t>Плохой сон ,общая слабость ,потливость ,повышенная раздражительность </a:t>
            </a:r>
          </a:p>
        </p:txBody>
      </p:sp>
      <p:sp>
        <p:nvSpPr>
          <p:cNvPr id="133" name="Slide Number"/>
          <p:cNvSpPr txBox="1"/>
          <p:nvPr>
            <p:ph type="sldNum" sz="quarter" idx="4294967295"/>
          </p:nvPr>
        </p:nvSpPr>
        <p:spPr>
          <a:xfrm>
            <a:off x="12043765" y="13081000"/>
            <a:ext cx="283770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IMG_5532.jpeg" descr="IMG_5532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5390" r="0" b="5390"/>
          <a:stretch>
            <a:fillRect/>
          </a:stretch>
        </p:blipFill>
        <p:spPr>
          <a:xfrm>
            <a:off x="13169900" y="3149600"/>
            <a:ext cx="9525000" cy="9296400"/>
          </a:xfrm>
          <a:prstGeom prst="rect">
            <a:avLst/>
          </a:prstGeom>
        </p:spPr>
      </p:pic>
      <p:sp>
        <p:nvSpPr>
          <p:cNvPr id="136" name="Главная проблем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Главная проблема </a:t>
            </a:r>
          </a:p>
        </p:txBody>
      </p:sp>
      <p:sp>
        <p:nvSpPr>
          <p:cNvPr id="137" name="Боли в животе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256031">
              <a:spcBef>
                <a:spcPts val="1000"/>
              </a:spcBef>
              <a:buSzTx/>
              <a:buNone/>
              <a:defRPr b="1" i="1" sz="2968">
                <a:solidFill>
                  <a:srgbClr val="333333"/>
                </a:solidFill>
              </a:defRPr>
            </a:pPr>
            <a:r>
              <a:t>Боли в животе.</a:t>
            </a:r>
            <a:endParaRPr>
              <a:solidFill>
                <a:srgbClr val="000000"/>
              </a:solidFill>
            </a:endParaRPr>
          </a:p>
          <a:p>
            <a:pPr marL="0" indent="0" defTabSz="256031">
              <a:spcBef>
                <a:spcPts val="1000"/>
              </a:spcBef>
              <a:buSzTx/>
              <a:buNone/>
              <a:defRPr b="1" i="1" sz="2968">
                <a:solidFill>
                  <a:srgbClr val="333333"/>
                </a:solidFill>
              </a:defRPr>
            </a:pPr>
            <a:r>
              <a:t>Изжога.</a:t>
            </a:r>
            <a:endParaRPr>
              <a:solidFill>
                <a:srgbClr val="000000"/>
              </a:solidFill>
            </a:endParaRPr>
          </a:p>
          <a:p>
            <a:pPr marL="0" indent="0" defTabSz="256031">
              <a:spcBef>
                <a:spcPts val="1000"/>
              </a:spcBef>
              <a:buSzTx/>
              <a:buNone/>
              <a:defRPr b="1" i="1" sz="2968">
                <a:solidFill>
                  <a:srgbClr val="333333"/>
                </a:solidFill>
              </a:defRPr>
            </a:pPr>
            <a:r>
              <a:t>Тошнота.</a:t>
            </a:r>
            <a:endParaRPr>
              <a:solidFill>
                <a:srgbClr val="000000"/>
              </a:solidFill>
            </a:endParaRPr>
          </a:p>
          <a:p>
            <a:pPr marL="0" indent="0" defTabSz="256031">
              <a:spcBef>
                <a:spcPts val="1000"/>
              </a:spcBef>
              <a:buSzTx/>
              <a:buNone/>
              <a:defRPr b="1" i="1" sz="2968">
                <a:solidFill>
                  <a:srgbClr val="333333"/>
                </a:solidFill>
              </a:defRPr>
            </a:pPr>
            <a:r>
              <a:t>Рвота.</a:t>
            </a:r>
            <a:endParaRPr>
              <a:solidFill>
                <a:srgbClr val="000000"/>
              </a:solidFill>
            </a:endParaRPr>
          </a:p>
          <a:p>
            <a:pPr marL="0" indent="0" defTabSz="256031">
              <a:spcBef>
                <a:spcPts val="1000"/>
              </a:spcBef>
              <a:buSzTx/>
              <a:buNone/>
              <a:defRPr b="1" i="1" sz="2968">
                <a:solidFill>
                  <a:srgbClr val="333333"/>
                </a:solidFill>
              </a:defRPr>
            </a:pPr>
            <a:r>
              <a:t>Запоры.</a:t>
            </a:r>
            <a:endParaRPr>
              <a:solidFill>
                <a:srgbClr val="000000"/>
              </a:solidFill>
            </a:endParaRPr>
          </a:p>
          <a:p>
            <a:pPr marL="0" indent="0" defTabSz="256031">
              <a:spcBef>
                <a:spcPts val="1000"/>
              </a:spcBef>
              <a:buSzTx/>
              <a:buNone/>
              <a:defRPr b="1" i="1" sz="2968">
                <a:solidFill>
                  <a:srgbClr val="333333"/>
                </a:solidFill>
              </a:defRPr>
            </a:pPr>
            <a:r>
              <a:t>Слабость.</a:t>
            </a:r>
            <a:endParaRPr>
              <a:solidFill>
                <a:srgbClr val="000000"/>
              </a:solidFill>
            </a:endParaRPr>
          </a:p>
          <a:p>
            <a:pPr marL="0" indent="0" defTabSz="256031">
              <a:spcBef>
                <a:spcPts val="1000"/>
              </a:spcBef>
              <a:buSzTx/>
              <a:buNone/>
              <a:defRPr b="1" i="1" sz="2968">
                <a:solidFill>
                  <a:srgbClr val="333333"/>
                </a:solidFill>
              </a:defRPr>
            </a:pPr>
            <a:r>
              <a:t>Потеря массы тела.</a:t>
            </a:r>
            <a:endParaRPr>
              <a:solidFill>
                <a:srgbClr val="000000"/>
              </a:solidFill>
            </a:endParaRPr>
          </a:p>
          <a:p>
            <a:pPr marL="0" indent="0" defTabSz="256031">
              <a:spcBef>
                <a:spcPts val="1000"/>
              </a:spcBef>
              <a:buSzTx/>
              <a:buNone/>
              <a:defRPr b="1" i="1" sz="2968">
                <a:solidFill>
                  <a:srgbClr val="333333"/>
                </a:solidFill>
              </a:defRPr>
            </a:pPr>
            <a:r>
              <a:t>Необходимость длительно соблюдать диету.</a:t>
            </a:r>
            <a:endParaRPr>
              <a:solidFill>
                <a:srgbClr val="000000"/>
              </a:solidFill>
            </a:endParaRPr>
          </a:p>
          <a:p>
            <a:pPr marL="0" indent="0" defTabSz="256031">
              <a:spcBef>
                <a:spcPts val="1000"/>
              </a:spcBef>
              <a:buSzTx/>
              <a:buNone/>
              <a:defRPr b="1" i="1" sz="2968">
                <a:solidFill>
                  <a:srgbClr val="333333"/>
                </a:solidFill>
              </a:defRPr>
            </a:pPr>
            <a:r>
              <a:t>Необходимость отказа от курения и приема алкоголя.</a:t>
            </a:r>
            <a:endParaRPr>
              <a:solidFill>
                <a:srgbClr val="000000"/>
              </a:solidFill>
            </a:endParaRPr>
          </a:p>
          <a:p>
            <a:pPr marL="0" indent="0" defTabSz="256031">
              <a:spcBef>
                <a:spcPts val="1000"/>
              </a:spcBef>
              <a:buSzTx/>
              <a:buNone/>
              <a:defRPr b="1" i="1" sz="2968">
                <a:solidFill>
                  <a:srgbClr val="333333"/>
                </a:solidFill>
              </a:defRPr>
            </a:pPr>
            <a:r>
              <a:t>Необходимость длительного приема лекарственных препаратов.</a:t>
            </a:r>
            <a:endParaRPr>
              <a:solidFill>
                <a:srgbClr val="000000"/>
              </a:solidFill>
            </a:endParaRPr>
          </a:p>
          <a:p>
            <a:pPr marL="0" indent="0" defTabSz="256031">
              <a:spcBef>
                <a:spcPts val="1000"/>
              </a:spcBef>
              <a:buSzTx/>
              <a:buNone/>
              <a:defRPr b="1" i="1" sz="2968">
                <a:solidFill>
                  <a:srgbClr val="333333"/>
                </a:solidFill>
              </a:defRPr>
            </a:pPr>
            <a:r>
              <a:t>Недостаток информации о заболевании.</a:t>
            </a:r>
            <a:endParaRPr>
              <a:solidFill>
                <a:srgbClr val="000000"/>
              </a:solidFill>
            </a:endParaRPr>
          </a:p>
          <a:p>
            <a:pPr marL="0" indent="0" defTabSz="256031">
              <a:spcBef>
                <a:spcPts val="1000"/>
              </a:spcBef>
              <a:buSzTx/>
              <a:buNone/>
              <a:defRPr b="1" i="1" sz="2968">
                <a:solidFill>
                  <a:srgbClr val="333333"/>
                </a:solidFill>
              </a:defRPr>
            </a:pPr>
            <a:r>
              <a:t>Страх развития осложнений.</a:t>
            </a:r>
            <a:endParaRPr>
              <a:solidFill>
                <a:srgbClr val="000000"/>
              </a:solidFill>
            </a:endParaRPr>
          </a:p>
          <a:p>
            <a:pPr marL="0" indent="0" defTabSz="256031">
              <a:spcBef>
                <a:spcPts val="1000"/>
              </a:spcBef>
              <a:buSzTx/>
              <a:buNone/>
              <a:defRPr b="1" i="1" sz="2968">
                <a:solidFill>
                  <a:srgbClr val="333333"/>
                </a:solidFill>
              </a:defRPr>
            </a:pPr>
            <a:r>
              <a:t>Недостаток знаний диетотерапии.</a:t>
            </a:r>
            <a:endParaRPr>
              <a:solidFill>
                <a:srgbClr val="000000"/>
              </a:solidFill>
            </a:endParaRPr>
          </a:p>
          <a:p>
            <a:pPr marL="0" indent="0" defTabSz="256031">
              <a:spcBef>
                <a:spcPts val="1000"/>
              </a:spcBef>
              <a:buSzTx/>
              <a:buNone/>
              <a:defRPr b="1" i="1" sz="2968">
                <a:solidFill>
                  <a:srgbClr val="333333"/>
                </a:solidFill>
              </a:defRPr>
            </a:pPr>
            <a:r>
              <a:t>Страх перед возможностью оперативного лечения.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Диетологические рекомендаци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42950">
              <a:defRPr sz="10080"/>
            </a:lvl1pPr>
          </a:lstStyle>
          <a:p>
            <a:pPr/>
            <a:r>
              <a:t>Диетологические рекомендации</a:t>
            </a:r>
          </a:p>
        </p:txBody>
      </p:sp>
      <p:sp>
        <p:nvSpPr>
          <p:cNvPr id="140" name="Увеличить потребление  белка.…"/>
          <p:cNvSpPr txBox="1"/>
          <p:nvPr>
            <p:ph type="body" idx="1"/>
          </p:nvPr>
        </p:nvSpPr>
        <p:spPr>
          <a:xfrm>
            <a:off x="3248484" y="3699971"/>
            <a:ext cx="21005801" cy="9296401"/>
          </a:xfrm>
          <a:prstGeom prst="rect">
            <a:avLst/>
          </a:prstGeom>
        </p:spPr>
        <p:txBody>
          <a:bodyPr/>
          <a:lstStyle/>
          <a:p>
            <a:pPr marL="0" indent="0" defTabSz="808990">
              <a:spcBef>
                <a:spcPts val="5700"/>
              </a:spcBef>
              <a:buSzTx/>
              <a:buNone/>
              <a:defRPr sz="5488"/>
            </a:pPr>
            <a:r>
              <a:t>Увеличить потребление  белка.</a:t>
            </a:r>
          </a:p>
          <a:p>
            <a:pPr marL="0" indent="0" defTabSz="808990">
              <a:spcBef>
                <a:spcPts val="5700"/>
              </a:spcBef>
              <a:buSzTx/>
              <a:buNone/>
              <a:defRPr sz="5488"/>
            </a:pPr>
            <a:r>
              <a:t>Уменьшить потребления жира.</a:t>
            </a:r>
          </a:p>
          <a:p>
            <a:pPr marL="0" indent="0" defTabSz="808990">
              <a:spcBef>
                <a:spcPts val="5700"/>
              </a:spcBef>
              <a:buSzTx/>
              <a:buNone/>
              <a:defRPr sz="5488"/>
            </a:pPr>
            <a:r>
              <a:t>Исключить потребление очень острой ,горячей ,холодной еды.</a:t>
            </a:r>
          </a:p>
          <a:p>
            <a:pPr marL="0" indent="0" defTabSz="808990">
              <a:spcBef>
                <a:spcPts val="5700"/>
              </a:spcBef>
              <a:buSzTx/>
              <a:buNone/>
              <a:defRPr sz="5488"/>
            </a:pPr>
            <a:r>
              <a:t>Избегать продуктов усиливающих газообразование. </a:t>
            </a:r>
          </a:p>
          <a:p>
            <a:pPr marL="0" indent="0" defTabSz="808990">
              <a:spcBef>
                <a:spcPts val="5700"/>
              </a:spcBef>
              <a:buSzTx/>
              <a:buNone/>
              <a:defRPr sz="5488"/>
            </a:pPr>
            <a:r>
              <a:t>Избегать раздражающих продуктов (кислые фруктовые соки ,соки цитрусовых ,томаты, кофе ,чай ,шоколад ,мята, лук ,перец ,чеснок ,алкоголь).</a:t>
            </a:r>
          </a:p>
        </p:txBody>
      </p:sp>
      <p:pic>
        <p:nvPicPr>
          <p:cNvPr id="14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415120" y="2586885"/>
            <a:ext cx="3543627" cy="35436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925887" y="2942003"/>
            <a:ext cx="5855911" cy="3686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Спасибо за внимание !"/>
          <p:cNvSpPr txBox="1"/>
          <p:nvPr>
            <p:ph type="title"/>
          </p:nvPr>
        </p:nvSpPr>
        <p:spPr>
          <a:xfrm>
            <a:off x="1689100" y="1517487"/>
            <a:ext cx="21005800" cy="12560626"/>
          </a:xfrm>
          <a:prstGeom prst="rect">
            <a:avLst/>
          </a:prstGeom>
        </p:spPr>
        <p:txBody>
          <a:bodyPr/>
          <a:lstStyle/>
          <a:p>
            <a:pPr/>
            <a:r>
              <a:t>Спасибо за внимание 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