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FBF7F4-77C5-EF7F-7893-2B4E9F9D21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BA057C7-1BFA-4E3A-3955-495AB7584B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4BB114-D3ED-A152-BB69-29E439902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27E67-C938-4745-B5E9-16B556046EBB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E198F-F38D-DCEE-0DD4-AE8618D00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F8D31B-8C58-FEC3-2D08-06FDCF170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482E-A287-448C-8AC0-E0A79BAD2F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8459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7705E9-2622-567F-FD69-1179EF040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CD7DBA-93DC-8EF7-AFA6-B74BD3AE3B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BE27F9A-7D1A-26D7-6641-37C15BA50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27E67-C938-4745-B5E9-16B556046EBB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6D4451-39F9-E363-DEDB-B8E6BBF3E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7C7BD2-08CD-E874-F6E0-DD9F221C6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482E-A287-448C-8AC0-E0A79BAD2F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0288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A1E391-475A-C24E-42B9-796FFD9B8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3A1FE68-3A53-7AC0-78BC-582EC022FB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5C0BEC-9CAA-59E0-185B-605385237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27E67-C938-4745-B5E9-16B556046EBB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295B8C-D250-FFEE-94E7-86A6814E1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5BF5C9-DDD7-A1C8-280E-4D1094DEE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482E-A287-448C-8AC0-E0A79BAD2F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571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58AC17-4128-12A6-2225-7596450CB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8A2477-180D-91D6-BB08-C614CA854F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F58606E-AB24-4FD0-9594-8D547DD28B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5A17835-FBBD-762A-1437-5FBD29DA3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27E67-C938-4745-B5E9-16B556046EBB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E4DD732-4DB8-1FC7-20DA-E54EA64C7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923F58A-A37B-4CB1-C27F-74DAAC9B6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482E-A287-448C-8AC0-E0A79BAD2F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884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42A9E9-6F13-4E46-E156-4D04C7AD3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9FF993-E810-C108-DF74-FAA4A4885F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EF4B357-F509-FE2F-E1D5-498D0552E4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63BEC6A-5A04-E080-37D9-9F687E8873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9CD4AA3-58A1-72AC-B9BE-D55D652853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81F42F8-1C5D-C690-7958-BF119AEF3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27E67-C938-4745-B5E9-16B556046EBB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14B6286-0DEC-44A8-E337-079F942DC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61AAED1-8D19-F0EB-64A6-B91E04C1C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482E-A287-448C-8AC0-E0A79BAD2F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861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A170C6-8A98-2BD0-CAF6-6C82DBABD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9BAC5BD-4722-B2F3-3465-4C5DEF705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27E67-C938-4745-B5E9-16B556046EBB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2F4B559-E846-7806-360C-C52704943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9C5C072-D6AD-A405-0B1F-5B9CCCD0B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482E-A287-448C-8AC0-E0A79BAD2F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433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41D60BD-4909-89AC-8DFD-25616BA94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27E67-C938-4745-B5E9-16B556046EBB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EB713DF-92B3-2B78-8F0D-93B9D82CC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7A68875-4853-F2B5-9467-6CCE9283C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482E-A287-448C-8AC0-E0A79BAD2F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087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7467BC-2F7B-C2D8-8B25-6F1204B39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6D16ED-41BB-3AA8-CF24-BA22129C68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1EC0D34-4418-E09D-34E5-D7E21CDF8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D622D21-2393-1377-7616-A7A501EBA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27E67-C938-4745-B5E9-16B556046EBB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23FDC68-F767-5938-85A0-5DB75D26D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3CE3A3A-50EC-6E73-511A-1F0FFB257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482E-A287-448C-8AC0-E0A79BAD2F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139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F829EF-70A1-CC59-3B14-536C393A8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47DACD-9A9F-4BA1-AADE-7EF3E0CF28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B50E20-EB4F-D3BB-B4E3-57F4B3AC65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0C95190-A154-0E6D-F289-C4268841F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27E67-C938-4745-B5E9-16B556046EBB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B54F22F-0CC6-7580-501A-C785F7B2A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717ECE0-4CCA-AB08-CB81-65E7A2A0D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482E-A287-448C-8AC0-E0A79BAD2F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354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19F35E-6AFA-F76E-CC96-72340F51F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C169306-0FDD-BE60-9535-6E495E7756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9A4BCE-2381-37C7-1B0B-AC3086B11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27E67-C938-4745-B5E9-16B556046EBB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A642AE-7FB3-601E-92E8-DFB6A3103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4ECD34-6024-53CD-89F4-695B128DA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482E-A287-448C-8AC0-E0A79BAD2F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770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3B01A7A-3A22-11FE-DE75-A47E65944B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57C0446-25C9-AE31-3328-857F504681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316DC1-62AA-810F-5CE4-2149F9CC2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27E67-C938-4745-B5E9-16B556046EBB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5686F5-FB82-46ED-3298-FC5509440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3570C4-B698-057D-A197-1688E7868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482E-A287-448C-8AC0-E0A79BAD2F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2828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F934A6-AA8F-F168-0852-2E397E874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B9D7756-5F7B-9842-1D35-F870DF9B3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A7580D-DE5F-A446-8C5C-B23D004FCB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27E67-C938-4745-B5E9-16B556046EBB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CD8E13-8596-A795-7541-74708DA7D4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1231F4-9871-CFA1-E00C-8D0E55B27E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A2482E-A287-448C-8AC0-E0A79BAD2F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8305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B75C97-154A-81A1-F941-670A2B8C06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Сравнительная характеристика основных форм оказания финансовой поддержки бюджетов разных уровней в виде сводной таблицы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0CB30E4-674A-40B7-D6A0-B7328A796D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12022" y="4057094"/>
            <a:ext cx="4355977" cy="1200705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Выполнила: Марченко А.А.</a:t>
            </a:r>
          </a:p>
        </p:txBody>
      </p:sp>
    </p:spTree>
    <p:extLst>
      <p:ext uri="{BB962C8B-B14F-4D97-AF65-F5344CB8AC3E}">
        <p14:creationId xmlns:p14="http://schemas.microsoft.com/office/powerpoint/2010/main" val="2404817382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D1219031-33F2-23FD-1F97-FB14586492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1505827"/>
              </p:ext>
            </p:extLst>
          </p:nvPr>
        </p:nvGraphicFramePr>
        <p:xfrm>
          <a:off x="337351" y="985420"/>
          <a:ext cx="11727402" cy="55099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1434">
                  <a:extLst>
                    <a:ext uri="{9D8B030D-6E8A-4147-A177-3AD203B41FA5}">
                      <a16:colId xmlns:a16="http://schemas.microsoft.com/office/drawing/2014/main" val="3460167152"/>
                    </a:ext>
                  </a:extLst>
                </a:gridCol>
                <a:gridCol w="1747647">
                  <a:extLst>
                    <a:ext uri="{9D8B030D-6E8A-4147-A177-3AD203B41FA5}">
                      <a16:colId xmlns:a16="http://schemas.microsoft.com/office/drawing/2014/main" val="751447026"/>
                    </a:ext>
                  </a:extLst>
                </a:gridCol>
                <a:gridCol w="3114620">
                  <a:extLst>
                    <a:ext uri="{9D8B030D-6E8A-4147-A177-3AD203B41FA5}">
                      <a16:colId xmlns:a16="http://schemas.microsoft.com/office/drawing/2014/main" val="2376594348"/>
                    </a:ext>
                  </a:extLst>
                </a:gridCol>
                <a:gridCol w="1954567">
                  <a:extLst>
                    <a:ext uri="{9D8B030D-6E8A-4147-A177-3AD203B41FA5}">
                      <a16:colId xmlns:a16="http://schemas.microsoft.com/office/drawing/2014/main" val="349819612"/>
                    </a:ext>
                  </a:extLst>
                </a:gridCol>
                <a:gridCol w="1954567">
                  <a:extLst>
                    <a:ext uri="{9D8B030D-6E8A-4147-A177-3AD203B41FA5}">
                      <a16:colId xmlns:a16="http://schemas.microsoft.com/office/drawing/2014/main" val="97726665"/>
                    </a:ext>
                  </a:extLst>
                </a:gridCol>
                <a:gridCol w="1954567">
                  <a:extLst>
                    <a:ext uri="{9D8B030D-6E8A-4147-A177-3AD203B41FA5}">
                      <a16:colId xmlns:a16="http://schemas.microsoft.com/office/drawing/2014/main" val="1851922490"/>
                    </a:ext>
                  </a:extLst>
                </a:gridCol>
              </a:tblGrid>
              <a:tr h="1826586">
                <a:tc>
                  <a:txBody>
                    <a:bodyPr/>
                    <a:lstStyle/>
                    <a:p>
                      <a:endParaRPr lang="ru-RU" sz="10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ДОТАЦИЯ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выдается единовременно и без целевого назначения в случаях, когда закрепленных и регулирующих доходов недостаточно для покрытия текущих расходов.</a:t>
                      </a:r>
                    </a:p>
                    <a:p>
                      <a:endParaRPr lang="ru-RU" sz="10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СУБВЕНЦИЯ</a:t>
                      </a:r>
                    </a:p>
                    <a:p>
                      <a:r>
                        <a:rPr lang="ru-RU" sz="105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фиксированный объем государственных средств, выделяемых на безвозмездной и безвозвратной основе для целевого финансирования расходов бюджетов. (используется в течение оговоренного срока, при просрочке субвенция подлежит возврату предоставившему ее органу. ее используют для выполнения конкретных целей</a:t>
                      </a:r>
                      <a:endParaRPr lang="ru-RU" sz="105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средства, предоставляемые бюджету другого уровня, физическому или юридическому лицу на условиях долевого финансирования целевых расходов.</a:t>
                      </a:r>
                    </a:p>
                    <a:p>
                      <a:endParaRPr lang="ru-RU" sz="105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ССУДЫ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средства, предоставляемые другому бюджету на возвратной, безвозмездной или возмездной основе на срок не более 6 месяцев в пределах финансового года.</a:t>
                      </a:r>
                    </a:p>
                    <a:p>
                      <a:endParaRPr lang="ru-RU" sz="105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форма финансирования бюджетных расходов, которая предусматривает предоставление средств юридическим лицам на возвратной и возмездной основе.</a:t>
                      </a:r>
                    </a:p>
                    <a:p>
                      <a:endParaRPr lang="ru-RU" sz="105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736604"/>
                  </a:ext>
                </a:extLst>
              </a:tr>
              <a:tr h="1592046">
                <a:tc>
                  <a:txBody>
                    <a:bodyPr/>
                    <a:lstStyle/>
                    <a:p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кого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бюджетам другого уровня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бюджетам другого уровня;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юридическим лицам; 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01.01.2005 г. предоставляются только из Федерального фона компенсаций, региональных фондов компенсаций и местных бюджетов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бюджетам другого уровня; 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юридическим лицам; 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физическим лицам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 бюджетам одного или другого уровня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бюджетам одного или другого уровня; 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юридическим лицам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9553502"/>
                  </a:ext>
                </a:extLst>
              </a:tr>
              <a:tr h="840943">
                <a:tc>
                  <a:txBody>
                    <a:bodyPr/>
                    <a:lstStyle/>
                    <a:p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какой основе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безвозмездно;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безвозвратно;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безвозмездно;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безвозвратно;</a:t>
                      </a:r>
                    </a:p>
                    <a:p>
                      <a:endParaRPr lang="ru-RU" sz="10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безвозмездно; 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безвозвратно; 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долевых началах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возвратно (на срок до 6 месяцев в пределах одного финансового года); 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возмездно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или безвозмездно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возвратно (на срок до одного года);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возмездно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8803914"/>
                  </a:ext>
                </a:extLst>
              </a:tr>
              <a:tr h="1199816">
                <a:tc>
                  <a:txBody>
                    <a:bodyPr/>
                    <a:lstStyle/>
                    <a:p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какие цели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финансирование текущих расходов (с 01.01.2005 г. на финансирование текущих и капитальных расходов)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финансирование целевых расходов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финансирование целевых расходов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покрытие временных кассовых разрывов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финансирование текущих и капитальных расходов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464115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8DF32A3-26D8-F8E6-BCB4-C4B097A03A45}"/>
              </a:ext>
            </a:extLst>
          </p:cNvPr>
          <p:cNvSpPr txBox="1"/>
          <p:nvPr/>
        </p:nvSpPr>
        <p:spPr>
          <a:xfrm>
            <a:off x="3597676" y="362592"/>
            <a:ext cx="60945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</a:t>
            </a:r>
          </a:p>
        </p:txBody>
      </p:sp>
    </p:spTree>
    <p:extLst>
      <p:ext uri="{BB962C8B-B14F-4D97-AF65-F5344CB8AC3E}">
        <p14:creationId xmlns:p14="http://schemas.microsoft.com/office/powerpoint/2010/main" val="1585655435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288</Words>
  <Application>Microsoft Office PowerPoint</Application>
  <PresentationFormat>Широкоэкранный</PresentationFormat>
  <Paragraphs>42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Тема Office</vt:lpstr>
      <vt:lpstr>Сравнительная характеристика основных форм оказания финансовой поддержки бюджетов разных уровней в виде сводной таблицы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Вакулик Анастасия Алексеевна</dc:creator>
  <cp:lastModifiedBy>Вакулик Анастасия Алексеевна</cp:lastModifiedBy>
  <cp:revision>8</cp:revision>
  <cp:lastPrinted>2022-04-12T07:55:38Z</cp:lastPrinted>
  <dcterms:created xsi:type="dcterms:W3CDTF">2022-04-12T07:29:16Z</dcterms:created>
  <dcterms:modified xsi:type="dcterms:W3CDTF">2022-04-12T08:04:50Z</dcterms:modified>
</cp:coreProperties>
</file>