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9"/>
  </p:notesMasterIdLst>
  <p:sldIdLst>
    <p:sldId id="274" r:id="rId3"/>
    <p:sldId id="294" r:id="rId4"/>
    <p:sldId id="295" r:id="rId5"/>
    <p:sldId id="305" r:id="rId6"/>
    <p:sldId id="306" r:id="rId7"/>
    <p:sldId id="29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45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6E77A-70F8-8A46-8E54-A7B1569DA705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C4F29-D86F-6747-B0FA-6527DFE6F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21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52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93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10" descr="yu cover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Изображение 14" descr="ЛОГОТИП 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4" y="403412"/>
            <a:ext cx="2910417" cy="7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2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0"/>
            <a:ext cx="12206941" cy="627529"/>
            <a:chOff x="0" y="0"/>
            <a:chExt cx="12206941" cy="62752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12206941" cy="627529"/>
            </a:xfrm>
            <a:prstGeom prst="rect">
              <a:avLst/>
            </a:prstGeom>
            <a:solidFill>
              <a:srgbClr val="00144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Изображение 29" descr="ак лог4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998" y="94815"/>
              <a:ext cx="405026" cy="467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658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5116058" y="6096663"/>
            <a:ext cx="1959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FFFFFF"/>
                </a:solidFill>
                <a:latin typeface="Calibri"/>
                <a:cs typeface="Calibri"/>
              </a:rPr>
              <a:t>С.К. Хайрулла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30350" y="2640918"/>
            <a:ext cx="9474200" cy="7880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и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оценка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внутренней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среды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организации</a:t>
            </a:r>
            <a:r>
              <a:rPr lang="ru-RU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примере портов Республики Казахстан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5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047087" y="87543"/>
            <a:ext cx="6097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СРАВНИТЕЛЬНАЯ ХАРАКТЕРИСТИКА ПОРТОВ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" y="0"/>
            <a:ext cx="648073" cy="63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6912420-6614-42B6-9A91-EEBF65247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76219"/>
              </p:ext>
            </p:extLst>
          </p:nvPr>
        </p:nvGraphicFramePr>
        <p:xfrm>
          <a:off x="989162" y="802255"/>
          <a:ext cx="10213675" cy="54518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19814">
                  <a:extLst>
                    <a:ext uri="{9D8B030D-6E8A-4147-A177-3AD203B41FA5}">
                      <a16:colId xmlns:a16="http://schemas.microsoft.com/office/drawing/2014/main" val="2259192342"/>
                    </a:ext>
                  </a:extLst>
                </a:gridCol>
                <a:gridCol w="2519814">
                  <a:extLst>
                    <a:ext uri="{9D8B030D-6E8A-4147-A177-3AD203B41FA5}">
                      <a16:colId xmlns:a16="http://schemas.microsoft.com/office/drawing/2014/main" val="1520345050"/>
                    </a:ext>
                  </a:extLst>
                </a:gridCol>
                <a:gridCol w="2519814">
                  <a:extLst>
                    <a:ext uri="{9D8B030D-6E8A-4147-A177-3AD203B41FA5}">
                      <a16:colId xmlns:a16="http://schemas.microsoft.com/office/drawing/2014/main" val="1565274514"/>
                    </a:ext>
                  </a:extLst>
                </a:gridCol>
                <a:gridCol w="2654233">
                  <a:extLst>
                    <a:ext uri="{9D8B030D-6E8A-4147-A177-3AD203B41FA5}">
                      <a16:colId xmlns:a16="http://schemas.microsoft.com/office/drawing/2014/main" val="2816310325"/>
                    </a:ext>
                  </a:extLst>
                </a:gridCol>
              </a:tblGrid>
              <a:tr h="442050">
                <a:tc>
                  <a:txBody>
                    <a:bodyPr/>
                    <a:lstStyle/>
                    <a:p>
                      <a:pPr marL="3556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Морской</a:t>
                      </a:r>
                      <a:r>
                        <a:rPr lang="en-US" sz="1400" b="1" spc="-2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порт</a:t>
                      </a:r>
                      <a:r>
                        <a:rPr lang="en-US" sz="1400" b="1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Актау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Порт</a:t>
                      </a:r>
                      <a:r>
                        <a:rPr lang="en-US" sz="1400" b="1" spc="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Баутино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Порт</a:t>
                      </a: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Курык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1576659"/>
                  </a:ext>
                </a:extLst>
              </a:tr>
              <a:tr h="558389">
                <a:tc>
                  <a:txBody>
                    <a:bodyPr/>
                    <a:lstStyle/>
                    <a:p>
                      <a:pPr marL="35560" algn="l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" algn="l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Территория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га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81,7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1,5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4,0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8311835"/>
                  </a:ext>
                </a:extLst>
              </a:tr>
              <a:tr h="566914">
                <a:tc>
                  <a:txBody>
                    <a:bodyPr/>
                    <a:lstStyle/>
                    <a:p>
                      <a:pPr marL="35560" algn="l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" algn="l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Характеристика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порта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незамерзающий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незамерзающий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90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незамерзающий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2452222"/>
                  </a:ext>
                </a:extLst>
              </a:tr>
              <a:tr h="633609">
                <a:tc>
                  <a:txBody>
                    <a:bodyPr/>
                    <a:lstStyle/>
                    <a:p>
                      <a:pPr marL="35560" marR="93345" algn="l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" marR="93345" algn="l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Пропускная</a:t>
                      </a:r>
                      <a:r>
                        <a:rPr lang="en-US" sz="1400" spc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способность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ts val="91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r>
                        <a:rPr lang="ru-RU" sz="1400" spc="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r>
                        <a:rPr lang="ru-RU" sz="1400" spc="1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тонн</a:t>
                      </a:r>
                      <a:r>
                        <a:rPr lang="ru-RU" sz="1400" spc="1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нефти,</a:t>
                      </a:r>
                    </a:p>
                    <a:p>
                      <a:pPr marL="35560" algn="ctr">
                        <a:lnSpc>
                          <a:spcPts val="895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ru-RU" sz="1400" spc="-4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r>
                        <a:rPr lang="ru-RU" sz="1400" spc="-4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тонн</a:t>
                      </a:r>
                      <a:r>
                        <a:rPr lang="ru-RU" sz="1400" spc="-3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сухих</a:t>
                      </a:r>
                      <a:r>
                        <a:rPr lang="ru-RU" sz="1400" spc="-4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грузов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marR="280035" algn="ctr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rgbClr val="FF0000"/>
                          </a:solidFill>
                          <a:effectLst/>
                        </a:rPr>
                        <a:t>150 </a:t>
                      </a:r>
                      <a:r>
                        <a:rPr lang="en-US" sz="1400" spc="-10" dirty="0" err="1">
                          <a:solidFill>
                            <a:srgbClr val="FF0000"/>
                          </a:solidFill>
                          <a:effectLst/>
                        </a:rPr>
                        <a:t>тыс</a:t>
                      </a:r>
                      <a:r>
                        <a:rPr lang="en-US" sz="1400" spc="-10" dirty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r>
                        <a:rPr lang="en-US" sz="1400" spc="-10" dirty="0" err="1">
                          <a:solidFill>
                            <a:srgbClr val="FF0000"/>
                          </a:solidFill>
                          <a:effectLst/>
                        </a:rPr>
                        <a:t>тонн</a:t>
                      </a:r>
                      <a:r>
                        <a:rPr lang="en-US" sz="1400" spc="-1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spc="-5" dirty="0" err="1">
                          <a:solidFill>
                            <a:srgbClr val="FF0000"/>
                          </a:solidFill>
                          <a:effectLst/>
                        </a:rPr>
                        <a:t>сухих</a:t>
                      </a:r>
                      <a:r>
                        <a:rPr lang="en-US" sz="1400" spc="-2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грузов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marR="61595" algn="ctr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1,3 млн тонн нефти и</a:t>
                      </a:r>
                      <a:r>
                        <a:rPr lang="ru-RU" sz="1400" spc="-19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сухих</a:t>
                      </a:r>
                      <a:r>
                        <a:rPr lang="ru-RU" sz="1400" spc="-3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грузов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6888560"/>
                  </a:ext>
                </a:extLst>
              </a:tr>
              <a:tr h="711423">
                <a:tc>
                  <a:txBody>
                    <a:bodyPr/>
                    <a:lstStyle/>
                    <a:p>
                      <a:pPr marL="3556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Количество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причалов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marR="93345" algn="ctr">
                        <a:lnSpc>
                          <a:spcPct val="97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 spc="-5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r>
                        <a:rPr lang="en-US" sz="1400" spc="-4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spc="-5">
                          <a:solidFill>
                            <a:srgbClr val="FF0000"/>
                          </a:solidFill>
                          <a:effectLst/>
                        </a:rPr>
                        <a:t>сухогрузных,</a:t>
                      </a:r>
                      <a:r>
                        <a:rPr lang="en-US" sz="1400" spc="-3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r>
                        <a:rPr lang="en-US" sz="1400" spc="-3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нефте-</a:t>
                      </a:r>
                      <a:r>
                        <a:rPr lang="en-US" sz="1400" spc="-19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наливных</a:t>
                      </a:r>
                      <a:r>
                        <a:rPr lang="en-US" sz="1400" spc="-2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причала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sz="1400" spc="-2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причал</a:t>
                      </a:r>
                      <a:r>
                        <a:rPr lang="en-US" sz="1400" spc="-2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длиной</a:t>
                      </a:r>
                      <a:r>
                        <a:rPr lang="en-US" sz="1400" spc="-2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125</a:t>
                      </a:r>
                      <a:r>
                        <a:rPr lang="en-US" sz="1400" spc="-2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м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marR="61595" algn="ctr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 причала 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железнодорож</a:t>
                      </a:r>
                      <a:r>
                        <a:rPr lang="ru-RU" sz="1400" spc="-19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ного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 и автомобильного</a:t>
                      </a:r>
                      <a:r>
                        <a:rPr lang="ru-RU" sz="1400" spc="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комплекса.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1615182"/>
                  </a:ext>
                </a:extLst>
              </a:tr>
              <a:tr h="1400612">
                <a:tc>
                  <a:txBody>
                    <a:bodyPr/>
                    <a:lstStyle/>
                    <a:p>
                      <a:pPr marL="3556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Инфраструктура</a:t>
                      </a:r>
                      <a:r>
                        <a:rPr lang="en-US" sz="1400" spc="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порта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marR="133985" algn="ctr">
                        <a:lnSpc>
                          <a:spcPct val="97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Подъездные ж.д. пути,</a:t>
                      </a:r>
                      <a:r>
                        <a:rPr lang="ru-RU" sz="1400" spc="-19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склады</a:t>
                      </a:r>
                      <a:r>
                        <a:rPr lang="ru-RU" sz="1400" spc="-2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продукции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97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Подъездные автомо</a:t>
                      </a:r>
                      <a:r>
                        <a:rPr lang="en-US" sz="1400" spc="-19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бильные</a:t>
                      </a:r>
                      <a:r>
                        <a:rPr lang="en-US" sz="1400" spc="-2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пути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marR="81280" algn="ctr">
                        <a:lnSpc>
                          <a:spcPct val="97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Подъездной  ж.д.</a:t>
                      </a:r>
                      <a:r>
                        <a:rPr lang="ru-RU" sz="1400" spc="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путь12,5 км, 2 ж.д. парка,</a:t>
                      </a:r>
                      <a:r>
                        <a:rPr lang="ru-RU" sz="1400" spc="-19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подъёмно-переходный</a:t>
                      </a:r>
                    </a:p>
                    <a:p>
                      <a:pPr marL="34925" marR="51435" algn="ctr">
                        <a:lnSpc>
                          <a:spcPts val="9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мост, паромная переправа</a:t>
                      </a:r>
                      <a:r>
                        <a:rPr lang="ru-RU" sz="1400" spc="-19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для транспортировки же-</a:t>
                      </a:r>
                      <a:r>
                        <a:rPr lang="ru-RU" sz="1400" spc="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лезнодорожных</a:t>
                      </a:r>
                      <a:r>
                        <a:rPr lang="ru-RU" sz="1400" spc="-15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составов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44272504"/>
                  </a:ext>
                </a:extLst>
              </a:tr>
              <a:tr h="1138899">
                <a:tc>
                  <a:txBody>
                    <a:bodyPr/>
                    <a:lstStyle/>
                    <a:p>
                      <a:pPr marL="3556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Характеристика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грузов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Металл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en-US" sz="1400" spc="2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зерно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en-US" sz="1400" spc="2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нефть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marR="98425" algn="ctr">
                        <a:lnSpc>
                          <a:spcPts val="9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spc="-5" dirty="0">
                          <a:solidFill>
                            <a:srgbClr val="FF0000"/>
                          </a:solidFill>
                          <a:effectLst/>
                        </a:rPr>
                        <a:t>Металл,</a:t>
                      </a:r>
                      <a:r>
                        <a:rPr lang="ru-RU" sz="1400" spc="-5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трубы,</a:t>
                      </a:r>
                      <a:r>
                        <a:rPr lang="ru-RU" sz="1400" spc="-4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судовое</a:t>
                      </a:r>
                      <a:r>
                        <a:rPr lang="ru-RU" sz="1400" spc="-195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снабжение и оборудование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97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контейнеры,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удобрения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en-US" sz="1400" spc="-1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химикаты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7507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09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605515" y="72487"/>
            <a:ext cx="6716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Возможные инвестиции в Северный порт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" y="0"/>
            <a:ext cx="648073" cy="63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20BF118-95CD-4D71-8E84-0565DEFB8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97039"/>
              </p:ext>
            </p:extLst>
          </p:nvPr>
        </p:nvGraphicFramePr>
        <p:xfrm>
          <a:off x="284672" y="636753"/>
          <a:ext cx="11602527" cy="6148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4340">
                  <a:extLst>
                    <a:ext uri="{9D8B030D-6E8A-4147-A177-3AD203B41FA5}">
                      <a16:colId xmlns:a16="http://schemas.microsoft.com/office/drawing/2014/main" val="3595872952"/>
                    </a:ext>
                  </a:extLst>
                </a:gridCol>
                <a:gridCol w="5542548">
                  <a:extLst>
                    <a:ext uri="{9D8B030D-6E8A-4147-A177-3AD203B41FA5}">
                      <a16:colId xmlns:a16="http://schemas.microsoft.com/office/drawing/2014/main" val="2249678566"/>
                    </a:ext>
                  </a:extLst>
                </a:gridCol>
                <a:gridCol w="1685639">
                  <a:extLst>
                    <a:ext uri="{9D8B030D-6E8A-4147-A177-3AD203B41FA5}">
                      <a16:colId xmlns:a16="http://schemas.microsoft.com/office/drawing/2014/main" val="1231105529"/>
                    </a:ext>
                  </a:extLst>
                </a:gridCol>
              </a:tblGrid>
              <a:tr h="543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Затраты в миллионах долларов США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3712668661"/>
                  </a:ext>
                </a:extLst>
              </a:tr>
              <a:tr h="434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Объекты, уже построенные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Мобилексом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Частично построенный мол и намывка грунта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2676269473"/>
                  </a:ext>
                </a:extLst>
              </a:tr>
              <a:tr h="651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Объекты, на строительство которых уже выделены средства в рамках контракта на строительство волнолома, подписанного в ноябре 2007 года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Завершение строительства мола и волнолома, которое было начато Мобилексом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1230747823"/>
                  </a:ext>
                </a:extLst>
              </a:tr>
              <a:tr h="434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ЗАТРАТЫ НА СТРОИТЕЛЬСТВО ПРЕДЛОЖЕННЫХ НОВЫХ ПРИЧАЛОВ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156475673"/>
                  </a:ext>
                </a:extLst>
              </a:tr>
              <a:tr h="7295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Нефтеналивные причалы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400" b="0">
                          <a:effectLst/>
                        </a:rPr>
                        <a:t>Строительство причалов 14,15,16 и 17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Такое оборудование, как загрузочные рукава и трубопроводы, которое может быть предоставлено АММТП </a:t>
                      </a:r>
                      <a:r>
                        <a:rPr lang="ru-RU" sz="1400" b="0" u="sng">
                          <a:effectLst/>
                        </a:rPr>
                        <a:t>или</a:t>
                      </a:r>
                      <a:r>
                        <a:rPr lang="ru-RU" sz="1400" b="0">
                          <a:effectLst/>
                        </a:rPr>
                        <a:t> частным оператором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35,0 Плюс 25,0 = 60,0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3920460368"/>
                  </a:ext>
                </a:extLst>
              </a:tr>
              <a:tr h="66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Дополнительная основная инфраструктура, строительство которой должно быть закончено одновременно с нефтеналивными причалами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Дноуглубительные работы в акватории Северного порта в объеме 1,6 миллионов кубических метров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3399296608"/>
                  </a:ext>
                </a:extLst>
              </a:tr>
              <a:tr h="534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Причалы для генеральных грузов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Один причал для генеральных грузов в Южном порту у окончания мола с существующими причалами для генеральных грузов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478774065"/>
                  </a:ext>
                </a:extLst>
              </a:tr>
              <a:tr h="217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Строительство причалов 21 и 22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2768514461"/>
                  </a:ext>
                </a:extLst>
              </a:tr>
              <a:tr h="657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Дополнительная основная инфраструктура, строительство которой должно быть закончено одновременно с сухогрузными причалами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Завершение намывки грунта, которая была начата Мобилексом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Автомобильные дороги, железнодорожные пути и служебные здания для обслуживания причалов 21,22 и 23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10,0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3550258370"/>
                  </a:ext>
                </a:extLst>
              </a:tr>
              <a:tr h="721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Зерновой причал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Строительство причала 23, который будет использоваться в качестве специализированного зернового причала. Предполагается, что частный оператор предоставит бункеры и погрузочные желоба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1585844492"/>
                  </a:ext>
                </a:extLst>
              </a:tr>
              <a:tr h="434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ПОРТОВОЕ ОБОРУДОВАНИЕ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Портовые краны, вилочные погрузчики для общих портовых работ, которые, как предполагается, будут выполняться АММТП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4142254143"/>
                  </a:ext>
                </a:extLst>
              </a:tr>
              <a:tr h="1287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ИТОГО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3773" marR="37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337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773" marR="3773" marT="0" marB="0"/>
                </a:tc>
                <a:extLst>
                  <a:ext uri="{0D108BD9-81ED-4DB2-BD59-A6C34878D82A}">
                    <a16:rowId xmlns:a16="http://schemas.microsoft.com/office/drawing/2014/main" val="1862463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58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69534" y="118321"/>
            <a:ext cx="4852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Оценка конкурентной позиции компании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E8B532E-50B5-4E08-874F-A319AF8EB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" y="0"/>
            <a:ext cx="648073" cy="63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5C427F0-E992-4414-85E3-FC9A99702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91777"/>
              </p:ext>
            </p:extLst>
          </p:nvPr>
        </p:nvGraphicFramePr>
        <p:xfrm>
          <a:off x="1037326" y="1147312"/>
          <a:ext cx="10117348" cy="456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337">
                  <a:extLst>
                    <a:ext uri="{9D8B030D-6E8A-4147-A177-3AD203B41FA5}">
                      <a16:colId xmlns:a16="http://schemas.microsoft.com/office/drawing/2014/main" val="3100196004"/>
                    </a:ext>
                  </a:extLst>
                </a:gridCol>
                <a:gridCol w="2529337">
                  <a:extLst>
                    <a:ext uri="{9D8B030D-6E8A-4147-A177-3AD203B41FA5}">
                      <a16:colId xmlns:a16="http://schemas.microsoft.com/office/drawing/2014/main" val="3537147849"/>
                    </a:ext>
                  </a:extLst>
                </a:gridCol>
                <a:gridCol w="2529337">
                  <a:extLst>
                    <a:ext uri="{9D8B030D-6E8A-4147-A177-3AD203B41FA5}">
                      <a16:colId xmlns:a16="http://schemas.microsoft.com/office/drawing/2014/main" val="908309691"/>
                    </a:ext>
                  </a:extLst>
                </a:gridCol>
                <a:gridCol w="2529337">
                  <a:extLst>
                    <a:ext uri="{9D8B030D-6E8A-4147-A177-3AD203B41FA5}">
                      <a16:colId xmlns:a16="http://schemas.microsoft.com/office/drawing/2014/main" val="2137572357"/>
                    </a:ext>
                  </a:extLst>
                </a:gridCol>
              </a:tblGrid>
              <a:tr h="96312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факторы успеха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Наша организация (АМТП)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Порт </a:t>
                      </a:r>
                      <a:r>
                        <a:rPr lang="ru-RU" dirty="0" err="1"/>
                        <a:t>Баутино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Порт Курык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64588"/>
                  </a:ext>
                </a:extLst>
              </a:tr>
              <a:tr h="963123">
                <a:tc>
                  <a:txBody>
                    <a:bodyPr/>
                    <a:lstStyle/>
                    <a:p>
                      <a:r>
                        <a:rPr lang="ru-RU" dirty="0"/>
                        <a:t>Объем перевалки грузов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78931"/>
                  </a:ext>
                </a:extLst>
              </a:tr>
              <a:tr h="558002">
                <a:tc>
                  <a:txBody>
                    <a:bodyPr/>
                    <a:lstStyle/>
                    <a:p>
                      <a:r>
                        <a:rPr lang="ru-RU" dirty="0"/>
                        <a:t>Репутация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98110"/>
                  </a:ext>
                </a:extLst>
              </a:tr>
              <a:tr h="558002">
                <a:tc>
                  <a:txBody>
                    <a:bodyPr/>
                    <a:lstStyle/>
                    <a:p>
                      <a:r>
                        <a:rPr lang="ru-RU" dirty="0"/>
                        <a:t>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66196"/>
                  </a:ext>
                </a:extLst>
              </a:tr>
              <a:tr h="963123">
                <a:tc>
                  <a:txBody>
                    <a:bodyPr/>
                    <a:lstStyle/>
                    <a:p>
                      <a:r>
                        <a:rPr lang="ru-RU" dirty="0"/>
                        <a:t>Удовлетворенность клиентов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81786"/>
                  </a:ext>
                </a:extLst>
              </a:tr>
              <a:tr h="558002">
                <a:tc>
                  <a:txBody>
                    <a:bodyPr/>
                    <a:lstStyle/>
                    <a:p>
                      <a:r>
                        <a:rPr lang="ru-RU" b="1" dirty="0"/>
                        <a:t>Общая 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46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1119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36429" y="87086"/>
            <a:ext cx="3601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СТРАТЕГИЧЕСКАЯ ЗАДАЧА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24F7D8-598E-4CCE-A5A6-E6A8F67396ED}"/>
              </a:ext>
            </a:extLst>
          </p:cNvPr>
          <p:cNvSpPr/>
          <p:nvPr/>
        </p:nvSpPr>
        <p:spPr>
          <a:xfrm>
            <a:off x="185276" y="756230"/>
            <a:ext cx="65877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Проблемы институционального и управленческого характера в портах </a:t>
            </a:r>
          </a:p>
          <a:p>
            <a:pPr algn="just"/>
            <a:r>
              <a:rPr lang="ru-RU" sz="1400" dirty="0"/>
              <a:t>- Устаревающая инфраструктура</a:t>
            </a:r>
          </a:p>
          <a:p>
            <a:r>
              <a:rPr lang="ru-RU" sz="1400" dirty="0"/>
              <a:t>- Нерешенные проблемы доступности земли</a:t>
            </a:r>
          </a:p>
          <a:p>
            <a:r>
              <a:rPr lang="ru-RU" sz="1400" dirty="0"/>
              <a:t>- Влияние лимитов на грузоподъемность судов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A93D76-EAB6-4FA7-BB1F-8DB3750FF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032" y="626740"/>
            <a:ext cx="2242898" cy="1729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2CAB7D-1438-40BD-AA23-F6AFF0C27495}"/>
              </a:ext>
            </a:extLst>
          </p:cNvPr>
          <p:cNvSpPr txBox="1"/>
          <p:nvPr/>
        </p:nvSpPr>
        <p:spPr>
          <a:xfrm>
            <a:off x="1968197" y="2363439"/>
            <a:ext cx="7761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ЗАВОЕВАНИЕ </a:t>
            </a:r>
            <a:r>
              <a:rPr lang="en-US" b="1" dirty="0">
                <a:solidFill>
                  <a:srgbClr val="FF0000"/>
                </a:solidFill>
              </a:rPr>
              <a:t>30 % </a:t>
            </a:r>
            <a:r>
              <a:rPr lang="ru-RU" b="1" dirty="0">
                <a:solidFill>
                  <a:srgbClr val="FF0000"/>
                </a:solidFill>
              </a:rPr>
              <a:t>РЫНКА  ОБЪЁМА ГРУЗОПЕРЕВОЗОК КАСПИЙСКОГО МОРЯ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A9A43FA5-EAAC-4ACB-941E-D8A1D9AB0C6C}"/>
              </a:ext>
            </a:extLst>
          </p:cNvPr>
          <p:cNvSpPr/>
          <p:nvPr/>
        </p:nvSpPr>
        <p:spPr>
          <a:xfrm>
            <a:off x="7229475" y="756230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Google Shape;258;p33">
            <a:extLst>
              <a:ext uri="{FF2B5EF4-FFF2-40B4-BE49-F238E27FC236}">
                <a16:creationId xmlns:a16="http://schemas.microsoft.com/office/drawing/2014/main" id="{6FEE3E83-DDA0-4C3B-8830-31E99ADF7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9893564"/>
              </p:ext>
            </p:extLst>
          </p:nvPr>
        </p:nvGraphicFramePr>
        <p:xfrm>
          <a:off x="185276" y="2793612"/>
          <a:ext cx="11816224" cy="281272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61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Стратегические</a:t>
                      </a:r>
                      <a:r>
                        <a:rPr lang="en-US" sz="1800" b="1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1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цели</a:t>
                      </a:r>
                      <a:endParaRPr b="1"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Возможные</a:t>
                      </a:r>
                      <a:r>
                        <a:rPr lang="en-US" sz="1800" b="1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КФУ</a:t>
                      </a:r>
                      <a:endParaRPr b="1"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06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Завоевание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доли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рынка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транспортировки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Модернизация оборудования, найм успешных менеджеров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64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Повысить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уровень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удовлетворения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клиентов порта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Повысить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уровень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квалификации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сотрудников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–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персоналом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сохранение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ценных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кадров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навыкам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общения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 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клиентами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44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Расширить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список услуг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для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привлечения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новых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клиентов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Найти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нов</a:t>
                      </a:r>
                      <a:r>
                        <a:rPr lang="ru-RU" sz="1800" b="0" i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ые</a:t>
                      </a:r>
                      <a:r>
                        <a:rPr lang="ru-RU" sz="18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рынки сбыта</a:t>
                      </a:r>
                      <a:endParaRPr dirty="0"/>
                    </a:p>
                  </a:txBody>
                  <a:tcPr marL="79400" marR="79400" marT="39700" marB="39700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060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2939" y="671264"/>
            <a:ext cx="78861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26" y="1975360"/>
            <a:ext cx="10773946" cy="3703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295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505</Words>
  <Application>Microsoft Office PowerPoint</Application>
  <PresentationFormat>Широкоэкранный</PresentationFormat>
  <Paragraphs>118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Courier New</vt:lpstr>
      <vt:lpstr>Times New Roman</vt:lpstr>
      <vt:lpstr>Тема Office</vt:lpstr>
      <vt:lpstr>1_Специальное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Айжан Алтайбек</dc:creator>
  <cp:lastModifiedBy>Болат Сарсенбаев</cp:lastModifiedBy>
  <cp:revision>137</cp:revision>
  <dcterms:created xsi:type="dcterms:W3CDTF">2019-05-30T14:45:59Z</dcterms:created>
  <dcterms:modified xsi:type="dcterms:W3CDTF">2022-10-05T14:00:43Z</dcterms:modified>
</cp:coreProperties>
</file>