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8%D0%BD%D0%B0" TargetMode="External"/><Relationship Id="rId2" Type="http://schemas.openxmlformats.org/officeDocument/2006/relationships/hyperlink" Target="https://ru.wikipedia.org/wiki/%D0%9A%D0%BE%D0%B3%D0%BD%D0%B8%D1%82%D0%B8%D0%B2%D0%B8%D1%81%D1%82%D0%B8%D0%BA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A0%D0%BE%D0%BC%D0%B0%D0%BD%D1%82%D0%B8%D0%B7%D0%BC" TargetMode="External"/><Relationship Id="rId4" Type="http://schemas.openxmlformats.org/officeDocument/2006/relationships/hyperlink" Target="https://ru.wikipedia.org/wiki/%D0%A0%D0%B0%D1%81%D0%BA%D0%B0%D1%8F%D0%BD%D0%B8%D0%B5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1%D0%BB%D0%B0%D0%B3%D0%BE" TargetMode="External"/><Relationship Id="rId3" Type="http://schemas.openxmlformats.org/officeDocument/2006/relationships/hyperlink" Target="https://ru.wikipedia.org/wiki/%D0%9C%D0%BE%D1%80%D0%B0%D0%BB%D1%8C%D0%BD%D0%BE%D0%B5_%D1%81%D0%BE%D0%B7%D0%BD%D0%B0%D0%BD%D0%B8%D0%B5" TargetMode="External"/><Relationship Id="rId7" Type="http://schemas.openxmlformats.org/officeDocument/2006/relationships/hyperlink" Target="https://ru.wikipedia.org/wiki/%D0%97%D0%BB%D0%BE" TargetMode="External"/><Relationship Id="rId2" Type="http://schemas.openxmlformats.org/officeDocument/2006/relationships/hyperlink" Target="https://ru.wikipedia.org/wiki/%D0%9F%D0%BE%D0%BD%D1%8F%D1%82%D0%B8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4%D0%BE%D0%B1%D1%80%D0%BE#cite_note-1" TargetMode="External"/><Relationship Id="rId5" Type="http://schemas.openxmlformats.org/officeDocument/2006/relationships/hyperlink" Target="https://ru.wikipedia.org/w/index.php?title=%D0%9D%D1%80%D0%B0%D0%B2%D1%81%D1%82%D0%B2%D0%B5%D0%BD%D0%BD%D1%8B%D0%B5_%D1%86%D0%B5%D0%BD%D0%BD%D0%BE%D1%81%D1%82%D0%B8&amp;action=edit&amp;redlink=1" TargetMode="External"/><Relationship Id="rId4" Type="http://schemas.openxmlformats.org/officeDocument/2006/relationships/hyperlink" Target="https://ru.wikipedia.org/wiki/%D0%AD%D1%82%D0%B8%D0%BA%D0%B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СТЫД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6400800" cy="259228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Стыд</a:t>
            </a:r>
            <a:r>
              <a:rPr lang="ru-RU" dirty="0"/>
              <a:t> — чувство, объектом которого является какой-либо поступок или качество (философия) субъекта. </a:t>
            </a:r>
            <a:r>
              <a:rPr lang="ru-RU" b="1" dirty="0"/>
              <a:t>Стыд</a:t>
            </a:r>
            <a:r>
              <a:rPr lang="ru-RU" dirty="0"/>
              <a:t> связан с ощущением социальной неприемлемости того, за что стыдно. Для возникновения чувства стыда нужны реальные или предполагаемые свидетели того, за что стыдно — те, перед кем стыдно.</a:t>
            </a:r>
          </a:p>
        </p:txBody>
      </p:sp>
    </p:spTree>
    <p:extLst>
      <p:ext uri="{BB962C8B-B14F-4D97-AF65-F5344CB8AC3E}">
        <p14:creationId xmlns:p14="http://schemas.microsoft.com/office/powerpoint/2010/main" val="585307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Бесстыдство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r>
              <a:rPr lang="ru-RU" b="1" dirty="0"/>
              <a:t>бесстыдство</a:t>
            </a:r>
            <a:r>
              <a:rPr lang="ru-RU" dirty="0"/>
              <a:t> ср. 1) Отсутствие стыда, стыдливости у кого-л., пренебрежение к правилам приличия. 2) Что-л. непристойное. 3) Беззастенчивость, бесцеремонность в поведении, обращении. Толковый словарь Ефремовой. </a:t>
            </a:r>
            <a:r>
              <a:rPr lang="ru-RU" b="1" dirty="0"/>
              <a:t>бесстыдство</a:t>
            </a:r>
            <a:r>
              <a:rPr lang="ru-RU" dirty="0"/>
              <a:t>. бесстыдства, мн. нет, ср. </a:t>
            </a:r>
            <a:r>
              <a:rPr lang="ru-RU" dirty="0" err="1"/>
              <a:t>Отвлеч</a:t>
            </a:r>
            <a:r>
              <a:rPr lang="ru-RU" dirty="0"/>
              <a:t>. сущ. к бесстыдный.</a:t>
            </a:r>
          </a:p>
        </p:txBody>
      </p:sp>
    </p:spTree>
    <p:extLst>
      <p:ext uri="{BB962C8B-B14F-4D97-AF65-F5344CB8AC3E}">
        <p14:creationId xmlns:p14="http://schemas.microsoft.com/office/powerpoint/2010/main" val="2612282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Совесть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/>
              <a:t>Со́весть</a:t>
            </a:r>
            <a:r>
              <a:rPr lang="ru-RU" dirty="0"/>
              <a:t> — психический (</a:t>
            </a:r>
            <a:r>
              <a:rPr lang="ru-RU" dirty="0">
                <a:hlinkClick r:id="rId2" tooltip="Когнитивистика"/>
              </a:rPr>
              <a:t>когнитивный</a:t>
            </a:r>
            <a:r>
              <a:rPr lang="ru-RU" dirty="0"/>
              <a:t>) процесс, вызывающий эмоции и рациональные ассоциации, основанные на моральной философии или системе ценностей личности. Зачастую совесть является причиной появления </a:t>
            </a:r>
            <a:r>
              <a:rPr lang="ru-RU" dirty="0">
                <a:hlinkClick r:id="rId3" tooltip="Вина"/>
              </a:rPr>
              <a:t>чувства вины или «угрызений совести»</a:t>
            </a:r>
            <a:r>
              <a:rPr lang="ru-RU" dirty="0"/>
              <a:t>, </a:t>
            </a:r>
            <a:r>
              <a:rPr lang="ru-RU" dirty="0">
                <a:hlinkClick r:id="rId4" tooltip="Раскаяние"/>
              </a:rPr>
              <a:t>раскаяния</a:t>
            </a:r>
            <a:r>
              <a:rPr lang="ru-RU" dirty="0"/>
              <a:t>, когда человек совершает поступок, противоречащий его моральным ценностям. Моральные ценности индивида и их несоответствие семейным, социальным, культурным и историческим представлениям о морали служат предметом изучения в психологии. Степень, в которой совесть определяет суждение о моральной стороне действия перед его совершением, и вопрос о том, основаны ли (или должны быть основаны) такие моральные суждения на разуме, породили споры в философии. Они представлены в сопоставлении теорий современных западных философов с теориями философов периода </a:t>
            </a:r>
            <a:r>
              <a:rPr lang="ru-RU" dirty="0">
                <a:hlinkClick r:id="rId5" tooltip="Романтизм"/>
              </a:rPr>
              <a:t>романтизма</a:t>
            </a:r>
            <a:r>
              <a:rPr lang="ru-RU" dirty="0"/>
              <a:t> и других идейных направлений, появившихся с конца эпохи Возрождения.</a:t>
            </a:r>
          </a:p>
        </p:txBody>
      </p:sp>
    </p:spTree>
    <p:extLst>
      <p:ext uri="{BB962C8B-B14F-4D97-AF65-F5344CB8AC3E}">
        <p14:creationId xmlns:p14="http://schemas.microsoft.com/office/powerpoint/2010/main" val="112232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Добро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Добро</a:t>
            </a:r>
            <a:r>
              <a:rPr lang="ru-RU" dirty="0"/>
              <a:t> — общее </a:t>
            </a:r>
            <a:r>
              <a:rPr lang="ru-RU" dirty="0">
                <a:hlinkClick r:id="rId2" tooltip="Понятие"/>
              </a:rPr>
              <a:t>понятие</a:t>
            </a:r>
            <a:r>
              <a:rPr lang="ru-RU" dirty="0"/>
              <a:t> </a:t>
            </a:r>
            <a:r>
              <a:rPr lang="ru-RU" dirty="0">
                <a:hlinkClick r:id="rId3" tooltip="Моральное сознание"/>
              </a:rPr>
              <a:t>морального сознания</a:t>
            </a:r>
            <a:r>
              <a:rPr lang="ru-RU" dirty="0"/>
              <a:t>, категория </a:t>
            </a:r>
            <a:r>
              <a:rPr lang="ru-RU" dirty="0">
                <a:hlinkClick r:id="rId4" tooltip="Этика"/>
              </a:rPr>
              <a:t>этики</a:t>
            </a:r>
            <a:r>
              <a:rPr lang="ru-RU" dirty="0"/>
              <a:t>, характеризующая положительные </a:t>
            </a:r>
            <a:r>
              <a:rPr lang="ru-RU" dirty="0">
                <a:hlinkClick r:id="rId5" tooltip="Нравственные ценности (страница отсутствует)"/>
              </a:rPr>
              <a:t>нравственные ценности</a:t>
            </a:r>
            <a:r>
              <a:rPr lang="ru-RU" baseline="30000" dirty="0">
                <a:hlinkClick r:id="rId6"/>
              </a:rPr>
              <a:t>[1]</a:t>
            </a:r>
            <a:r>
              <a:rPr lang="ru-RU" dirty="0"/>
              <a:t>.</a:t>
            </a:r>
          </a:p>
          <a:p>
            <a:r>
              <a:rPr lang="ru-RU" dirty="0"/>
              <a:t>Изначально было противоположно понятию худа (то есть означало результат действия блага, в противовес результату действия </a:t>
            </a:r>
            <a:r>
              <a:rPr lang="ru-RU" dirty="0">
                <a:hlinkClick r:id="rId7" tooltip="Зло"/>
              </a:rPr>
              <a:t>зла</a:t>
            </a:r>
            <a:r>
              <a:rPr lang="ru-RU" dirty="0"/>
              <a:t>), а в более позднее время стало употребляться как антоним понятия зла, означая намеренное, бескорыстное и искреннее стремление к осуществлению </a:t>
            </a:r>
            <a:r>
              <a:rPr lang="ru-RU" dirty="0">
                <a:hlinkClick r:id="rId8" tooltip="Благо"/>
              </a:rPr>
              <a:t>блага</a:t>
            </a:r>
            <a:r>
              <a:rPr lang="ru-RU" dirty="0"/>
              <a:t>, полезного деяния, например, помощи ближнему, а также незнакомому человеку или животному и растительному миру. В житейском смысле этот термин относится ко всему, что вызывает у людей положительную оценку, либо ассоциируется со счастьем, радостью, любовью тех или иных людей, то есть становится близким релевантному понятию «хорошо».</a:t>
            </a:r>
          </a:p>
        </p:txBody>
      </p:sp>
    </p:spTree>
    <p:extLst>
      <p:ext uri="{BB962C8B-B14F-4D97-AF65-F5344CB8AC3E}">
        <p14:creationId xmlns:p14="http://schemas.microsoft.com/office/powerpoint/2010/main" val="2257779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Зло</a:t>
            </a:r>
            <a:r>
              <a:rPr lang="ru-RU" dirty="0"/>
              <a:t> — антагонизм добра, нормативно-оценочная категория нравственного сознания, противоположная понятию «добро», обобщённо обозначает нравственно-отрицательное и предосудительное поведение в поступках и мотивах людей и в явлениях действительности.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4226048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дружба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Дру́жба</a:t>
            </a:r>
            <a:r>
              <a:rPr lang="ru-RU" dirty="0"/>
              <a:t> — устойчивые, личные бескорыстные взаимоотношения между людьми, в основе которых лежит симпатия, общность интересов, духовная близость и взаимная привязанность; дружба предполагает общность увлечений, взаимное уважение, взаимопонимание и взаимопомощь.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925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любовь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Любо́вь</a:t>
            </a:r>
            <a:r>
              <a:rPr lang="ru-RU" dirty="0"/>
              <a:t> — чувство, свойственное человеку, глубокая привязанность и устремлённость к другому человеку или объекту, чувство глубокой симпатии[1][2][3][4].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901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Человек, связанный с кем-то близкими хорошими отношениями, взаимной симпатией, основанной на взаимопонимании.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587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Верность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Ве́рность</a:t>
            </a:r>
            <a:r>
              <a:rPr lang="ru-RU" dirty="0"/>
              <a:t> — это морально-этическое понятие, согласно словарю Ожегова: стойкость и неизменность в чувствах и отношениях, в исполнении своих обязанностей. Нарушение верности — измена. Словарь Вебстера также определяет верность как «полный веры».</a:t>
            </a:r>
          </a:p>
        </p:txBody>
      </p:sp>
    </p:spTree>
    <p:extLst>
      <p:ext uri="{BB962C8B-B14F-4D97-AF65-F5344CB8AC3E}">
        <p14:creationId xmlns:p14="http://schemas.microsoft.com/office/powerpoint/2010/main" val="13367483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132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СТЫД</vt:lpstr>
      <vt:lpstr>Бесстыдство</vt:lpstr>
      <vt:lpstr>Совесть</vt:lpstr>
      <vt:lpstr>Добро </vt:lpstr>
      <vt:lpstr>ЗЛО</vt:lpstr>
      <vt:lpstr>дружба</vt:lpstr>
      <vt:lpstr>любовь</vt:lpstr>
      <vt:lpstr>друг</vt:lpstr>
      <vt:lpstr>Верность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СТЫД</dc:title>
  <dc:creator>библиотека</dc:creator>
  <cp:lastModifiedBy>Пользователь Windows</cp:lastModifiedBy>
  <cp:revision>5</cp:revision>
  <dcterms:created xsi:type="dcterms:W3CDTF">2021-01-16T05:10:03Z</dcterms:created>
  <dcterms:modified xsi:type="dcterms:W3CDTF">2021-01-21T07:10:56Z</dcterms:modified>
</cp:coreProperties>
</file>