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20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6" r:id="rId9"/>
    <p:sldId id="282" r:id="rId10"/>
    <p:sldId id="283" r:id="rId11"/>
    <p:sldId id="285" r:id="rId12"/>
    <p:sldId id="269" r:id="rId13"/>
    <p:sldId id="286" r:id="rId14"/>
    <p:sldId id="290" r:id="rId15"/>
    <p:sldId id="270" r:id="rId16"/>
    <p:sldId id="274" r:id="rId17"/>
    <p:sldId id="287" r:id="rId18"/>
    <p:sldId id="28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3CCFF"/>
    <a:srgbClr val="3333FF"/>
    <a:srgbClr val="FF9933"/>
    <a:srgbClr val="00FF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F07562B-952D-404C-A495-FA2C544ED218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B77984-5A71-42C8-B7FD-8E28C06E3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3C545A-B99E-4DAE-9AFD-3281CDE2C139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6E5D-8251-4CCE-810A-C173C08962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8F08D-2AC4-41A4-A7BE-590864B71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97913-95A0-47F3-956C-825D08414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F730C-5847-4959-B83B-5F3821707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41A27-F02A-4F26-8359-5271502B19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31E95-5201-438F-8354-DA21D2520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DF71A-DD7E-4A8F-8B9A-0DD5CB935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E5B4C-822A-468F-A641-E24EE0BB6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9F5B6-F230-4756-962E-D9F8ADF6F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99285-33CC-4255-B6F3-DB9759010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6A024-890C-4AE5-A390-65D59FB63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D6D97-D05D-41D9-8E45-8C8670481B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8540750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A0AD7-7D48-41CD-942A-52432699D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EE1D6-88EC-49A4-9CB5-E5A84B3EC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3C4F40-1634-4A93-BA04-D12960ADE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03" r:id="rId2"/>
    <p:sldLayoutId id="2147483812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13" r:id="rId9"/>
    <p:sldLayoutId id="2147483809" r:id="rId10"/>
    <p:sldLayoutId id="2147483810" r:id="rId11"/>
    <p:sldLayoutId id="2147483814" r:id="rId12"/>
    <p:sldLayoutId id="2147483815" r:id="rId13"/>
    <p:sldLayoutId id="214748381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85784" y="1571612"/>
            <a:ext cx="8701094" cy="15843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300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«Световые явления»</a:t>
            </a:r>
            <a:endParaRPr lang="ru-RU" sz="7300" spc="-1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3563" y="6215063"/>
            <a:ext cx="33575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Учитель: Калашникова И.В.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500" y="0"/>
            <a:ext cx="44291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МАОУ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Первомайская СОШ №2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88" y="357188"/>
            <a:ext cx="8540750" cy="147161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Содержание: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85750" y="1571625"/>
            <a:ext cx="8229600" cy="43894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rgbClr val="33CCFF"/>
                </a:solidFill>
              </a:rPr>
              <a:t>Источники света. Распространение света.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rgbClr val="33CCFF"/>
                </a:solidFill>
              </a:rPr>
              <a:t>Отражение света. Законы отражения света.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rgbClr val="33CCFF"/>
                </a:solidFill>
              </a:rPr>
              <a:t>Обратимость световых лучей.</a:t>
            </a:r>
          </a:p>
          <a:p>
            <a:pPr eaLnBrk="1" hangingPunct="1">
              <a:buFont typeface="Arial" charset="0"/>
              <a:buNone/>
            </a:pPr>
            <a:endParaRPr lang="ru-RU" smtClean="0">
              <a:solidFill>
                <a:srgbClr val="33CCFF"/>
              </a:solidFill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4313" y="571500"/>
            <a:ext cx="8540750" cy="12239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Источники света.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Распространение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света.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57188" y="2214563"/>
            <a:ext cx="8540750" cy="367823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Свет</a:t>
            </a:r>
            <a:r>
              <a:rPr lang="ru-RU" dirty="0">
                <a:solidFill>
                  <a:srgbClr val="33CCFF"/>
                </a:solidFill>
                <a:latin typeface="Comic Sans MS" pitchFamily="66" charset="0"/>
              </a:rPr>
              <a:t> – это электромагнитное излучение, воспринимаемое глазом по зрительному ощущению.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Источники света </a:t>
            </a:r>
            <a:r>
              <a:rPr lang="ru-RU" dirty="0">
                <a:solidFill>
                  <a:srgbClr val="33CCFF"/>
                </a:solidFill>
                <a:latin typeface="Comic Sans MS" pitchFamily="66" charset="0"/>
              </a:rPr>
              <a:t>– это тела, способные излучать свет.</a:t>
            </a:r>
          </a:p>
        </p:txBody>
      </p:sp>
      <p:pic>
        <p:nvPicPr>
          <p:cNvPr id="9220" name="Picture 4" descr="C:\Documents and Settings\Admin\Рабочий стол\koste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4419600"/>
            <a:ext cx="1620837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6" descr="C:\Documents and Settings\Admin\Рабочий стол\37pfl5604h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43375" y="4643438"/>
            <a:ext cx="195103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C:\Documents and Settings\Admin\Рабочий стол\238085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57938" y="4643438"/>
            <a:ext cx="25717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C:\Documents and Settings\Admin\Рабочий стол\3907959e74efb7e9753d4a2b4cb135e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214546" y="4214818"/>
            <a:ext cx="1832606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Космос (32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3714752"/>
            <a:ext cx="3333773" cy="2500330"/>
          </a:xfrm>
          <a:effectLst>
            <a:softEdge rad="112500"/>
          </a:effectLst>
        </p:spPr>
      </p:pic>
      <p:pic>
        <p:nvPicPr>
          <p:cNvPr id="11271" name="Picture 7" descr="b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43504" y="2786058"/>
            <a:ext cx="3600450" cy="3600450"/>
          </a:xfrm>
          <a:effectLst>
            <a:softEdge rad="112500"/>
          </a:effectLst>
        </p:spPr>
      </p:pic>
      <p:sp>
        <p:nvSpPr>
          <p:cNvPr id="11268" name="Прямоугольник 7"/>
          <p:cNvSpPr>
            <a:spLocks noChangeArrowheads="1"/>
          </p:cNvSpPr>
          <p:nvPr/>
        </p:nvSpPr>
        <p:spPr bwMode="auto">
          <a:xfrm>
            <a:off x="0" y="2643188"/>
            <a:ext cx="416718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FFFF00"/>
                </a:solidFill>
                <a:latin typeface="Comic Sans MS" pitchFamily="66" charset="0"/>
              </a:rPr>
              <a:t>естественные </a:t>
            </a:r>
            <a:endParaRPr lang="ru-RU" sz="4400" b="1">
              <a:latin typeface="Comic Sans MS" pitchFamily="66" charset="0"/>
            </a:endParaRPr>
          </a:p>
        </p:txBody>
      </p:sp>
      <p:sp>
        <p:nvSpPr>
          <p:cNvPr id="11269" name="Прямоугольник 8"/>
          <p:cNvSpPr>
            <a:spLocks noChangeArrowheads="1"/>
          </p:cNvSpPr>
          <p:nvPr/>
        </p:nvSpPr>
        <p:spPr bwMode="auto">
          <a:xfrm>
            <a:off x="4929188" y="1714500"/>
            <a:ext cx="38623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FF00"/>
                </a:solidFill>
                <a:latin typeface="Comic Sans MS" pitchFamily="66" charset="0"/>
              </a:rPr>
              <a:t>искусственные</a:t>
            </a:r>
            <a:endParaRPr lang="ru-RU" sz="4000" b="1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28625" y="142875"/>
            <a:ext cx="854075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Источники света подразделяются на:</a:t>
            </a: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85750" y="857250"/>
            <a:ext cx="8540750" cy="3001963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800" dirty="0"/>
              <a:t>   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Естественные источники света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– это Солнце, звёзды, атмосферные разряды, а также светящиеся объекты животного и растительного мира. Это могут быть светлячки, гнилушки и пр.</a:t>
            </a:r>
          </a:p>
        </p:txBody>
      </p:sp>
      <p:pic>
        <p:nvPicPr>
          <p:cNvPr id="12293" name="Picture 5" descr="Космос (13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6463" y="3500438"/>
            <a:ext cx="4032250" cy="295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5" name="Picture 7" descr="13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500438"/>
            <a:ext cx="3960812" cy="295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-357188" y="1214438"/>
            <a:ext cx="5127626" cy="4665662"/>
          </a:xfrm>
        </p:spPr>
        <p:txBody>
          <a:bodyPr>
            <a:normAutofit fontScale="85000" lnSpcReduction="20000"/>
          </a:bodyPr>
          <a:lstStyle/>
          <a:p>
            <a:pPr marL="640080" lvl="1" indent="-246888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  </a:t>
            </a:r>
            <a:r>
              <a:rPr lang="ru-RU" sz="4000" dirty="0">
                <a:solidFill>
                  <a:srgbClr val="002060"/>
                </a:solidFill>
                <a:latin typeface="Comic Sans MS" pitchFamily="66" charset="0"/>
              </a:rPr>
              <a:t>Искусственные источники света, в зависимости от того, какой процесс лежит в основе получения излучения, разделяют </a:t>
            </a:r>
            <a:r>
              <a:rPr lang="ru-RU" sz="4000" dirty="0" smtClean="0">
                <a:solidFill>
                  <a:srgbClr val="002060"/>
                </a:solidFill>
                <a:latin typeface="Comic Sans MS" pitchFamily="66" charset="0"/>
              </a:rPr>
              <a:t>на: </a:t>
            </a:r>
            <a:r>
              <a:rPr lang="ru-RU" sz="4000" dirty="0">
                <a:solidFill>
                  <a:srgbClr val="002060"/>
                </a:solidFill>
                <a:latin typeface="Comic Sans MS" pitchFamily="66" charset="0"/>
              </a:rPr>
              <a:t>тепловые и люминесцирующие</a:t>
            </a:r>
            <a:r>
              <a:rPr lang="ru-RU" sz="3200" dirty="0">
                <a:solidFill>
                  <a:srgbClr val="002060"/>
                </a:solidFill>
                <a:latin typeface="Comic Sans MS" pitchFamily="66" charset="0"/>
              </a:rPr>
              <a:t>. </a:t>
            </a:r>
          </a:p>
        </p:txBody>
      </p:sp>
      <p:pic>
        <p:nvPicPr>
          <p:cNvPr id="13318" name="Picture 6" descr="res63492943-E6E5-47D5-9788-4A50AF9FB9A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928670"/>
            <a:ext cx="3714776" cy="471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14313" y="571500"/>
            <a:ext cx="4000500" cy="50466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tabLst>
                <a:tab pos="357188" algn="l"/>
              </a:tabLst>
              <a:defRPr/>
            </a:pPr>
            <a:r>
              <a:rPr lang="ru-RU" dirty="0"/>
              <a:t>  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 тепловым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относят: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tabLst>
                <a:tab pos="357188" algn="l"/>
              </a:tabLst>
              <a:defRPr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светящиеся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электрические лампочки, пламя газовой горелки, костра, свечи и пр.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tabLst>
                <a:tab pos="357188" algn="l"/>
              </a:tabLst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00063" y="3714750"/>
            <a:ext cx="4318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Люминесцирующими источниками являются: </a:t>
            </a:r>
            <a:r>
              <a:rPr lang="ru-RU" sz="2400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люминесцентные и </a:t>
            </a:r>
            <a:r>
              <a:rPr lang="ru-RU" sz="2400" dirty="0" err="1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газосветовые</a:t>
            </a:r>
            <a:r>
              <a:rPr lang="ru-RU" sz="2400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лампы, экраны включенных телевизоров. 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ru-RU" sz="2400" dirty="0">
              <a:solidFill>
                <a:srgbClr val="33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4341" name="Picture 5" descr="C:\Documents and Settings\Admin\Рабочий стол\normal_%EA%EE%F1%F2%E5%F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14942" y="714356"/>
            <a:ext cx="3141307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7" descr="C:\Documents and Settings\Admin\Рабочий стол\1250587617_17-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625" y="3643313"/>
            <a:ext cx="3476625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85750" y="928688"/>
            <a:ext cx="8540750" cy="55499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>
                <a:latin typeface="Comic Sans MS" pitchFamily="66" charset="0"/>
              </a:rPr>
              <a:t>  </a:t>
            </a:r>
            <a:r>
              <a:rPr lang="ru-RU" u="sng" smtClean="0">
                <a:solidFill>
                  <a:srgbClr val="FFFF00"/>
                </a:solidFill>
                <a:latin typeface="Comic Sans MS" pitchFamily="66" charset="0"/>
              </a:rPr>
              <a:t>В геометрической оптике используют следующие понятия:</a:t>
            </a:r>
          </a:p>
          <a:p>
            <a:pPr eaLnBrk="1" hangingPunct="1"/>
            <a:r>
              <a:rPr lang="ru-RU" smtClean="0">
                <a:latin typeface="Comic Sans MS" pitchFamily="66" charset="0"/>
              </a:rPr>
              <a:t> </a:t>
            </a:r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Точечный источник света</a:t>
            </a:r>
            <a:r>
              <a:rPr lang="ru-RU" smtClean="0">
                <a:solidFill>
                  <a:srgbClr val="33CCFF"/>
                </a:solidFill>
                <a:latin typeface="Comic Sans MS" pitchFamily="66" charset="0"/>
              </a:rPr>
              <a:t> – это источник света, размеры которого малы по сравнению с расстоянием до экрана. </a:t>
            </a:r>
          </a:p>
          <a:p>
            <a:pPr eaLnBrk="1" hangingPunct="1"/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Световой пучок</a:t>
            </a:r>
            <a:r>
              <a:rPr lang="ru-RU" smtClean="0">
                <a:solidFill>
                  <a:srgbClr val="33CCFF"/>
                </a:solidFill>
                <a:latin typeface="Comic Sans MS" pitchFamily="66" charset="0"/>
              </a:rPr>
              <a:t> – цилиндрический или конический канал, внутри которого распространяется свет.</a:t>
            </a:r>
          </a:p>
          <a:p>
            <a:pPr eaLnBrk="1" hangingPunct="1"/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Луч</a:t>
            </a:r>
            <a:r>
              <a:rPr lang="ru-RU" smtClean="0">
                <a:solidFill>
                  <a:srgbClr val="33CCFF"/>
                </a:solidFill>
                <a:latin typeface="Comic Sans MS" pitchFamily="66" charset="0"/>
              </a:rPr>
              <a:t> – линия, указывающая направление световой энергии.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 flipV="1">
            <a:off x="-323850" y="3068638"/>
            <a:ext cx="9793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692150"/>
            <a:ext cx="8540750" cy="12239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Геометрическая оптика базируется на трёх законах:</a:t>
            </a:r>
          </a:p>
        </p:txBody>
      </p:sp>
      <p:sp>
        <p:nvSpPr>
          <p:cNvPr id="7680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14313" y="2857500"/>
            <a:ext cx="8540750" cy="35337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Закон прямолинейного распространения света.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Закон отражения света.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Закон преломления света.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2875" y="500063"/>
            <a:ext cx="8540750" cy="1544637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70C0"/>
                </a:solidFill>
                <a:latin typeface="Comic Sans MS" pitchFamily="66" charset="0"/>
              </a:rPr>
              <a:t>Закон прямолинейного распространения света: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2643188"/>
            <a:ext cx="5929313" cy="42148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70C0"/>
                </a:solidFill>
                <a:latin typeface="Comic Sans MS" pitchFamily="66" charset="0"/>
              </a:rPr>
              <a:t>В однородной прозрачной среде свет распространяется прямолинейно.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smtClean="0">
                <a:solidFill>
                  <a:schemeClr val="accent1"/>
                </a:solidFill>
              </a:rPr>
              <a:t>   </a:t>
            </a:r>
            <a:r>
              <a:rPr lang="ru-RU" smtClean="0">
                <a:solidFill>
                  <a:srgbClr val="0070C0"/>
                </a:solidFill>
                <a:latin typeface="Comic Sans MS" pitchFamily="66" charset="0"/>
              </a:rPr>
              <a:t>Впервые этот закон был сформулирован в </a:t>
            </a:r>
            <a:r>
              <a:rPr lang="en-US" smtClean="0">
                <a:solidFill>
                  <a:srgbClr val="0070C0"/>
                </a:solidFill>
                <a:latin typeface="Comic Sans MS" pitchFamily="66" charset="0"/>
              </a:rPr>
              <a:t>III</a:t>
            </a:r>
            <a:r>
              <a:rPr lang="ru-RU" smtClean="0">
                <a:solidFill>
                  <a:srgbClr val="0070C0"/>
                </a:solidFill>
                <a:latin typeface="Comic Sans MS" pitchFamily="66" charset="0"/>
              </a:rPr>
              <a:t> в. до н. э. древнегреческим учёным Евклидом.</a:t>
            </a:r>
          </a:p>
        </p:txBody>
      </p:sp>
      <p:pic>
        <p:nvPicPr>
          <p:cNvPr id="77829" name="Picture 5" descr="C:\Documents and Settings\Admin\Рабочий стол\PhotoHandle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5008" y="2143116"/>
            <a:ext cx="3214678" cy="3500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500063"/>
            <a:ext cx="8842375" cy="16875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Прямолинейностью распространения света в однородной среде объясняется образование тени и полутени</a:t>
            </a:r>
            <a:r>
              <a:rPr lang="ru-RU" sz="4000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</a:t>
            </a:r>
            <a:br>
              <a:rPr lang="ru-RU" sz="4000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</a:br>
            <a:endParaRPr lang="ru-RU" sz="4000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2060575"/>
            <a:ext cx="8540750" cy="40386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33CCFF"/>
                </a:solidFill>
                <a:latin typeface="Comic Sans MS" pitchFamily="66" charset="0"/>
              </a:rPr>
              <a:t>Тень – это та область пространства, в которую не попадает свет от источника.</a:t>
            </a:r>
          </a:p>
          <a:p>
            <a:pPr eaLnBrk="1" hangingPunct="1">
              <a:buFont typeface="Arial" charset="0"/>
              <a:buNone/>
            </a:pPr>
            <a:endParaRPr lang="ru-RU" smtClean="0">
              <a:solidFill>
                <a:srgbClr val="33CCFF"/>
              </a:solidFill>
              <a:latin typeface="Comic Sans MS" pitchFamily="66" charset="0"/>
            </a:endParaRPr>
          </a:p>
        </p:txBody>
      </p:sp>
      <p:pic>
        <p:nvPicPr>
          <p:cNvPr id="18436" name="Picture 4" descr="Безымянны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3357563"/>
            <a:ext cx="51117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260350"/>
            <a:ext cx="8540750" cy="17287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800" dirty="0"/>
              <a:t>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</a:rPr>
              <a:t>Полутень – это та область, в которую попадает свет от части источника света.</a:t>
            </a:r>
          </a:p>
        </p:txBody>
      </p:sp>
      <p:pic>
        <p:nvPicPr>
          <p:cNvPr id="2" name="Picture 5" descr="Безымянный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2349500"/>
            <a:ext cx="6048375" cy="4319588"/>
          </a:xfr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188913"/>
            <a:ext cx="8540750" cy="17272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Образованием тени при падении света на непрозрачный предмет объясняются такие явления, как затмения Солнца и Луны.</a:t>
            </a:r>
          </a:p>
        </p:txBody>
      </p:sp>
      <p:pic>
        <p:nvPicPr>
          <p:cNvPr id="20483" name="Picture 6" descr="http://www.kultajev.net/rudolfgalina/uploaded_images/Zatmenie-7552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90875" y="2754313"/>
            <a:ext cx="2762250" cy="2751137"/>
          </a:xfrm>
          <a:noFill/>
        </p:spPr>
      </p:pic>
      <p:pic>
        <p:nvPicPr>
          <p:cNvPr id="20484" name="Picture 2" descr="\\Class12\рабочая\мадага\солнечное затмение\sun_eclip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60575"/>
            <a:ext cx="6408738" cy="914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14313" y="1571625"/>
            <a:ext cx="8540750" cy="3822700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dirty="0"/>
              <a:t>  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Источники света мы видим потому, что создаваемое ими излучение попадает к нам в глаза.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  Мы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можем видеть и тела, не являющиеся источниками света, если они освещены, Достигнув предмета, свет отражается от его поверхности и рассеивается по всевозможным направлениям. Этот рассеянный свет и позволяет видеть предметы, не являющиеся источниками света.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Отражение света. Законы отражения света</a:t>
            </a:r>
          </a:p>
        </p:txBody>
      </p:sp>
      <p:sp>
        <p:nvSpPr>
          <p:cNvPr id="22531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850" y="1600200"/>
            <a:ext cx="4168775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smtClean="0"/>
              <a:t>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SO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 – падающий луч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OB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 – отраженный луч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2400" smtClean="0">
              <a:solidFill>
                <a:srgbClr val="33CCFF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Угол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SOC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, образованный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падающим лучом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SO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 и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перпендикуляром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OC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 –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угол падения (</a:t>
            </a:r>
            <a:r>
              <a:rPr lang="el-GR" sz="2400" smtClean="0">
                <a:solidFill>
                  <a:srgbClr val="33CCFF"/>
                </a:solidFill>
                <a:latin typeface="Comic Sans MS" pitchFamily="66" charset="0"/>
              </a:rPr>
              <a:t>α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)</a:t>
            </a:r>
            <a:endParaRPr lang="ru-RU" sz="2400" smtClean="0">
              <a:solidFill>
                <a:srgbClr val="33CCFF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2400" smtClean="0">
              <a:solidFill>
                <a:srgbClr val="33CCFF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Угол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COB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, образованный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перпендикуляром 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OC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 и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отражённым лучом ОВ –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угол отражения (</a:t>
            </a:r>
            <a:r>
              <a:rPr lang="en-US" sz="2400" smtClean="0">
                <a:solidFill>
                  <a:srgbClr val="33CCFF"/>
                </a:solidFill>
                <a:latin typeface="Comic Sans MS" pitchFamily="66" charset="0"/>
              </a:rPr>
              <a:t>ß</a:t>
            </a:r>
            <a:r>
              <a:rPr lang="ru-RU" sz="2400" smtClean="0">
                <a:solidFill>
                  <a:srgbClr val="33CCFF"/>
                </a:solidFill>
                <a:latin typeface="Comic Sans MS" pitchFamily="66" charset="0"/>
              </a:rPr>
              <a:t>)</a:t>
            </a:r>
            <a:endParaRPr lang="en-US" sz="2400" smtClean="0">
              <a:solidFill>
                <a:srgbClr val="33CCFF"/>
              </a:solidFill>
              <a:latin typeface="Comic Sans MS" pitchFamily="66" charset="0"/>
            </a:endParaRPr>
          </a:p>
        </p:txBody>
      </p:sp>
      <p:pic>
        <p:nvPicPr>
          <p:cNvPr id="22532" name="Picture 6" descr="Безымянный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49813" y="2120900"/>
            <a:ext cx="3790950" cy="3457575"/>
          </a:xfrm>
          <a:noFill/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Законы отражения света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191000" cy="44989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smtClean="0">
                <a:solidFill>
                  <a:srgbClr val="33CCFF"/>
                </a:solidFill>
                <a:latin typeface="Comic Sans MS" pitchFamily="66" charset="0"/>
              </a:rPr>
              <a:t>Лучи, падающий и отражённый, лежат в одной плоскости с перпендикуляром, проведённым к границе раздела двух сред в точке падения луча.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solidFill>
                  <a:srgbClr val="33CCFF"/>
                </a:solidFill>
                <a:latin typeface="Comic Sans MS" pitchFamily="66" charset="0"/>
              </a:rPr>
              <a:t>Угол падения равен углу отражения.</a:t>
            </a:r>
          </a:p>
        </p:txBody>
      </p:sp>
      <p:pic>
        <p:nvPicPr>
          <p:cNvPr id="23556" name="Picture 5" descr="Безымянный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49813" y="2120900"/>
            <a:ext cx="3790950" cy="3457575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16875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Обратимость световых лучей.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2060575"/>
            <a:ext cx="854075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>
                <a:solidFill>
                  <a:srgbClr val="33CCFF"/>
                </a:solidFill>
                <a:latin typeface="Comic Sans MS" pitchFamily="66" charset="0"/>
              </a:rPr>
              <a:t>Луч, идущий по пути отражённого луча, отражается затем по пути падающего.</a:t>
            </a:r>
          </a:p>
          <a:p>
            <a:pPr eaLnBrk="1" hangingPunct="1">
              <a:buFont typeface="Arial" charset="0"/>
              <a:buNone/>
            </a:pPr>
            <a:r>
              <a:rPr lang="ru-RU" smtClean="0">
                <a:solidFill>
                  <a:srgbClr val="33CCFF"/>
                </a:solidFill>
                <a:latin typeface="Comic Sans MS" pitchFamily="66" charset="0"/>
              </a:rPr>
              <a:t>Это свойство и называют обратимостью световых лучей.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643182"/>
            <a:ext cx="819006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/>
                <a:solidFill>
                  <a:schemeClr val="accent3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592</TotalTime>
  <Words>478</Words>
  <Application>Microsoft Office PowerPoint</Application>
  <PresentationFormat>Экран (4:3)</PresentationFormat>
  <Paragraphs>60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Tahoma</vt:lpstr>
      <vt:lpstr>Arial</vt:lpstr>
      <vt:lpstr>Calibri</vt:lpstr>
      <vt:lpstr>Constantia</vt:lpstr>
      <vt:lpstr>Wingdings 2</vt:lpstr>
      <vt:lpstr>Comic Sans MS</vt:lpstr>
      <vt:lpstr>Wingdings</vt:lpstr>
      <vt:lpstr>Поток</vt:lpstr>
      <vt:lpstr>«Световые явления»</vt:lpstr>
      <vt:lpstr>Содержание:</vt:lpstr>
      <vt:lpstr>Источники света.  Распространение света.</vt:lpstr>
      <vt:lpstr>Источники света подразделяются на:</vt:lpstr>
      <vt:lpstr>Слайд 5</vt:lpstr>
      <vt:lpstr>Слайд 6</vt:lpstr>
      <vt:lpstr>Слайд 7</vt:lpstr>
      <vt:lpstr>Слайд 8</vt:lpstr>
      <vt:lpstr>Геометрическая оптика базируется на трёх законах:</vt:lpstr>
      <vt:lpstr>Закон прямолинейного распространения света:</vt:lpstr>
      <vt:lpstr>  Прямолинейностью распространения света в однородной среде объясняется образование тени и полутени. </vt:lpstr>
      <vt:lpstr>Слайд 12</vt:lpstr>
      <vt:lpstr>Образованием тени при падении света на непрозрачный предмет объясняются такие явления, как затмения Солнца и Луны.</vt:lpstr>
      <vt:lpstr>Слайд 14</vt:lpstr>
      <vt:lpstr>Отражение света. Законы отражения света</vt:lpstr>
      <vt:lpstr> Законы отражения света</vt:lpstr>
      <vt:lpstr>Обратимость световых лучей.</vt:lpstr>
      <vt:lpstr>Слайд 18</vt:lpstr>
    </vt:vector>
  </TitlesOfParts>
  <Company>Катя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Световые явления</dc:title>
  <dc:creator>Ирина</dc:creator>
  <cp:lastModifiedBy>user1</cp:lastModifiedBy>
  <cp:revision>21</cp:revision>
  <dcterms:created xsi:type="dcterms:W3CDTF">2008-04-23T08:45:50Z</dcterms:created>
  <dcterms:modified xsi:type="dcterms:W3CDTF">2018-01-25T11:29:00Z</dcterms:modified>
</cp:coreProperties>
</file>