
<file path=[Content_Types].xml><?xml version="1.0" encoding="utf-8"?>
<Types xmlns="http://schemas.openxmlformats.org/package/2006/content-types">
  <Default Extension="png" ContentType="image/png"/>
  <Default Extension="emf" ContentType="image/x-emf"/>
  <Default Extension="rels" ContentType="application/vnd.openxmlformats-package.relationships+xml"/>
  <Default Extension="xml" ContentType="application/xml"/>
  <Default Extension="docx" ContentType="application/vnd.openxmlformats-officedocument.wordprocessingml.document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08" r:id="rId1"/>
  </p:sldMasterIdLst>
  <p:notesMasterIdLst>
    <p:notesMasterId r:id="rId17"/>
  </p:notesMasterIdLst>
  <p:handoutMasterIdLst>
    <p:handoutMasterId r:id="rId18"/>
  </p:handoutMasterIdLst>
  <p:sldIdLst>
    <p:sldId id="257" r:id="rId2"/>
    <p:sldId id="275" r:id="rId3"/>
    <p:sldId id="258" r:id="rId4"/>
    <p:sldId id="261" r:id="rId5"/>
    <p:sldId id="264" r:id="rId6"/>
    <p:sldId id="265" r:id="rId7"/>
    <p:sldId id="266" r:id="rId8"/>
    <p:sldId id="267" r:id="rId9"/>
    <p:sldId id="259" r:id="rId10"/>
    <p:sldId id="260" r:id="rId11"/>
    <p:sldId id="269" r:id="rId12"/>
    <p:sldId id="271" r:id="rId13"/>
    <p:sldId id="272" r:id="rId14"/>
    <p:sldId id="273" r:id="rId15"/>
    <p:sldId id="274" r:id="rId16"/>
  </p:sldIdLst>
  <p:sldSz cx="12192000" cy="6858000"/>
  <p:notesSz cx="6858000" cy="9144000"/>
  <p:defaultTextStyle>
    <a:defPPr rtl="0"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  <p15:guide id="3" pos="7296" userDrawn="1">
          <p15:clr>
            <a:srgbClr val="A4A3A4"/>
          </p15:clr>
        </p15:guide>
        <p15:guide id="4" orient="horz" pos="4128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3B4B98B0-60AC-42C2-AFA5-B58CD77FA1E5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89911" autoAdjust="0"/>
  </p:normalViewPr>
  <p:slideViewPr>
    <p:cSldViewPr snapToGrid="0">
      <p:cViewPr varScale="1">
        <p:scale>
          <a:sx n="68" d="100"/>
          <a:sy n="68" d="100"/>
        </p:scale>
        <p:origin x="300" y="48"/>
      </p:cViewPr>
      <p:guideLst>
        <p:guide orient="horz" pos="2160"/>
        <p:guide pos="3840"/>
        <p:guide pos="7296"/>
        <p:guide orient="horz" pos="4128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 showGuides="1">
      <p:cViewPr varScale="1">
        <p:scale>
          <a:sx n="88" d="100"/>
          <a:sy n="88" d="100"/>
        </p:scale>
        <p:origin x="3072" y="7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8510826A-8DB7-481E-A8D8-73B0A554EBD5}" type="datetime1">
              <a:rPr lang="ru-RU" smtClean="0"/>
              <a:t>29.09.2021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C64E50CC-F33A-4EF4-9F12-93EC4A21A0CF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2329507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ru-RU" noProof="0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D5B43A3-FB3F-4521-B01A-B1D27CA32568}" type="datetime1">
              <a:rPr lang="ru-RU" smtClean="0"/>
              <a:pPr/>
              <a:t>29.09.2021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ru-RU" noProof="0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ru-RU" noProof="0" dirty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 dirty="0"/>
              <a:t>Второй уровень</a:t>
            </a:r>
          </a:p>
          <a:p>
            <a:pPr lvl="2" rtl="0"/>
            <a:r>
              <a:rPr lang="ru-RU" noProof="0" dirty="0"/>
              <a:t>Третий уровень</a:t>
            </a:r>
          </a:p>
          <a:p>
            <a:pPr lvl="3" rtl="0"/>
            <a:r>
              <a:rPr lang="ru-RU" noProof="0" dirty="0"/>
              <a:t>Четвертый уровень</a:t>
            </a:r>
          </a:p>
          <a:p>
            <a:pPr lvl="4" rtl="0"/>
            <a:r>
              <a:rPr lang="ru-RU" noProof="0" dirty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ru-RU" noProof="0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32674CE4-FBD8-4481-AEFB-CA53E599A745}" type="slidenum">
              <a:rPr lang="ru-RU" noProof="0" smtClean="0"/>
              <a:t>‹#›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12732681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32674CE4-FBD8-4481-AEFB-CA53E599A745}" type="slidenum">
              <a:rPr lang="ru-RU" smtClean="0"/>
              <a:t>1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4797424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32674CE4-FBD8-4481-AEFB-CA53E599A745}" type="slidenum">
              <a:rPr lang="ru-RU" noProof="0" smtClean="0"/>
              <a:t>2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3390319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AE1529EC-AB69-4BC6-A883-E5CB2375E64D}" type="datetime1">
              <a:rPr lang="ru-RU" noProof="0" smtClean="0"/>
              <a:t>29.09.2021</a:t>
            </a:fld>
            <a:endParaRPr lang="ru-RU" noProof="0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ru-RU" noProof="0" smtClean="0"/>
              <a:t>Добавить нижний колонтитул</a:t>
            </a:r>
            <a:endParaRPr lang="ru-RU" noProof="0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401CF334-2D5C-4859-84A6-CA7E6E43FAEB}" type="slidenum">
              <a:rPr lang="ru-RU" noProof="0" smtClean="0"/>
              <a:t>‹#›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31162729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11242FF6-EF67-4B68-A550-7CA1A9C2BB04}" type="datetime1">
              <a:rPr lang="ru-RU" noProof="0" smtClean="0"/>
              <a:t>29.09.2021</a:t>
            </a:fld>
            <a:endParaRPr lang="ru-RU" noProof="0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ru-RU" noProof="0" smtClean="0"/>
              <a:t>Добавить нижний колонтитул</a:t>
            </a:r>
            <a:endParaRPr lang="ru-RU" noProof="0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401CF334-2D5C-4859-84A6-CA7E6E43FAEB}" type="slidenum">
              <a:rPr lang="ru-RU" noProof="0" smtClean="0"/>
              <a:t>‹#›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17852544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8D5F006C-9364-4091-95D3-69F34D1DEAEE}" type="datetime1">
              <a:rPr lang="ru-RU" noProof="0" smtClean="0"/>
              <a:t>29.09.2021</a:t>
            </a:fld>
            <a:endParaRPr lang="ru-RU" noProof="0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ru-RU" noProof="0" smtClean="0"/>
              <a:t>Добавить нижний колонтитул</a:t>
            </a:r>
            <a:endParaRPr lang="ru-RU" noProof="0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401CF334-2D5C-4859-84A6-CA7E6E43FAEB}" type="slidenum">
              <a:rPr lang="ru-RU" noProof="0" smtClean="0"/>
              <a:t>‹#›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13998075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82E7CBE7-9692-4594-8D07-D6938E0376C3}" type="datetime1">
              <a:rPr lang="ru-RU" noProof="0" smtClean="0"/>
              <a:t>29.09.2021</a:t>
            </a:fld>
            <a:endParaRPr lang="ru-RU" noProof="0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ru-RU" noProof="0" smtClean="0"/>
              <a:t>Добавить нижний колонтитул</a:t>
            </a:r>
            <a:endParaRPr lang="ru-RU" noProof="0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401CF334-2D5C-4859-84A6-CA7E6E43FAEB}" type="slidenum">
              <a:rPr lang="ru-RU" noProof="0" smtClean="0"/>
              <a:t>‹#›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15504918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06B25E68-D6E1-4360-B82F-0ECCEB9B0BE0}" type="datetime1">
              <a:rPr lang="ru-RU" noProof="0" smtClean="0"/>
              <a:t>29.09.2021</a:t>
            </a:fld>
            <a:endParaRPr lang="ru-RU" noProof="0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ru-RU" noProof="0" smtClean="0"/>
              <a:t>Добавить нижний колонтитул</a:t>
            </a:r>
            <a:endParaRPr lang="ru-RU" noProof="0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401CF334-2D5C-4859-84A6-CA7E6E43FAEB}" type="slidenum">
              <a:rPr lang="ru-RU" noProof="0" smtClean="0"/>
              <a:t>‹#›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39466563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163345A7-AE54-4807-8C81-456E9C69ADAF}" type="datetime1">
              <a:rPr lang="ru-RU" noProof="0" smtClean="0"/>
              <a:t>29.09.2021</a:t>
            </a:fld>
            <a:endParaRPr lang="ru-RU" noProof="0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ru-RU" noProof="0" smtClean="0"/>
              <a:t>Добавить нижний колонтитул</a:t>
            </a:r>
            <a:endParaRPr lang="ru-RU" noProof="0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401CF334-2D5C-4859-84A6-CA7E6E43FAEB}" type="slidenum">
              <a:rPr lang="ru-RU" noProof="0" smtClean="0"/>
              <a:t>‹#›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22476021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D5DB6CAB-55D5-4103-9630-2212A9F3B87C}" type="datetime1">
              <a:rPr lang="ru-RU" noProof="0" smtClean="0"/>
              <a:t>29.09.2021</a:t>
            </a:fld>
            <a:endParaRPr lang="ru-RU" noProof="0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ru-RU" noProof="0" smtClean="0"/>
              <a:t>Добавить нижний колонтитул</a:t>
            </a:r>
            <a:endParaRPr lang="ru-RU" noProof="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401CF334-2D5C-4859-84A6-CA7E6E43FAEB}" type="slidenum">
              <a:rPr lang="ru-RU" noProof="0" smtClean="0"/>
              <a:t>‹#›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34056841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3F75602E-B72E-409D-99A4-DE1CEA174BE0}" type="datetime1">
              <a:rPr lang="ru-RU" noProof="0" smtClean="0"/>
              <a:t>29.09.2021</a:t>
            </a:fld>
            <a:endParaRPr lang="ru-RU" noProof="0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ru-RU" noProof="0" smtClean="0"/>
              <a:t>Добавить нижний колонтитул</a:t>
            </a:r>
            <a:endParaRPr lang="ru-RU" noProof="0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401CF334-2D5C-4859-84A6-CA7E6E43FAEB}" type="slidenum">
              <a:rPr lang="ru-RU" noProof="0" smtClean="0"/>
              <a:t>‹#›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42876179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F7CC0988-16C9-4121-B4F4-EB729EC93C2B}" type="datetime1">
              <a:rPr lang="ru-RU" noProof="0" smtClean="0"/>
              <a:t>29.09.2021</a:t>
            </a:fld>
            <a:endParaRPr lang="ru-RU" noProof="0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ru-RU" noProof="0" smtClean="0"/>
              <a:t>Добавить нижний колонтитул</a:t>
            </a:r>
            <a:endParaRPr lang="ru-RU" noProof="0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401CF334-2D5C-4859-84A6-CA7E6E43FAEB}" type="slidenum">
              <a:rPr lang="ru-RU" noProof="0" smtClean="0"/>
              <a:t>‹#›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38115727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197C4B1E-E489-42C9-B4BE-FF845DB11427}" type="datetime1">
              <a:rPr lang="ru-RU" noProof="0" smtClean="0"/>
              <a:t>29.09.2021</a:t>
            </a:fld>
            <a:endParaRPr lang="ru-RU" noProof="0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ru-RU" noProof="0" smtClean="0"/>
              <a:t>Добавить нижний колонтитул</a:t>
            </a:r>
            <a:endParaRPr lang="ru-RU" noProof="0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401CF334-2D5C-4859-84A6-CA7E6E43FAEB}" type="slidenum">
              <a:rPr lang="ru-RU" noProof="0" smtClean="0"/>
              <a:t>‹#›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3770355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4C538321-59C9-4FEB-8020-E453574C4360}" type="datetime1">
              <a:rPr lang="ru-RU" noProof="0" smtClean="0"/>
              <a:t>29.09.2021</a:t>
            </a:fld>
            <a:endParaRPr lang="ru-RU" noProof="0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ru-RU" noProof="0" smtClean="0"/>
              <a:t>Добавить нижний колонтитул</a:t>
            </a:r>
            <a:endParaRPr lang="ru-RU" noProof="0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401CF334-2D5C-4859-84A6-CA7E6E43FAEB}" type="slidenum">
              <a:rPr lang="ru-RU" noProof="0" smtClean="0"/>
              <a:t>‹#›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18633067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fld id="{343C7BC7-8195-45B2-A1BF-026FFA13EB37}" type="datetime1">
              <a:rPr lang="ru-RU" noProof="0" smtClean="0"/>
              <a:t>29.09.2021</a:t>
            </a:fld>
            <a:endParaRPr lang="ru-RU" noProof="0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r>
              <a:rPr lang="ru-RU" noProof="0" smtClean="0"/>
              <a:t>Добавить нижний колонтитул</a:t>
            </a:r>
            <a:endParaRPr lang="ru-RU" noProof="0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fld id="{401CF334-2D5C-4859-84A6-CA7E6E43FAEB}" type="slidenum">
              <a:rPr lang="ru-RU" noProof="0" smtClean="0"/>
              <a:t>‹#›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27137574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.emf"/><Relationship Id="rId5" Type="http://schemas.openxmlformats.org/officeDocument/2006/relationships/package" Target="../embeddings/_________Microsoft_Word1.docx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en.ppt-online.org/104208" TargetMode="External"/><Relationship Id="rId2" Type="http://schemas.openxmlformats.org/officeDocument/2006/relationships/hyperlink" Target="http://www.morphology.dp.ua/_mp3/senses1.php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13678" y="637965"/>
            <a:ext cx="4022056" cy="2702319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5084" y="2500226"/>
            <a:ext cx="6241544" cy="4193537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869879" y="1506253"/>
            <a:ext cx="6888410" cy="2649428"/>
          </a:xfr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>
            <a:noAutofit/>
          </a:bodyPr>
          <a:lstStyle/>
          <a:p>
            <a:pPr algn="ctr"/>
            <a:r>
              <a:rPr lang="ru-RU" sz="32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Тема: «Общая </a:t>
            </a:r>
            <a:r>
              <a:rPr lang="ru-RU" sz="3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морфо - функциональная характеристика органов чувств. Понятие об анализаторах. Классификация органов чувств. Орган обоняния и вкуса</a:t>
            </a:r>
            <a:r>
              <a:rPr lang="ru-RU" sz="32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.»</a:t>
            </a:r>
            <a:endParaRPr lang="ru-RU" sz="32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913678" y="4453175"/>
            <a:ext cx="6604000" cy="1752600"/>
          </a:xfrm>
        </p:spPr>
        <p:txBody>
          <a:bodyPr rtlCol="0">
            <a:normAutofit/>
          </a:bodyPr>
          <a:lstStyle/>
          <a:p>
            <a:pPr algn="l"/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Подготовила: </a:t>
            </a:r>
            <a:r>
              <a:rPr lang="ru-RU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Рагозина А                                                Группа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223 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ru-RU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                                           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Курс: 2                                                         Факультет: Общая медицина                                                               Проверила: </a:t>
            </a:r>
            <a:r>
              <a:rPr lang="ru-RU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Калинина М.С.</a:t>
            </a:r>
            <a:endParaRPr lang="ru-RU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5326141" y="6488668"/>
            <a:ext cx="164820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Алматы, 2021</a:t>
            </a:r>
          </a:p>
        </p:txBody>
      </p:sp>
      <p:graphicFrame>
        <p:nvGraphicFramePr>
          <p:cNvPr id="5" name="Объект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69446325"/>
              </p:ext>
            </p:extLst>
          </p:nvPr>
        </p:nvGraphicFramePr>
        <p:xfrm>
          <a:off x="-593009" y="67172"/>
          <a:ext cx="13486508" cy="114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1" name="Документ" r:id="rId5" imgW="9770855" imgH="826696" progId="Word.Document.12">
                  <p:embed/>
                </p:oleObj>
              </mc:Choice>
              <mc:Fallback>
                <p:oleObj name="Документ" r:id="rId5" imgW="9770855" imgH="826696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-593009" y="67172"/>
                        <a:ext cx="13486508" cy="114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7063055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008300"/>
          </a:xfr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ru-RU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План</a:t>
            </a:r>
            <a:endParaRPr lang="ru-RU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4024" y="1825625"/>
            <a:ext cx="10889776" cy="4351338"/>
          </a:xfrm>
        </p:spPr>
        <p:txBody>
          <a:bodyPr>
            <a:normAutofit/>
          </a:bodyPr>
          <a:lstStyle/>
          <a:p>
            <a:pPr marL="624078" indent="-514350">
              <a:buFont typeface="+mj-lt"/>
              <a:buAutoNum type="arabicPeriod"/>
            </a:pP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Общая морфо - функциональная характеристика органов </a:t>
            </a:r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чувств. (3 - 5) </a:t>
            </a:r>
          </a:p>
          <a:p>
            <a:pPr marL="624078" indent="-514350">
              <a:buFont typeface="+mj-lt"/>
              <a:buAutoNum type="arabicPeriod"/>
            </a:pP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Понятие об </a:t>
            </a:r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анализаторах.(6 - 8 )</a:t>
            </a:r>
          </a:p>
          <a:p>
            <a:pPr marL="624078" indent="-514350">
              <a:buFont typeface="+mj-lt"/>
              <a:buAutoNum type="arabicPeriod"/>
            </a:pP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Классификация органов </a:t>
            </a:r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чувств (9 – 16) </a:t>
            </a:r>
          </a:p>
          <a:p>
            <a:pPr marL="624078" indent="-514350">
              <a:buFont typeface="+mj-lt"/>
              <a:buAutoNum type="arabicPeriod"/>
            </a:pPr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Список литературы </a:t>
            </a:r>
          </a:p>
          <a:p>
            <a:pPr marL="109728" indent="0">
              <a:buNone/>
            </a:pPr>
            <a:endParaRPr lang="ru-RU" sz="3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24078" indent="-514350">
              <a:buFont typeface="+mj-lt"/>
              <a:buAutoNum type="arabicPeriod"/>
            </a:pP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401CF334-2D5C-4859-84A6-CA7E6E43FAEB}" type="slidenum">
              <a:rPr lang="ru-RU" noProof="0" smtClean="0"/>
              <a:t>2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28983293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269241"/>
            <a:ext cx="5984729" cy="4428699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431382"/>
          </a:xfr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/>
            <a:r>
              <a:rPr lang="ru-RU" sz="3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Общая морфо - функциональная характеристика органов чувств.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070142" y="1866568"/>
            <a:ext cx="6776114" cy="4351338"/>
          </a:xfrm>
        </p:spPr>
        <p:txBody>
          <a:bodyPr>
            <a:normAutofit/>
          </a:bodyPr>
          <a:lstStyle/>
          <a:p>
            <a:pPr algn="just"/>
            <a:r>
              <a:rPr lang="ru-RU" sz="18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Органы чувств 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это периферические части анализаторов, содержащие собственно рецепторные элементы, в которых происходит преобразование сигналов внешнего мира в нервный импульс. Вместе с разнообразными вспомогательными структурными образованиями они морфологически оформлены как сложно устроенные специализированные органы - органы зрения, слуха и др.</a:t>
            </a:r>
          </a:p>
          <a:p>
            <a:pPr algn="just"/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Органы чувств дают нам возможность получать информацию о изменениях в окружающей нас среде. Традиционный перечень органов чувств (зрения, слуха, вкуса, обоняния и осязания) не является полным. Наш организм имеет рецепторные аппараты дающие информацию и о состоянии внутренней среды. Однако, реализация этой информации осуществляется, как правило, неосознанно.</a:t>
            </a: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401CF334-2D5C-4859-84A6-CA7E6E43FAEB}" type="slidenum">
              <a:rPr lang="ru-RU" noProof="0" smtClean="0"/>
              <a:t>3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2474780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325563"/>
          </a:xfr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Понятие об анализаторах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68490" y="1825625"/>
            <a:ext cx="11823510" cy="4351338"/>
          </a:xfrm>
        </p:spPr>
        <p:txBody>
          <a:bodyPr numCol="1">
            <a:noAutofit/>
          </a:bodyPr>
          <a:lstStyle/>
          <a:p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Анализатором (сенсорной системой)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называют часть нервной системы, состоящую из множества специализированных воспринимающих рецепторов, а также промежуточных и центральных нервных клеток и связывающих их нервных волокон. Для возникновения ощущения необходимо наличие следующих функциональных элементов:</a:t>
            </a:r>
          </a:p>
          <a:p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1) рецепторов органа чувств, осуществляющих воспринимающую функцию (например, для зрительного анализатора это рецепторы сетчатки глаза);</a:t>
            </a:r>
          </a:p>
          <a:p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2) центростремительного пути из этого органа чувств в большие полушария, обеспечивающего проводящую функцию (например, зрительные нервы и проводящие пути через промежуточный мозг);</a:t>
            </a:r>
          </a:p>
          <a:p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3) воспринимающей зоны в больших полушариях, реализующей анализирующую функцию (зрительной зоны в затылочной области больших полушарий мозга).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401CF334-2D5C-4859-84A6-CA7E6E43FAEB}" type="slidenum">
              <a:rPr lang="ru-RU" noProof="0" smtClean="0"/>
              <a:t>4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7527752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1697334"/>
            <a:ext cx="12192000" cy="4325112"/>
          </a:xfr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/>
            <a:r>
              <a:rPr lang="ru-RU" sz="4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каждом анализаторе различают 3 части:</a:t>
            </a:r>
          </a:p>
          <a:p>
            <a:pPr algn="ctr"/>
            <a:endParaRPr lang="ru-RU" sz="40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4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периферическую (рецепторную),</a:t>
            </a:r>
          </a:p>
          <a:p>
            <a:pPr algn="ctr"/>
            <a:r>
              <a:rPr lang="ru-RU" sz="4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промежуточную и</a:t>
            </a:r>
          </a:p>
          <a:p>
            <a:pPr algn="ctr"/>
            <a:r>
              <a:rPr lang="ru-RU" sz="4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центральную.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401CF334-2D5C-4859-84A6-CA7E6E43FAEB}" type="slidenum">
              <a:rPr lang="ru-RU" noProof="0" smtClean="0"/>
              <a:t>5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12994630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с двумя скругленными противолежащими углами 9"/>
          <p:cNvSpPr/>
          <p:nvPr/>
        </p:nvSpPr>
        <p:spPr>
          <a:xfrm>
            <a:off x="486674" y="1750728"/>
            <a:ext cx="3674853" cy="3010619"/>
          </a:xfrm>
          <a:prstGeom prst="round2Diag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с двумя скругленными противолежащими углами 11"/>
          <p:cNvSpPr/>
          <p:nvPr/>
        </p:nvSpPr>
        <p:spPr>
          <a:xfrm>
            <a:off x="4311770" y="1656271"/>
            <a:ext cx="3524609" cy="4640149"/>
          </a:xfrm>
          <a:prstGeom prst="round2Diag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 с двумя скругленными противолежащими углами 12"/>
          <p:cNvSpPr/>
          <p:nvPr/>
        </p:nvSpPr>
        <p:spPr>
          <a:xfrm>
            <a:off x="7910063" y="1585230"/>
            <a:ext cx="3672337" cy="3671050"/>
          </a:xfrm>
          <a:prstGeom prst="round2Diag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842918"/>
          </a:xfr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ru-RU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Анализаторы </a:t>
            </a:r>
            <a:endParaRPr lang="ru-RU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 numCol="3">
            <a:normAutofit/>
          </a:bodyPr>
          <a:lstStyle/>
          <a:p>
            <a:r>
              <a:rPr lang="ru-RU" sz="1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Рецепторные клетки периферического отдела анализаторов являются составной частью органов чувств (например, глаз, ухо и др.), а также органов, выполняющих в основном несенсорные функции (т.к. нос, язык и др.).</a:t>
            </a:r>
          </a:p>
          <a:p>
            <a:endParaRPr lang="ru-RU" sz="1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8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8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Промежуточная </a:t>
            </a:r>
            <a:r>
              <a:rPr lang="ru-RU" sz="1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(проводниковая) часть сенсорной системы представляет собой цепь вставочных нейронов, по которым нервный импульс от рецепторных клеток передается к корковым центрам. На этом пути могут быть промежуточные, подкорковые, центры, где происходят обработка афферентной информации и переключение ее на эфферентные центры</a:t>
            </a:r>
            <a:r>
              <a:rPr lang="ru-RU" sz="1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sz="1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Центральная </a:t>
            </a:r>
            <a:r>
              <a:rPr lang="ru-RU" sz="1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часть сенсорной </a:t>
            </a:r>
            <a:r>
              <a:rPr lang="ru-RU" sz="1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Системы представлена участками коры больших полушарий. В центре осуществляются анализ поступившей информации, формирование субъективных ощущений. Здесь информация может быть заложена в долговременную память или переключена на эфферентные пути.</a:t>
            </a:r>
            <a:endParaRPr lang="ru-RU" sz="1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401CF334-2D5C-4859-84A6-CA7E6E43FAEB}" type="slidenum">
              <a:rPr lang="ru-RU" noProof="0" smtClean="0"/>
              <a:t>6</a:t>
            </a:fld>
            <a:endParaRPr lang="ru-RU" noProof="0" dirty="0"/>
          </a:p>
        </p:txBody>
      </p:sp>
      <p:cxnSp>
        <p:nvCxnSpPr>
          <p:cNvPr id="5" name="Прямая со стрелкой 4"/>
          <p:cNvCxnSpPr/>
          <p:nvPr/>
        </p:nvCxnSpPr>
        <p:spPr>
          <a:xfrm flipH="1">
            <a:off x="2154395" y="842919"/>
            <a:ext cx="1886869" cy="69389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 стрелкой 6"/>
          <p:cNvCxnSpPr/>
          <p:nvPr/>
        </p:nvCxnSpPr>
        <p:spPr>
          <a:xfrm flipH="1">
            <a:off x="5924803" y="842919"/>
            <a:ext cx="11973" cy="69389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 стрелкой 8"/>
          <p:cNvCxnSpPr/>
          <p:nvPr/>
        </p:nvCxnSpPr>
        <p:spPr>
          <a:xfrm>
            <a:off x="7910063" y="842919"/>
            <a:ext cx="1502793" cy="69389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5216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1690688"/>
          </a:xfr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Классификация органов чувств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algn="just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зависимости от строения и функции рецепторной части органы чувств делятся на три типа.</a:t>
            </a:r>
          </a:p>
          <a:p>
            <a:pPr algn="just"/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 первому типу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относятся органы чувств, у которых рецепторами являются специализированные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нейросенсорные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клетки, преобразующие внешнюю энергию в нервный импульс. К таким «первичным» органам чувств относятся орган зрения и орган обоняния.</a:t>
            </a:r>
          </a:p>
          <a:p>
            <a:pPr marL="109728" indent="0" algn="just">
              <a:buNone/>
            </a:pP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 второму типу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относятся органы чувств, у которых рецепторами являются не нервные, а эпителиальные клетки (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сенсоэпителиальные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 От них преобразованное раздражение передается дендритам чувствительных нейронов, которые воспринимают возбуждение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сенсоэпителиальных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клеток и порождают нервный импульс. К таким «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вторичночувствующим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 органам относятся органы слуха, равновесия, вкуса.</a:t>
            </a:r>
          </a:p>
          <a:p>
            <a:pPr algn="just"/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 третьему типу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 невыраженной анатомически органной формой относятся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проприоцептивная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т.е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скелетно-мышечная), кожная и висцеральная сенсорные системы. Периферические отделы в них представлены различными инкапсулированными и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неинкапсулированными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рецепторами.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401CF334-2D5C-4859-84A6-CA7E6E43FAEB}" type="slidenum">
              <a:rPr lang="ru-RU" noProof="0" smtClean="0"/>
              <a:t>7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3186983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000" y="1516062"/>
            <a:ext cx="5715000" cy="367665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53250" y="3663950"/>
            <a:ext cx="5238750" cy="3057525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296537"/>
          </a:xfr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/>
            <a:r>
              <a:rPr lang="ru-RU" sz="4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 обоняния и </a:t>
            </a:r>
            <a:r>
              <a:rPr lang="ru-RU" sz="4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вкуса</a:t>
            </a:r>
            <a:endParaRPr lang="ru-RU" sz="48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401CF334-2D5C-4859-84A6-CA7E6E43FAEB}" type="slidenum">
              <a:rPr lang="ru-RU" noProof="0" smtClean="0"/>
              <a:t>8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539611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/>
          <a:srcRect l="37174" t="-1120" r="174" b="1120"/>
          <a:stretch/>
        </p:blipFill>
        <p:spPr>
          <a:xfrm>
            <a:off x="6687974" y="-73381"/>
            <a:ext cx="5461945" cy="6503112"/>
          </a:xfrm>
          <a:prstGeom prst="rect">
            <a:avLst/>
          </a:prstGeom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-18790"/>
            <a:ext cx="6878472" cy="6876790"/>
          </a:xfr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 algn="just"/>
            <a:r>
              <a:rPr lang="ru-RU" sz="3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 обоняния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по классификации относится к I группе органов чувств, т.е. развивается из нервной пластинки и имеет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первичночувствующие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нейросенсорные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клетки.</a:t>
            </a:r>
          </a:p>
          <a:p>
            <a:pPr algn="just"/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Развитие.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Основной орган обоняния имеет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эктодермальное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происхождение и развивается из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плакод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— утолщений передней части эктодермы головы. Из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плакод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формируются обонятельные ямки. У зародышей человека на 4-м месяце развития из элементов, составляющих стенки обонятельных ямок, образуются поддерживающие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эпителиоциты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нейросенсорные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обонятельные клетки. Аксоны обонятельных клеток, объединившись между собой, образуют в совокупности 20—40 нервных пучков (обонятельных путей), устремляющихся через отверстия в хрящевой закладке будущей решетчатой кости к обонятельным луковицам головного мозга. Здесь осуществляется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синаптический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контакт между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терминалями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аксонов и дендритами митральных нейронов обонятельных луковиц. Некоторые участки эмбриональной обонятельной выстилки, погружаясь в подлежащую соединительную ткань, образуют обонятельные железы.</a:t>
            </a:r>
          </a:p>
          <a:p>
            <a:pPr algn="just"/>
            <a:endPara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401CF334-2D5C-4859-84A6-CA7E6E43FAEB}" type="slidenum">
              <a:rPr lang="ru-RU" noProof="0" smtClean="0"/>
              <a:t>9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1514086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3"/>
          <p:cNvSpPr/>
          <p:nvPr/>
        </p:nvSpPr>
        <p:spPr>
          <a:xfrm>
            <a:off x="450376" y="1723818"/>
            <a:ext cx="11259403" cy="4632531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09600" y="480408"/>
            <a:ext cx="10972800" cy="5435849"/>
          </a:xfrm>
        </p:spPr>
        <p:txBody>
          <a:bodyPr>
            <a:noAutofit/>
          </a:bodyPr>
          <a:lstStyle/>
          <a:p>
            <a:pPr algn="just"/>
            <a:r>
              <a:rPr lang="ru-RU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Орган обоняния представлен обонятельным эпителием на поверхности верхней и средней носовой раковины. Обонятельный эпителий по строению относится к однослойному многорядному эпителию и состоит из следующих видов клеток:</a:t>
            </a:r>
          </a:p>
          <a:p>
            <a:pPr algn="just"/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Обонятельная </a:t>
            </a:r>
            <a:r>
              <a:rPr lang="ru-RU" sz="20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нейросенсорная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клетка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I нейрон обонятельного пути. На апикальном конце имеет короткий отросток, направленный к поверхности эпителия - соответствует дендриту. На поверхности обонятельного эпителия дендрит оканчивается округлым утолщением - обонятельной булавой. На поверхности булавы имеется около 10 обонятельных ресничек (под электронным микроскопом - типичная ресничка). В цитоплазме обонятельных клеток имеется гранулярная и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агранулярная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ЭПС, митохондрии. С базального конца клетки отходит аксон, соединяясь с аксонами других клеток, образуют обонятельные нити, которые проникают через решетчатую кость в черепную коробку и в обонятельных луковицах переключаются на тела II нейронов обонятельного пути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Поддерживающие эпителиоциты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окружают со всех сторон обонятельные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нейросенсорные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клетки, на апикальном конце имеют много микроворсинок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Базальные эпителиоциты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относительно невысокие клетки, являются малодифференцированными камбиальными клетками, служат для регенерации обонятельного эпителия.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401CF334-2D5C-4859-84A6-CA7E6E43FAEB}" type="slidenum">
              <a:rPr lang="ru-RU" noProof="0" smtClean="0"/>
              <a:t>10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25707206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066800"/>
          </a:xfr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ru-RU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Строение органа обоняния </a:t>
            </a:r>
            <a:endParaRPr lang="ru-RU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794295" y="1425781"/>
            <a:ext cx="8031192" cy="5432219"/>
          </a:xfrm>
          <a:prstGeom prst="rect">
            <a:avLst/>
          </a:prstGeom>
        </p:spPr>
      </p:pic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401CF334-2D5C-4859-84A6-CA7E6E43FAEB}" type="slidenum">
              <a:rPr lang="ru-RU" noProof="0" smtClean="0"/>
              <a:t>11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22559736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600200"/>
          </a:xfr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/>
            <a:r>
              <a:rPr lang="ru-RU" sz="5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 вкуса </a:t>
            </a:r>
            <a:endParaRPr lang="ru-RU" sz="54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29493" y="1760811"/>
            <a:ext cx="6172200" cy="4873625"/>
          </a:xfrm>
        </p:spPr>
        <p:txBody>
          <a:bodyPr>
            <a:normAutofit fontScale="92500" lnSpcReduction="20000"/>
          </a:bodyPr>
          <a:lstStyle/>
          <a:p>
            <a:pPr algn="just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эпителии слизистой оболочки ротовой полости находятся вкусовые луковицы, имеющие круглую или овальную форму. Они состоят из продолговатых и плоских клеток, располагающихся у основания луковицы. Продолговатые клетки делятся на опорные (находятся на периферии) и вкусовые (расположенные в центре). В каждой вкусовой луковице от двух до шести вкусовых клеток, а их общее число у взрослого человека доходит до 9 тыс. Вкусовые луковицы располагаются в сосочках слизистой оболочки языка. Вершина вкусовой луковицы не доходит до поверхности эпителия, а сообщается с поверхностью с помощью вкусового канала. Отдельные вкусовые сосочки находятся на поверхности мягкого неба, задней стенки глотки, надгортанника. Центростремительные импульсы из каждой вкусовой луковицы проводятся по двум-трем нервным волокнам. Эти волокна входят в состав барабанной струны и язычного нерва, которые иннервируют передние две трети языка, а с задней его трети входят в состав языкоглоточного нерва. Далее через зрительные бугры центростремительные импульсы поступают во вкусовую зону больших полушарий.</a:t>
            </a:r>
          </a:p>
          <a:p>
            <a:pPr algn="just"/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401CF334-2D5C-4859-84A6-CA7E6E43FAEB}" type="slidenum">
              <a:rPr lang="ru-RU" noProof="0" smtClean="0"/>
              <a:t>12</a:t>
            </a:fld>
            <a:endParaRPr lang="ru-RU" noProof="0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87869" y="2047804"/>
            <a:ext cx="4596427" cy="42996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68025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Объект 6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811439" y="911043"/>
            <a:ext cx="6468910" cy="5946957"/>
          </a:xfrm>
          <a:prstGeom prst="rect">
            <a:avLst/>
          </a:prstGeom>
        </p:spPr>
      </p:pic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066800"/>
          </a:xfr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ru-RU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Строение органа вкуса </a:t>
            </a:r>
            <a:endParaRPr lang="ru-RU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401CF334-2D5C-4859-84A6-CA7E6E43FAEB}" type="slidenum">
              <a:rPr lang="ru-RU" noProof="0" smtClean="0"/>
              <a:t>13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8369582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325563"/>
          </a:xfr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ru-RU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Функции органа вкуса </a:t>
            </a:r>
            <a:endParaRPr lang="ru-RU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401CF334-2D5C-4859-84A6-CA7E6E43FAEB}" type="slidenum">
              <a:rPr lang="ru-RU" noProof="0" smtClean="0"/>
              <a:t>14</a:t>
            </a:fld>
            <a:endParaRPr lang="ru-RU" noProof="0" dirty="0"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 rotWithShape="1">
          <a:blip r:embed="rId2"/>
          <a:srcRect t="19155" b="9469"/>
          <a:stretch/>
        </p:blipFill>
        <p:spPr>
          <a:xfrm>
            <a:off x="1349421" y="1517653"/>
            <a:ext cx="9720893" cy="52038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78388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325563"/>
          </a:xfr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ru-RU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Список литературы </a:t>
            </a:r>
            <a:endParaRPr lang="ru-RU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2628" indent="-342900">
              <a:buFont typeface="+mj-lt"/>
              <a:buAutoNum type="arabicParenR"/>
            </a:pPr>
            <a:r>
              <a:rPr lang="en-US" b="1" i="1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http://www.morphology.dp.ua/_</a:t>
            </a:r>
            <a:r>
              <a:rPr lang="en-US" b="1" i="1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mp3/senses1.php</a:t>
            </a:r>
            <a:endParaRPr lang="ru-RU" b="1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2628" indent="-342900">
              <a:buFont typeface="+mj-lt"/>
              <a:buAutoNum type="arabicParenR"/>
            </a:pPr>
            <a:r>
              <a:rPr lang="en-US" b="1" i="1" dirty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https://</a:t>
            </a:r>
            <a:r>
              <a:rPr lang="en-US" b="1" i="1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en.ppt-online.org/104208</a:t>
            </a:r>
            <a:endParaRPr lang="ru-RU" b="1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2628" indent="-342900">
              <a:buFont typeface="+mj-lt"/>
              <a:buAutoNum type="arabicParenR"/>
            </a:pP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Алмазов И.В., Сутулов Л.С. Атлас микроскопического и ультрамикроскопического строения клеток, тканей, органов. 1978</a:t>
            </a:r>
            <a:r>
              <a:rPr lang="ru-RU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452628" indent="-342900">
              <a:buFont typeface="+mj-lt"/>
              <a:buAutoNum type="arabicParenR"/>
            </a:pP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Гистология, цитология и эмбриология. Атлас: учебное пособие. О.В. Волкова, Ю.К. Елецкий, Т.К. Дубова и др. Под ред. О.В. Волковой. – М.: Медицина, 1996.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401CF334-2D5C-4859-84A6-CA7E6E43FAEB}" type="slidenum">
              <a:rPr lang="ru-RU" noProof="0" smtClean="0"/>
              <a:t>15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41368700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Green Yellow">
      <a:dk1>
        <a:sysClr val="windowText" lastClr="000000"/>
      </a:dk1>
      <a:lt1>
        <a:sysClr val="window" lastClr="FFFFFF"/>
      </a:lt1>
      <a:dk2>
        <a:srgbClr val="455F51"/>
      </a:dk2>
      <a:lt2>
        <a:srgbClr val="E2DFCC"/>
      </a:lt2>
      <a:accent1>
        <a:srgbClr val="99CB38"/>
      </a:accent1>
      <a:accent2>
        <a:srgbClr val="63A537"/>
      </a:accent2>
      <a:accent3>
        <a:srgbClr val="37A76F"/>
      </a:accent3>
      <a:accent4>
        <a:srgbClr val="44C1A3"/>
      </a:accent4>
      <a:accent5>
        <a:srgbClr val="4EB3CF"/>
      </a:accent5>
      <a:accent6>
        <a:srgbClr val="51C3F9"/>
      </a:accent6>
      <a:hlink>
        <a:srgbClr val="EE7B08"/>
      </a:hlink>
      <a:folHlink>
        <a:srgbClr val="977B2D"/>
      </a:folHlink>
    </a:clrScheme>
    <a:fontScheme name="Calibri">
      <a:majorFont>
        <a:latin typeface="Calibri" panose="020F050202020403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Green Yellow">
      <a:dk1>
        <a:sysClr val="windowText" lastClr="000000"/>
      </a:dk1>
      <a:lt1>
        <a:sysClr val="window" lastClr="FFFFFF"/>
      </a:lt1>
      <a:dk2>
        <a:srgbClr val="455F51"/>
      </a:dk2>
      <a:lt2>
        <a:srgbClr val="E2DFCC"/>
      </a:lt2>
      <a:accent1>
        <a:srgbClr val="99CB38"/>
      </a:accent1>
      <a:accent2>
        <a:srgbClr val="63A537"/>
      </a:accent2>
      <a:accent3>
        <a:srgbClr val="37A76F"/>
      </a:accent3>
      <a:accent4>
        <a:srgbClr val="44C1A3"/>
      </a:accent4>
      <a:accent5>
        <a:srgbClr val="4EB3CF"/>
      </a:accent5>
      <a:accent6>
        <a:srgbClr val="51C3F9"/>
      </a:accent6>
      <a:hlink>
        <a:srgbClr val="EE7B08"/>
      </a:hlink>
      <a:folHlink>
        <a:srgbClr val="977B2D"/>
      </a:folHlink>
    </a:clrScheme>
    <a:fontScheme name="Calibri">
      <a:majorFont>
        <a:latin typeface="Calibri" panose="020F050202020403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84</TotalTime>
  <Words>1147</Words>
  <Application>Microsoft Office PowerPoint</Application>
  <PresentationFormat>Широкоэкранный</PresentationFormat>
  <Paragraphs>77</Paragraphs>
  <Slides>15</Slides>
  <Notes>2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7" baseType="lpstr">
      <vt:lpstr>Тема Office</vt:lpstr>
      <vt:lpstr>Документ</vt:lpstr>
      <vt:lpstr>Тема: «Общая морфо - функциональная характеристика органов чувств. Понятие об анализаторах. Классификация органов чувств. Орган обоняния и вкуса.»</vt:lpstr>
      <vt:lpstr>План</vt:lpstr>
      <vt:lpstr>Общая морфо - функциональная характеристика органов чувств. </vt:lpstr>
      <vt:lpstr>Понятие об анализаторах</vt:lpstr>
      <vt:lpstr>Презентация PowerPoint</vt:lpstr>
      <vt:lpstr>Анализаторы </vt:lpstr>
      <vt:lpstr>Классификация органов чувств</vt:lpstr>
      <vt:lpstr>Орган обоняния и вкуса</vt:lpstr>
      <vt:lpstr>Презентация PowerPoint</vt:lpstr>
      <vt:lpstr>Презентация PowerPoint</vt:lpstr>
      <vt:lpstr>Строение органа обоняния </vt:lpstr>
      <vt:lpstr>Орган вкуса </vt:lpstr>
      <vt:lpstr>Строение органа вкуса </vt:lpstr>
      <vt:lpstr>Функции органа вкуса </vt:lpstr>
      <vt:lpstr>Список литературы 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Общая морфо - функциональная характеристика органов чувств. Понятие об анализаторах. Классификация органов чувств. Орган обоняния и вкуса.</dc:title>
  <dc:creator>Учетная запись Майкрософт</dc:creator>
  <cp:lastModifiedBy>Анжелика</cp:lastModifiedBy>
  <cp:revision>11</cp:revision>
  <dcterms:created xsi:type="dcterms:W3CDTF">2021-09-28T17:51:14Z</dcterms:created>
  <dcterms:modified xsi:type="dcterms:W3CDTF">2021-09-29T16:32:27Z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0x010100AA3F7D94069FF64A86F7DFF56D60E3BE</vt:lpwstr>
  </property>
</Properties>
</file>