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06.06.2015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772817"/>
            <a:ext cx="7774632" cy="1827634"/>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dirty="0" smtClean="0">
                <a:ln w="18415" cmpd="sng">
                  <a:solidFill>
                    <a:srgbClr val="FFFFFF"/>
                  </a:solidFill>
                  <a:prstDash val="solid"/>
                </a:ln>
                <a:solidFill>
                  <a:srgbClr val="FFFFFF"/>
                </a:solidFill>
                <a:effectLst>
                  <a:glow rad="228600">
                    <a:schemeClr val="accent1">
                      <a:satMod val="175000"/>
                      <a:alpha val="40000"/>
                    </a:schemeClr>
                  </a:glow>
                  <a:outerShdw blurRad="63500" dir="3600000" algn="tl" rotWithShape="0">
                    <a:srgbClr val="000000">
                      <a:alpha val="70000"/>
                    </a:srgbClr>
                  </a:outerShdw>
                </a:effectLst>
              </a:rPr>
              <a:t>Тема: «Основные требования к организации рабочего места руководителя»</a:t>
            </a:r>
            <a:endParaRPr lang="ru-RU" dirty="0">
              <a:ln w="18415" cmpd="sng">
                <a:solidFill>
                  <a:srgbClr val="FFFFFF"/>
                </a:solidFill>
                <a:prstDash val="solid"/>
              </a:ln>
              <a:solidFill>
                <a:srgbClr val="FFFFFF"/>
              </a:solidFill>
              <a:effectLst>
                <a:glow rad="228600">
                  <a:schemeClr val="accent1">
                    <a:satMod val="175000"/>
                    <a:alpha val="40000"/>
                  </a:schemeClr>
                </a:glow>
                <a:outerShdw blurRad="63500" dir="3600000" algn="tl" rotWithShape="0">
                  <a:srgbClr val="000000">
                    <a:alpha val="70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332656"/>
            <a:ext cx="8640960" cy="6120680"/>
          </a:xfrm>
        </p:spPr>
        <p:style>
          <a:lnRef idx="3">
            <a:schemeClr val="lt1"/>
          </a:lnRef>
          <a:fillRef idx="1">
            <a:schemeClr val="accent3"/>
          </a:fillRef>
          <a:effectRef idx="1">
            <a:schemeClr val="accent3"/>
          </a:effectRef>
          <a:fontRef idx="minor">
            <a:schemeClr val="lt1"/>
          </a:fontRef>
        </p:style>
        <p:txBody>
          <a:bodyPr>
            <a:normAutofit fontScale="70000" lnSpcReduction="20000"/>
          </a:bodyPr>
          <a:lstStyle/>
          <a:p>
            <a:pPr>
              <a:buNone/>
            </a:pPr>
            <a:r>
              <a:rPr lang="ru-RU" dirty="0" smtClean="0"/>
              <a:t>  Организация рабочих мест в организациях бывает двух видов:</a:t>
            </a:r>
          </a:p>
          <a:p>
            <a:pPr lvl="0"/>
            <a:r>
              <a:rPr lang="ru-RU" dirty="0" smtClean="0"/>
              <a:t>зальная;</a:t>
            </a:r>
          </a:p>
          <a:p>
            <a:pPr lvl="0"/>
            <a:r>
              <a:rPr lang="ru-RU" dirty="0" smtClean="0"/>
              <a:t>кабинетная.</a:t>
            </a:r>
          </a:p>
          <a:p>
            <a:pPr>
              <a:buNone/>
            </a:pPr>
            <a:r>
              <a:rPr lang="ru-RU" dirty="0" smtClean="0"/>
              <a:t>Зальная структура допускает размещение практически неограниченного числа рабочих мест в одном зале. Между столами или группами столов ставят лёгкие перегородки; обычно они не доходят до потолка и лишь визуально создают некоторую иллюзию изолированности; сотрудникам приходится работать в условиях "речевого коктейля".</a:t>
            </a:r>
          </a:p>
          <a:p>
            <a:pPr>
              <a:buNone/>
            </a:pPr>
            <a:r>
              <a:rPr lang="ru-RU" dirty="0" smtClean="0"/>
              <a:t>Ещё один способ организации труда в служебном помещении: несколько столов ставятся вместе – четыре или шесть. Поверхность каждого стола является индивидуальным сектором работы. Специфическая расстановка столов даёт возможность менеджеру видеть, чем занимаются подчинённые, и  консультируя одного из них, давать одновременно пояснения и другим  сотрудникам.  За такой группой столов, легче обсуждать возникающие вопросы, принимать совместные решения.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04664"/>
            <a:ext cx="8640960" cy="6120680"/>
          </a:xfrm>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pPr>
              <a:buNone/>
            </a:pPr>
            <a:r>
              <a:rPr lang="ru-RU" dirty="0" smtClean="0"/>
              <a:t>Кабинетная система может быть представлена помещениями </a:t>
            </a:r>
            <a:r>
              <a:rPr lang="ru-RU" dirty="0" smtClean="0"/>
              <a:t>двух видов</a:t>
            </a:r>
            <a:r>
              <a:rPr lang="ru-RU" dirty="0" smtClean="0"/>
              <a:t>: </a:t>
            </a:r>
          </a:p>
          <a:p>
            <a:pPr>
              <a:buNone/>
            </a:pPr>
            <a:r>
              <a:rPr lang="ru-RU" dirty="0" smtClean="0"/>
              <a:t>– в помещении, состоящем из одной комнаты, размещаются не более 5-8  столов сотрудников; </a:t>
            </a:r>
          </a:p>
          <a:p>
            <a:pPr>
              <a:buNone/>
            </a:pPr>
            <a:r>
              <a:rPr lang="ru-RU" dirty="0" smtClean="0"/>
              <a:t>– помещение для одного лица – менеджера.</a:t>
            </a:r>
          </a:p>
          <a:p>
            <a:pPr>
              <a:buNone/>
            </a:pPr>
            <a:r>
              <a:rPr lang="ru-RU" dirty="0" smtClean="0"/>
              <a:t>Стандартный кабинет менеджера предполагает наличие трёх зон – рабочей, совещательной и зоны неформального общения. </a:t>
            </a:r>
          </a:p>
          <a:p>
            <a:pPr>
              <a:buNone/>
            </a:pPr>
            <a:r>
              <a:rPr lang="ru-RU" dirty="0" smtClean="0"/>
              <a:t>В рабочей зоне находится стол менеджера; рабочий стол может быть дополнен различными техническими    средствами – компьютером, факсом и т.п. В совещательной зоне находится достаточно большой стол, т.к. часто совещания проводятся прямо в кабинете менеджера, а не в отдельной совещательной комнате. На столе обычно лежит стопка листов </a:t>
            </a:r>
            <a:r>
              <a:rPr lang="ru-RU" dirty="0" err="1" smtClean="0"/>
              <a:t>бумаги,чтобы</a:t>
            </a:r>
            <a:r>
              <a:rPr lang="ru-RU" dirty="0" smtClean="0"/>
              <a:t> можно было сделать запись. Зона неформального общения – несколько кресел журнальный столик, иногда здесь же – бар. Мебель и площадь зоны неформального общения зависят от должностного уровня менеджера, масштаб его деятельности и деятельности организации.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332656"/>
            <a:ext cx="8507288" cy="6120680"/>
          </a:xfrm>
        </p:spPr>
        <p:style>
          <a:lnRef idx="1">
            <a:schemeClr val="accent2"/>
          </a:lnRef>
          <a:fillRef idx="3">
            <a:schemeClr val="accent2"/>
          </a:fillRef>
          <a:effectRef idx="2">
            <a:schemeClr val="accent2"/>
          </a:effectRef>
          <a:fontRef idx="minor">
            <a:schemeClr val="lt1"/>
          </a:fontRef>
        </p:style>
        <p:txBody>
          <a:bodyPr>
            <a:normAutofit fontScale="77500" lnSpcReduction="20000"/>
          </a:bodyPr>
          <a:lstStyle/>
          <a:p>
            <a:r>
              <a:rPr lang="ru-RU" dirty="0" smtClean="0"/>
              <a:t>В современном деловом мире принято стены служебных помещений разного назначения красить или оклеивать обоями светлых нейтральных тонов – светло-серым, бежевым и т.п. </a:t>
            </a:r>
          </a:p>
          <a:p>
            <a:r>
              <a:rPr lang="ru-RU" dirty="0" smtClean="0"/>
              <a:t>Пол в служебном помещении все чаще стали делать из плитки – в коридорах, холлах. Паркет – дорогостоящее покрытие, поэтому паркетный пол – для отдельных кабинетов менеджеров, для парадных служебных помещений, в остальных случаях – стандартное напольное покрытие с меньшим или большим ворсом или </a:t>
            </a:r>
            <a:r>
              <a:rPr lang="ru-RU" dirty="0" err="1" smtClean="0"/>
              <a:t>ламинат</a:t>
            </a:r>
            <a:r>
              <a:rPr lang="ru-RU" dirty="0" smtClean="0"/>
              <a:t>. </a:t>
            </a:r>
          </a:p>
          <a:p>
            <a:r>
              <a:rPr lang="ru-RU" dirty="0" smtClean="0"/>
              <a:t>Вполне уместны украшения в служебных помещениях, однако их допустимый перечень весьма ограничен – это эстампы, картины, гравюры, однако содержание вышеперечисленных предметов изобразительного искусства не должно носить агрессивный или провоцирующий уныние характер. Чаще всего это пейзажи, натюрморты, излучающие спокойствие, уравновешенность. </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04664"/>
            <a:ext cx="8435280" cy="5976664"/>
          </a:xfrm>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buNone/>
            </a:pPr>
            <a:r>
              <a:rPr lang="ru-RU" dirty="0" smtClean="0"/>
              <a:t>Прекрасным украшением служебных помещений всех типов могут быть цветы. Они не только украшают, но и создают неформальную атмосферу, смягчают психологическую напряжённость, если ситуация близка к конфликту. Предпочтительны цветы с крупными листьями, или небольшие вечнозелёные деревья в кадках ,стоящих на полу. </a:t>
            </a:r>
          </a:p>
          <a:p>
            <a:pPr>
              <a:buNone/>
            </a:pPr>
            <a:r>
              <a:rPr lang="ru-RU" dirty="0" smtClean="0"/>
              <a:t>В служебных помещениях для рядовых исполнителей есть потребность иметь в доступном виде различные информационные материалы; имеет смысл оформить их таким образом ,чтобы они одновременно служили и украшением. </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548680"/>
            <a:ext cx="8435280" cy="5760640"/>
          </a:xfrm>
        </p:spPr>
        <p:style>
          <a:lnRef idx="0">
            <a:schemeClr val="accent2"/>
          </a:lnRef>
          <a:fillRef idx="3">
            <a:schemeClr val="accent2"/>
          </a:fillRef>
          <a:effectRef idx="3">
            <a:schemeClr val="accent2"/>
          </a:effectRef>
          <a:fontRef idx="minor">
            <a:schemeClr val="lt1"/>
          </a:fontRef>
        </p:style>
        <p:txBody>
          <a:bodyPr>
            <a:normAutofit fontScale="85000" lnSpcReduction="20000"/>
          </a:bodyPr>
          <a:lstStyle/>
          <a:p>
            <a:pPr>
              <a:buNone/>
            </a:pPr>
            <a:r>
              <a:rPr lang="ru-RU" dirty="0" smtClean="0"/>
              <a:t>В настоящее время в мировой практике принято оборудовать рабочие помещения организации стандартной мебелью, выпускаемой сериями, комплектами – на разные вкусы, большей или меньшей стоимости. Частные компании иногда используют для служебных кабинетов менеджеров высшего уровня мебель не стандартную, а изготовленную индивидуально, иногда даже вручную, т.е. дорогую мебель, чтобы подчеркнуть должностной ранг хозяина кабинета. </a:t>
            </a:r>
          </a:p>
          <a:p>
            <a:pPr>
              <a:buNone/>
            </a:pPr>
            <a:r>
              <a:rPr lang="ru-RU" dirty="0" smtClean="0"/>
              <a:t>Для обеспечения сотрудника достойным рабочим местом необходимо, руководствуясь организационной схемой предприятия, учитывать "протокольные особенности" данного служебного места, выделенного для сотрудника данной должности.</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76672"/>
            <a:ext cx="8568952" cy="6048672"/>
          </a:xfrm>
        </p:spPr>
        <p:style>
          <a:lnRef idx="0">
            <a:schemeClr val="accent3"/>
          </a:lnRef>
          <a:fillRef idx="3">
            <a:schemeClr val="accent3"/>
          </a:fillRef>
          <a:effectRef idx="3">
            <a:schemeClr val="accent3"/>
          </a:effectRef>
          <a:fontRef idx="minor">
            <a:schemeClr val="lt1"/>
          </a:fontRef>
        </p:style>
        <p:txBody>
          <a:bodyPr>
            <a:normAutofit fontScale="77500" lnSpcReduction="20000"/>
          </a:bodyPr>
          <a:lstStyle/>
          <a:p>
            <a:pPr>
              <a:buNone/>
            </a:pPr>
            <a:r>
              <a:rPr lang="ru-RU" dirty="0" smtClean="0"/>
              <a:t>Подобно тому, как ваша речь и внешний вид должны соответствовать представлениям об образе перспективного служащего, так и интерьер рабочего помещения относится к области делового этикета. Практически любой служебный интерьер отражает имидж организации.</a:t>
            </a:r>
          </a:p>
          <a:p>
            <a:pPr>
              <a:buNone/>
            </a:pPr>
            <a:r>
              <a:rPr lang="ru-RU" dirty="0" smtClean="0"/>
              <a:t>Надо стремиться к тому, чтобы то место, где вы принимаете людей, произвело  как можно лучшее впечатление, и атмосфера этого места способствовала вашей служебной карьере, а не тормозила бы ее. Из всего этого следует, что кабинет должен соответствовать нормам, принятым в вашем учреждении, также вашему положению в рамках вашей деятельности.</a:t>
            </a:r>
          </a:p>
          <a:p>
            <a:pPr>
              <a:buNone/>
            </a:pPr>
            <a:r>
              <a:rPr lang="ru-RU" dirty="0" smtClean="0"/>
              <a:t>Если предполагается, что в ваш офис одновременно могут приходить много незнакомых друг с кругом клиентов или покупателей, которым в ожидании предстоит провести вместе в одном помещении от нескольких минут до часа, не рекомендуется ставить диваны. В этом случае более подойдут кресла для посетителей.</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04664"/>
            <a:ext cx="8435280" cy="5721499"/>
          </a:xfrm>
        </p:spPr>
        <p:style>
          <a:lnRef idx="0">
            <a:schemeClr val="accent1"/>
          </a:lnRef>
          <a:fillRef idx="3">
            <a:schemeClr val="accent1"/>
          </a:fillRef>
          <a:effectRef idx="3">
            <a:schemeClr val="accent1"/>
          </a:effectRef>
          <a:fontRef idx="minor">
            <a:schemeClr val="lt1"/>
          </a:fontRef>
        </p:style>
        <p:txBody>
          <a:bodyPr>
            <a:normAutofit fontScale="85000" lnSpcReduction="20000"/>
          </a:bodyPr>
          <a:lstStyle/>
          <a:p>
            <a:r>
              <a:rPr lang="ru-RU" dirty="0" smtClean="0"/>
              <a:t>Рядом с креслами для посетителей рекомендуется разложить на выбор множество журналов, которые можно полистать. Там же можно поставить телефон, которым клиент может воспользоваться, чтобы позвонить в то или иное место.</a:t>
            </a:r>
          </a:p>
          <a:p>
            <a:r>
              <a:rPr lang="ru-RU" dirty="0" smtClean="0"/>
              <a:t>Для создания впечатления преуспевающего служащего следует выполнять правила:</a:t>
            </a:r>
          </a:p>
          <a:p>
            <a:r>
              <a:rPr lang="ru-RU" dirty="0" smtClean="0"/>
              <a:t>Воспринимайте ваш офис как свой дом независимо от его размеров и продумайте все мелочи с точки зрения хорошего тона, так, как вы обдумывали бы обстановку и убранство собственного жилища.</a:t>
            </a:r>
          </a:p>
          <a:p>
            <a:r>
              <a:rPr lang="ru-RU" dirty="0" smtClean="0"/>
              <a:t>В офисе всегда должно быть чисто и приятно.</a:t>
            </a:r>
          </a:p>
          <a:p>
            <a:r>
              <a:rPr lang="ru-RU" dirty="0" smtClean="0"/>
              <a:t>Если вам для работы обязательно нужны горы бумаг, устройте аккуратную, прибранную приемную для посетителей, а текущую работу делайте в другой комнате.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04664"/>
            <a:ext cx="8435280" cy="6048672"/>
          </a:xfrm>
        </p:spPr>
        <p:style>
          <a:lnRef idx="0">
            <a:schemeClr val="accent5"/>
          </a:lnRef>
          <a:fillRef idx="3">
            <a:schemeClr val="accent5"/>
          </a:fillRef>
          <a:effectRef idx="3">
            <a:schemeClr val="accent5"/>
          </a:effectRef>
          <a:fontRef idx="minor">
            <a:schemeClr val="lt1"/>
          </a:fontRef>
        </p:style>
        <p:txBody>
          <a:bodyPr>
            <a:normAutofit fontScale="85000" lnSpcReduction="10000"/>
          </a:bodyPr>
          <a:lstStyle/>
          <a:p>
            <a:r>
              <a:rPr lang="ru-RU" dirty="0" smtClean="0"/>
              <a:t>Постарайтесь не обедать за рабочим столом. Если нет другого выхода, убедитесь, что поблизости нет никого из клиентов или посетителей, которые могли бы это видеть, а после еды непременно все уберите .</a:t>
            </a:r>
          </a:p>
          <a:p>
            <a:r>
              <a:rPr lang="ru-RU" dirty="0" smtClean="0"/>
              <a:t>Попробуйте </a:t>
            </a:r>
            <a:r>
              <a:rPr lang="ru-RU" dirty="0" smtClean="0"/>
              <a:t>взглянуть на свое рабочее место глазами постороннего человека, а потом ответьте на вопрос: захотел бы я прийти к человеку, работающему в таком кабинете.</a:t>
            </a:r>
          </a:p>
          <a:p>
            <a:r>
              <a:rPr lang="ru-RU" dirty="0" smtClean="0"/>
              <a:t>Как известно, немало важным фактором поддержания работоспособности сотрудников в течение рабочего дня является правильно выбранный тип освещения. Он должен выбираться в зависимости от таких обстоятельств, как на­личие на столах дисплеев, доступность естественного дневного света.</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332656"/>
            <a:ext cx="8507288" cy="6048672"/>
          </a:xfrm>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r>
              <a:rPr lang="ru-RU" dirty="0" smtClean="0"/>
              <a:t>Рекомендуемые стандарты освещения:</a:t>
            </a:r>
          </a:p>
          <a:p>
            <a:r>
              <a:rPr lang="ru-RU" dirty="0" smtClean="0"/>
              <a:t>В приемной для создания ощущения комфорта наиболее приемлем мягкий отраженный свет; стол секретаря освещается местными источниками.</a:t>
            </a:r>
          </a:p>
          <a:p>
            <a:r>
              <a:rPr lang="ru-RU" dirty="0" smtClean="0"/>
              <a:t>В рабочих кабинетах свет может быть рассеянным, без местных источников.</a:t>
            </a:r>
          </a:p>
          <a:p>
            <a:r>
              <a:rPr lang="ru-RU" dirty="0" smtClean="0"/>
              <a:t>Когда люди работают в основном с экраном , верхний свет может быть минимальным, а местный должен эффективно освещать клавиатуру и бумаги на столе.</a:t>
            </a:r>
          </a:p>
          <a:p>
            <a:r>
              <a:rPr lang="ru-RU" dirty="0" smtClean="0"/>
              <a:t>Не рекомендуется пользоваться встроенными светильниками в кабинетах, руководителей, переговорных комнатах и приемных - словом, везде, где важно создают ощущение комфорта и расположить посетителей в свою пользу.</a:t>
            </a:r>
          </a:p>
          <a:p>
            <a:endParaRPr lang="ru-RU"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404664"/>
            <a:ext cx="8363272" cy="5721499"/>
          </a:xfrm>
        </p:spPr>
        <p:style>
          <a:lnRef idx="1">
            <a:schemeClr val="accent5"/>
          </a:lnRef>
          <a:fillRef idx="2">
            <a:schemeClr val="accent5"/>
          </a:fillRef>
          <a:effectRef idx="1">
            <a:schemeClr val="accent5"/>
          </a:effectRef>
          <a:fontRef idx="minor">
            <a:schemeClr val="dk1"/>
          </a:fontRef>
        </p:style>
        <p:txBody>
          <a:bodyPr/>
          <a:lstStyle/>
          <a:p>
            <a:r>
              <a:rPr lang="ru-RU" dirty="0" smtClean="0"/>
              <a:t>Если у вас есть возможность принимать участие в обсуждении вопроса, какого цвета должны быть стены вашего кабинета, то следует знать, что помещение со светлыми стенами кажется просторнее, с темными - как бы сокращается в размерах. </a:t>
            </a:r>
          </a:p>
          <a:p>
            <a:r>
              <a:rPr lang="ru-RU" dirty="0" smtClean="0"/>
              <a:t>В многолюдных помещениях, какими часто и являются офисы, цветовая гамма должна быть как можно спокойнее, поэтому до сих пор считается наиболее классическим светло-серый цвет.</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60648"/>
            <a:ext cx="8686800" cy="6264696"/>
          </a:xfrm>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buNone/>
            </a:pPr>
            <a:r>
              <a:rPr lang="ru-RU" dirty="0" smtClean="0"/>
              <a:t>Стиль интерьера, качество и марка мебели несут информацию о хозяине помещения, являются слагаемыми имиджа организации. По стилю интерьера вашим клиентам и прочим посетителям будет легче судить об организации без предварительного знакомства.</a:t>
            </a:r>
          </a:p>
          <a:p>
            <a:pPr>
              <a:buNone/>
            </a:pPr>
            <a:r>
              <a:rPr lang="ru-RU" dirty="0" smtClean="0"/>
              <a:t>Различают следующие стили интерьера:</a:t>
            </a:r>
          </a:p>
          <a:p>
            <a:r>
              <a:rPr lang="ru-RU" dirty="0" smtClean="0"/>
              <a:t>Классика, которая чаще всего используется в так называемых VIР - зонах, где работают и встречаются топ – менеджеры.</a:t>
            </a:r>
          </a:p>
          <a:p>
            <a:r>
              <a:rPr lang="ru-RU" dirty="0" smtClean="0"/>
              <a:t>Классика модернизма. </a:t>
            </a:r>
          </a:p>
          <a:p>
            <a:r>
              <a:rPr lang="ru-RU" dirty="0" smtClean="0"/>
              <a:t>"Экологический" стиль.</a:t>
            </a:r>
          </a:p>
          <a:p>
            <a:r>
              <a:rPr lang="ru-RU" dirty="0" err="1" smtClean="0"/>
              <a:t>Хайтек</a:t>
            </a:r>
            <a:r>
              <a:rPr lang="ru-RU" dirty="0" smtClean="0"/>
              <a:t>. еще одно модное направление, распространившееся в серьезных офисах, - различные вариации на темы "высоких технологий". </a:t>
            </a:r>
          </a:p>
          <a:p>
            <a:r>
              <a:rPr lang="ru-RU" dirty="0" smtClean="0"/>
              <a:t>"Выпендреж". Некоторым фирмам важно показать творческий подход к проблеме заказчика: чем "сумасшедшее" офис компании, тем интереснее она подойдет к решению задачи клиента.</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476672"/>
            <a:ext cx="8507288" cy="6048672"/>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r>
              <a:rPr lang="ru-RU" dirty="0" smtClean="0"/>
              <a:t>Отдельно несколько слов о помещении, где обычно ведутся переговоры. Комната должна быть обставлена сугубо функционально: удобные кресла и столы, если надо - демонстрационный экран и воспроизводящая аппаратура, возможно, букет цветов, но не на высоких ножках и вазах. </a:t>
            </a:r>
          </a:p>
          <a:p>
            <a:r>
              <a:rPr lang="ru-RU" dirty="0" smtClean="0"/>
              <a:t>Приведем рекомендации специалистов по поводу оформления офиса:</a:t>
            </a:r>
          </a:p>
          <a:p>
            <a:r>
              <a:rPr lang="ru-RU" dirty="0" smtClean="0"/>
              <a:t> </a:t>
            </a:r>
            <a:r>
              <a:rPr lang="ru-RU" dirty="0" smtClean="0"/>
              <a:t>Не следует покупать сверхдорогие кабинеты руководителей и в то же время самые дешевые столы и стулья для сотрудников, ведь в процессе деловых отношений деловые партнеры будут работать не только и не столько с генеральным директором, сколько с конкретными исполнителями.</a:t>
            </a:r>
          </a:p>
          <a:p>
            <a:r>
              <a:rPr lang="ru-RU" dirty="0" smtClean="0"/>
              <a:t>Помещения</a:t>
            </a:r>
            <a:r>
              <a:rPr lang="ru-RU" dirty="0" smtClean="0"/>
              <a:t>, где работают с бумагами или компьютерами, принято обставлять мебелью холодных   тонов,   она меньше отвлекает от работы.</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404664"/>
            <a:ext cx="8363272" cy="5721499"/>
          </a:xfrm>
        </p:spPr>
        <p:style>
          <a:lnRef idx="0">
            <a:schemeClr val="accent1"/>
          </a:lnRef>
          <a:fillRef idx="3">
            <a:schemeClr val="accent1"/>
          </a:fillRef>
          <a:effectRef idx="3">
            <a:schemeClr val="accent1"/>
          </a:effectRef>
          <a:fontRef idx="minor">
            <a:schemeClr val="lt1"/>
          </a:fontRef>
        </p:style>
        <p:txBody>
          <a:bodyPr>
            <a:normAutofit fontScale="92500" lnSpcReduction="20000"/>
          </a:bodyPr>
          <a:lstStyle/>
          <a:p>
            <a:r>
              <a:rPr lang="ru-RU" dirty="0" smtClean="0"/>
              <a:t> </a:t>
            </a:r>
            <a:r>
              <a:rPr lang="ru-RU" dirty="0" smtClean="0"/>
              <a:t>Для офисов, где принимают клиентов, выбирают обстановку светлого дерева теплых оттенков, такой интерьер создает располагающую к общению атмосферу.</a:t>
            </a:r>
          </a:p>
          <a:p>
            <a:r>
              <a:rPr lang="ru-RU" dirty="0" smtClean="0"/>
              <a:t>Работникам </a:t>
            </a:r>
            <a:r>
              <a:rPr lang="ru-RU" dirty="0" smtClean="0"/>
              <a:t>сферы услуг можно покупать ультрамодную мебель вызывающих цветов. Они хотят произвести самое сильное впечатление на посетителей и используют яркий интерьер в качестве приманки для них.</a:t>
            </a:r>
          </a:p>
          <a:p>
            <a:pPr>
              <a:buNone/>
            </a:pPr>
            <a:r>
              <a:rPr lang="ru-RU" dirty="0" smtClean="0"/>
              <a:t>Руководство должно позаботиться о том, чтобы организация работы в  позволяла работнику концентрироваться на деле, а не заниматься борьбой с незапланированными посетителями и шумом или поисками обогревателя.</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476672"/>
            <a:ext cx="8507288" cy="5904656"/>
          </a:xfrm>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a:buNone/>
            </a:pPr>
            <a:r>
              <a:rPr lang="ru-RU" dirty="0" smtClean="0"/>
              <a:t>  Средства, которых вполне достаточно, чтобы устранить основные раздражающие  и отвлекающие факторы:</a:t>
            </a:r>
          </a:p>
          <a:p>
            <a:pPr lvl="0"/>
            <a:r>
              <a:rPr lang="ru-RU" dirty="0" smtClean="0"/>
              <a:t>В грамотно спланированном офисе люди, занятые разными делами, не смешиваются между собой: те, кто постоянно "сидит" на телефоне, отделены от тех, кому важна концентрация на цифрах или текстах.</a:t>
            </a:r>
          </a:p>
          <a:p>
            <a:pPr lvl="0"/>
            <a:r>
              <a:rPr lang="ru-RU" dirty="0" smtClean="0"/>
              <a:t>Переговоры проводятся в специальной комнате и не мешают тем, кто находится в рабочем помещении.</a:t>
            </a:r>
          </a:p>
          <a:p>
            <a:pPr lvl="0"/>
            <a:r>
              <a:rPr lang="ru-RU" dirty="0" smtClean="0"/>
              <a:t>Место секретаря   с телефонами и с постоянными посетителями также выделено в отдельную зону.</a:t>
            </a:r>
          </a:p>
          <a:p>
            <a:pPr lvl="0"/>
            <a:r>
              <a:rPr lang="ru-RU" dirty="0" smtClean="0"/>
              <a:t>Мощный копировальный аппарат с его шумом и озоновыми испарениями тоже располагается в стороне от рабочих мест.</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332656"/>
            <a:ext cx="8496944" cy="6192688"/>
          </a:xfrm>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buNone/>
            </a:pPr>
            <a:r>
              <a:rPr lang="ru-RU" dirty="0" smtClean="0"/>
              <a:t>  Представления архитекторов и менеджеров о дизайне </a:t>
            </a:r>
            <a:r>
              <a:rPr lang="ru-RU" dirty="0" smtClean="0"/>
              <a:t>офиса </a:t>
            </a:r>
            <a:r>
              <a:rPr lang="ru-RU" dirty="0" smtClean="0"/>
              <a:t>будущего развиваются одновременно в двух направлениях:</a:t>
            </a:r>
          </a:p>
          <a:p>
            <a:r>
              <a:rPr lang="ru-RU" dirty="0" smtClean="0"/>
              <a:t>Создание пространства для максимально продуктивной работы сотрудников, которым необходимо присутствовать в офисе.</a:t>
            </a:r>
          </a:p>
          <a:p>
            <a:r>
              <a:rPr lang="ru-RU" dirty="0" smtClean="0"/>
              <a:t>Как "выставить людей за дверь", т. е. дать им возможность эффективно работать дома или в дороге.</a:t>
            </a:r>
          </a:p>
          <a:p>
            <a:r>
              <a:rPr lang="ru-RU" dirty="0" smtClean="0"/>
              <a:t>Виртуальный офис можно создать и в интернете. Другое рациональное и радикальное решение сокращения расходов по аренде предлагают архитекторы. Они также называют его "виртуальный офис", т. е. пространство, где у человека нет закрепленного за ним места. Благодаря развитию компьютерных сетей и связи люди получают возможность работать дома или в дороге, а деловые встречи все чаще проводятся вне офиса. Дизайнеры приходят к выводу, что выделять постоянное место человеку нерационально и к тому же просто дорого.</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332656"/>
            <a:ext cx="8640960" cy="6264696"/>
          </a:xfrm>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a:buNone/>
            </a:pPr>
            <a:r>
              <a:rPr lang="ru-RU" dirty="0" smtClean="0"/>
              <a:t>  Полный </a:t>
            </a:r>
            <a:r>
              <a:rPr lang="ru-RU" dirty="0" smtClean="0"/>
              <a:t>вариант виртуального офиса выглядит так. Сотрудник заранее бронирует для себя рабочее место в офисе на определенный день и срок ему сообщают номер места, и к прибытию человека там, как в хорошей гостинице, будет все, что необходимо, вплоть до нужных материалов, личной тумбочки и имени на двери. Компьютер на рабочем столе подключен к Интернету и, конечно, к внутренней сети самой компании  и ее базам данных. Сотрудник подтверждает свое прибытие с помощью магнитной карты, на рабочее место переводится его номер телефона. Покидая офис, сотрудник предупреждает с помощью той же карты, что место освободилось.</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76672"/>
            <a:ext cx="8435280" cy="5904656"/>
          </a:xfrm>
        </p:spPr>
        <p:style>
          <a:lnRef idx="1">
            <a:schemeClr val="accent3"/>
          </a:lnRef>
          <a:fillRef idx="3">
            <a:schemeClr val="accent3"/>
          </a:fillRef>
          <a:effectRef idx="2">
            <a:schemeClr val="accent3"/>
          </a:effectRef>
          <a:fontRef idx="minor">
            <a:schemeClr val="lt1"/>
          </a:fontRef>
        </p:style>
        <p:txBody>
          <a:bodyPr/>
          <a:lstStyle/>
          <a:p>
            <a:pPr>
              <a:buNone/>
            </a:pPr>
            <a:r>
              <a:rPr lang="ru-RU" sz="4000" dirty="0" smtClean="0"/>
              <a:t>  Основные </a:t>
            </a:r>
            <a:r>
              <a:rPr lang="ru-RU" sz="4000" dirty="0" smtClean="0"/>
              <a:t>положения организации труда на рабочих местах производственных участков подходят и для организации рабочих мест служащих. Главной задачей является экономия физической и умственной энергии руководителя с целью повышения производительности труда. </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332656"/>
            <a:ext cx="8568952" cy="6048672"/>
          </a:xfrm>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pPr>
              <a:buNone/>
            </a:pPr>
            <a:r>
              <a:rPr lang="ru-RU" dirty="0" smtClean="0"/>
              <a:t>  При проектировании оснащения процесса управленческого труда техническими средствами обеспечивается комплексное использование средств оргтехники по видам работ:</a:t>
            </a:r>
          </a:p>
          <a:p>
            <a:pPr lvl="0"/>
            <a:r>
              <a:rPr lang="ru-RU" dirty="0" smtClean="0"/>
              <a:t>накопление, обработка, хранение и передача информации средствами компьютерной техники;</a:t>
            </a:r>
          </a:p>
          <a:p>
            <a:pPr lvl="0"/>
            <a:r>
              <a:rPr lang="ru-RU" dirty="0" smtClean="0"/>
              <a:t>составление текстовой документации;</a:t>
            </a:r>
          </a:p>
          <a:p>
            <a:pPr lvl="0"/>
            <a:r>
              <a:rPr lang="ru-RU" dirty="0" smtClean="0"/>
              <a:t>обработка входящих и исходящих документов;</a:t>
            </a:r>
          </a:p>
          <a:p>
            <a:pPr lvl="0"/>
            <a:r>
              <a:rPr lang="ru-RU" dirty="0" smtClean="0"/>
              <a:t>копирование и размножение документов;</a:t>
            </a:r>
          </a:p>
          <a:p>
            <a:pPr lvl="0"/>
            <a:r>
              <a:rPr lang="ru-RU" dirty="0" smtClean="0"/>
              <a:t>хранение, поиск, транспортирование (передача) документов;</a:t>
            </a:r>
          </a:p>
          <a:p>
            <a:pPr lvl="0"/>
            <a:r>
              <a:rPr lang="ru-RU" dirty="0" smtClean="0"/>
              <a:t>чертежные работы;</a:t>
            </a:r>
          </a:p>
          <a:p>
            <a:pPr lvl="0"/>
            <a:r>
              <a:rPr lang="ru-RU" dirty="0" smtClean="0"/>
              <a:t>вычислительные операции;</a:t>
            </a:r>
          </a:p>
          <a:p>
            <a:pPr lvl="0"/>
            <a:r>
              <a:rPr lang="ru-RU" dirty="0" smtClean="0"/>
              <a:t>обеспечение оперативной связи и сигнальной информации;</a:t>
            </a:r>
          </a:p>
          <a:p>
            <a:pPr lvl="0"/>
            <a:r>
              <a:rPr lang="ru-RU" dirty="0" smtClean="0"/>
              <a:t>оснащение оборудованием и мебелью служебных помещений.</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332656"/>
            <a:ext cx="8568952" cy="6336704"/>
          </a:xfrm>
        </p:spPr>
        <p:style>
          <a:lnRef idx="3">
            <a:schemeClr val="lt1"/>
          </a:lnRef>
          <a:fillRef idx="1">
            <a:schemeClr val="accent2"/>
          </a:fillRef>
          <a:effectRef idx="1">
            <a:schemeClr val="accent2"/>
          </a:effectRef>
          <a:fontRef idx="minor">
            <a:schemeClr val="lt1"/>
          </a:fontRef>
        </p:style>
        <p:txBody>
          <a:bodyPr/>
          <a:lstStyle/>
          <a:p>
            <a:pPr algn="just">
              <a:buNone/>
            </a:pPr>
            <a:r>
              <a:rPr lang="ru-RU" sz="1800" dirty="0" smtClean="0"/>
              <a:t> Санитарно-гигиенические условия труда служащих должны соответствовать установленным общегосударственным нормативам и нормам.</a:t>
            </a:r>
          </a:p>
          <a:p>
            <a:pPr algn="ctr">
              <a:buNone/>
            </a:pPr>
            <a:r>
              <a:rPr lang="ru-RU" sz="1800" dirty="0" smtClean="0"/>
              <a:t>Общегосударственные нормативы санитарно-гигиенических условий труда служащих</a:t>
            </a:r>
          </a:p>
          <a:p>
            <a:pPr>
              <a:buNone/>
            </a:pPr>
            <a:endParaRPr lang="ru-RU" dirty="0" smtClean="0"/>
          </a:p>
          <a:p>
            <a:endParaRPr lang="ru-RU" dirty="0"/>
          </a:p>
        </p:txBody>
      </p:sp>
      <p:graphicFrame>
        <p:nvGraphicFramePr>
          <p:cNvPr id="5" name="Таблица 4"/>
          <p:cNvGraphicFramePr>
            <a:graphicFrameLocks noGrp="1"/>
          </p:cNvGraphicFramePr>
          <p:nvPr/>
        </p:nvGraphicFramePr>
        <p:xfrm>
          <a:off x="251520" y="1700808"/>
          <a:ext cx="8424936" cy="5165306"/>
        </p:xfrm>
        <a:graphic>
          <a:graphicData uri="http://schemas.openxmlformats.org/drawingml/2006/table">
            <a:tbl>
              <a:tblPr>
                <a:tableStyleId>{35758FB7-9AC5-4552-8A53-C91805E547FA}</a:tableStyleId>
              </a:tblPr>
              <a:tblGrid>
                <a:gridCol w="1458162"/>
                <a:gridCol w="1350150"/>
                <a:gridCol w="1404156"/>
                <a:gridCol w="1404156"/>
                <a:gridCol w="1404156"/>
                <a:gridCol w="1404156"/>
              </a:tblGrid>
              <a:tr h="491090">
                <a:tc gridSpan="2">
                  <a:txBody>
                    <a:bodyPr/>
                    <a:lstStyle/>
                    <a:p>
                      <a:pPr>
                        <a:spcAft>
                          <a:spcPts val="0"/>
                        </a:spcAft>
                      </a:pPr>
                      <a:r>
                        <a:rPr lang="ru-RU" sz="1600" dirty="0"/>
                        <a:t>Микроклимат (СН 245—71)</a:t>
                      </a:r>
                      <a:endParaRPr lang="ru-RU" sz="1600" dirty="0">
                        <a:latin typeface="Times New Roman"/>
                        <a:ea typeface="Times New Roman"/>
                      </a:endParaRPr>
                    </a:p>
                  </a:txBody>
                  <a:tcPr marL="25400" marR="25400" marT="0" marB="0"/>
                </a:tc>
                <a:tc hMerge="1">
                  <a:txBody>
                    <a:bodyPr/>
                    <a:lstStyle/>
                    <a:p>
                      <a:endParaRPr lang="ru-RU"/>
                    </a:p>
                  </a:txBody>
                  <a:tcPr/>
                </a:tc>
                <a:tc gridSpan="2">
                  <a:txBody>
                    <a:bodyPr/>
                    <a:lstStyle/>
                    <a:p>
                      <a:pPr>
                        <a:spcAft>
                          <a:spcPts val="0"/>
                        </a:spcAft>
                      </a:pPr>
                      <a:r>
                        <a:rPr lang="ru-RU" sz="1600"/>
                        <a:t>Уровень освещенности (СНиП </a:t>
                      </a:r>
                      <a:r>
                        <a:rPr lang="en-US" sz="1600"/>
                        <a:t>I1A.9— </a:t>
                      </a:r>
                      <a:r>
                        <a:rPr lang="ru-RU" sz="1600"/>
                        <a:t>71)</a:t>
                      </a:r>
                      <a:endParaRPr lang="ru-RU" sz="1600">
                        <a:latin typeface="Times New Roman"/>
                        <a:ea typeface="Times New Roman"/>
                      </a:endParaRPr>
                    </a:p>
                  </a:txBody>
                  <a:tcPr marL="25400" marR="25400" marT="0" marB="0"/>
                </a:tc>
                <a:tc hMerge="1">
                  <a:txBody>
                    <a:bodyPr/>
                    <a:lstStyle/>
                    <a:p>
                      <a:endParaRPr lang="ru-RU"/>
                    </a:p>
                  </a:txBody>
                  <a:tcPr/>
                </a:tc>
                <a:tc gridSpan="2">
                  <a:txBody>
                    <a:bodyPr/>
                    <a:lstStyle/>
                    <a:p>
                      <a:pPr>
                        <a:spcAft>
                          <a:spcPts val="0"/>
                        </a:spcAft>
                      </a:pPr>
                      <a:r>
                        <a:rPr lang="ru-RU" sz="1600"/>
                        <a:t>Уровень шума (звука) (СН 245—71)</a:t>
                      </a:r>
                      <a:endParaRPr lang="ru-RU" sz="1600">
                        <a:latin typeface="Times New Roman"/>
                        <a:ea typeface="Times New Roman"/>
                      </a:endParaRPr>
                    </a:p>
                  </a:txBody>
                  <a:tcPr marL="25400" marR="25400" marT="0" marB="0"/>
                </a:tc>
                <a:tc hMerge="1">
                  <a:txBody>
                    <a:bodyPr/>
                    <a:lstStyle/>
                    <a:p>
                      <a:endParaRPr lang="ru-RU"/>
                    </a:p>
                  </a:txBody>
                  <a:tcPr/>
                </a:tc>
              </a:tr>
              <a:tr h="257822">
                <a:tc>
                  <a:txBody>
                    <a:bodyPr/>
                    <a:lstStyle/>
                    <a:p>
                      <a:pPr>
                        <a:spcAft>
                          <a:spcPts val="0"/>
                        </a:spcAft>
                      </a:pPr>
                      <a:r>
                        <a:rPr lang="ru-RU" sz="1600" dirty="0"/>
                        <a:t>Показатели</a:t>
                      </a:r>
                      <a:endParaRPr lang="ru-RU" sz="1600" dirty="0">
                        <a:latin typeface="Times New Roman"/>
                        <a:ea typeface="Times New Roman"/>
                      </a:endParaRPr>
                    </a:p>
                  </a:txBody>
                  <a:tcPr marL="25400" marR="25400" marT="0" marB="0"/>
                </a:tc>
                <a:tc>
                  <a:txBody>
                    <a:bodyPr/>
                    <a:lstStyle/>
                    <a:p>
                      <a:pPr>
                        <a:spcAft>
                          <a:spcPts val="0"/>
                        </a:spcAft>
                      </a:pPr>
                      <a:r>
                        <a:rPr lang="ru-RU" sz="1600"/>
                        <a:t>Значение</a:t>
                      </a:r>
                      <a:endParaRPr lang="ru-RU" sz="1600">
                        <a:latin typeface="Times New Roman"/>
                        <a:ea typeface="Times New Roman"/>
                      </a:endParaRPr>
                    </a:p>
                  </a:txBody>
                  <a:tcPr marL="25400" marR="25400" marT="0" marB="0"/>
                </a:tc>
                <a:tc>
                  <a:txBody>
                    <a:bodyPr/>
                    <a:lstStyle/>
                    <a:p>
                      <a:pPr>
                        <a:spcAft>
                          <a:spcPts val="0"/>
                        </a:spcAft>
                      </a:pPr>
                      <a:r>
                        <a:rPr lang="ru-RU" sz="1600"/>
                        <a:t>Показатели</a:t>
                      </a:r>
                      <a:endParaRPr lang="ru-RU" sz="1600">
                        <a:latin typeface="Times New Roman"/>
                        <a:ea typeface="Times New Roman"/>
                      </a:endParaRPr>
                    </a:p>
                  </a:txBody>
                  <a:tcPr marL="25400" marR="25400" marT="0" marB="0"/>
                </a:tc>
                <a:tc>
                  <a:txBody>
                    <a:bodyPr/>
                    <a:lstStyle/>
                    <a:p>
                      <a:pPr>
                        <a:spcAft>
                          <a:spcPts val="0"/>
                        </a:spcAft>
                      </a:pPr>
                      <a:r>
                        <a:rPr lang="ru-RU" sz="1600"/>
                        <a:t>Значение</a:t>
                      </a:r>
                      <a:endParaRPr lang="ru-RU" sz="1600">
                        <a:latin typeface="Times New Roman"/>
                        <a:ea typeface="Times New Roman"/>
                      </a:endParaRPr>
                    </a:p>
                  </a:txBody>
                  <a:tcPr marL="25400" marR="25400" marT="0" marB="0"/>
                </a:tc>
                <a:tc>
                  <a:txBody>
                    <a:bodyPr/>
                    <a:lstStyle/>
                    <a:p>
                      <a:pPr>
                        <a:spcAft>
                          <a:spcPts val="0"/>
                        </a:spcAft>
                      </a:pPr>
                      <a:r>
                        <a:rPr lang="ru-RU" sz="1600"/>
                        <a:t>Показатели</a:t>
                      </a:r>
                      <a:endParaRPr lang="ru-RU" sz="1600">
                        <a:latin typeface="Times New Roman"/>
                        <a:ea typeface="Times New Roman"/>
                      </a:endParaRPr>
                    </a:p>
                  </a:txBody>
                  <a:tcPr marL="25400" marR="25400" marT="0" marB="0"/>
                </a:tc>
                <a:tc>
                  <a:txBody>
                    <a:bodyPr/>
                    <a:lstStyle/>
                    <a:p>
                      <a:pPr>
                        <a:spcAft>
                          <a:spcPts val="0"/>
                        </a:spcAft>
                      </a:pPr>
                      <a:r>
                        <a:rPr lang="ru-RU" sz="1600"/>
                        <a:t>Значение</a:t>
                      </a:r>
                      <a:endParaRPr lang="ru-RU" sz="1600">
                        <a:latin typeface="Times New Roman"/>
                        <a:ea typeface="Times New Roman"/>
                      </a:endParaRPr>
                    </a:p>
                  </a:txBody>
                  <a:tcPr marL="25400" marR="25400" marT="0" marB="0"/>
                </a:tc>
              </a:tr>
              <a:tr h="245544">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r>
                        <a:rPr lang="ru-RU" sz="1600" dirty="0"/>
                        <a:t>показателей</a:t>
                      </a: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r>
                        <a:rPr lang="ru-RU" sz="1600" dirty="0"/>
                        <a:t>показателей</a:t>
                      </a: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r>
                        <a:rPr lang="ru-RU" sz="1600"/>
                        <a:t>показателей</a:t>
                      </a:r>
                      <a:endParaRPr lang="ru-RU" sz="1600">
                        <a:latin typeface="Times New Roman"/>
                        <a:ea typeface="Times New Roman"/>
                      </a:endParaRPr>
                    </a:p>
                  </a:txBody>
                  <a:tcPr marL="25400" marR="25400" marT="0" marB="0"/>
                </a:tc>
              </a:tr>
              <a:tr h="245544">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r>
                        <a:rPr lang="ru-RU" sz="1600"/>
                        <a:t>(ЛК)</a:t>
                      </a: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r>
                        <a:rPr lang="ru-RU" sz="1600"/>
                        <a:t>(ДБ)</a:t>
                      </a:r>
                      <a:endParaRPr lang="ru-RU" sz="1600">
                        <a:latin typeface="Times New Roman"/>
                        <a:ea typeface="Times New Roman"/>
                      </a:endParaRPr>
                    </a:p>
                  </a:txBody>
                  <a:tcPr marL="25400" marR="25400" marT="0" marB="0"/>
                </a:tc>
              </a:tr>
              <a:tr h="491090">
                <a:tc>
                  <a:txBody>
                    <a:bodyPr/>
                    <a:lstStyle/>
                    <a:p>
                      <a:pPr>
                        <a:spcAft>
                          <a:spcPts val="0"/>
                        </a:spcAft>
                      </a:pPr>
                      <a:r>
                        <a:rPr lang="ru-RU" sz="1600"/>
                        <a:t>1. Температура (°С)</a:t>
                      </a:r>
                      <a:endParaRPr lang="ru-RU" sz="160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r>
                        <a:rPr lang="ru-RU" sz="1600" dirty="0"/>
                        <a:t>Общий</a:t>
                      </a:r>
                      <a:endParaRPr lang="ru-RU" sz="1600" dirty="0">
                        <a:latin typeface="Times New Roman"/>
                        <a:ea typeface="Times New Roman"/>
                      </a:endParaRPr>
                    </a:p>
                  </a:txBody>
                  <a:tcPr marL="25400" marR="25400" marT="0" marB="0"/>
                </a:tc>
                <a:tc>
                  <a:txBody>
                    <a:bodyPr/>
                    <a:lstStyle/>
                    <a:p>
                      <a:pPr>
                        <a:spcAft>
                          <a:spcPts val="0"/>
                        </a:spcAft>
                      </a:pPr>
                      <a:r>
                        <a:rPr lang="ru-RU" sz="1600"/>
                        <a:t>300</a:t>
                      </a:r>
                      <a:endParaRPr lang="ru-RU" sz="1600">
                        <a:latin typeface="Times New Roman"/>
                        <a:ea typeface="Times New Roman"/>
                      </a:endParaRPr>
                    </a:p>
                  </a:txBody>
                  <a:tcPr marL="25400" marR="25400" marT="0" marB="0"/>
                </a:tc>
                <a:tc>
                  <a:txBody>
                    <a:bodyPr/>
                    <a:lstStyle/>
                    <a:p>
                      <a:pPr>
                        <a:spcAft>
                          <a:spcPts val="0"/>
                        </a:spcAft>
                      </a:pPr>
                      <a:r>
                        <a:rPr lang="ru-RU" sz="1600"/>
                        <a:t>Нижний</a:t>
                      </a:r>
                      <a:endParaRPr lang="ru-RU" sz="1600">
                        <a:latin typeface="Times New Roman"/>
                        <a:ea typeface="Times New Roman"/>
                      </a:endParaRPr>
                    </a:p>
                  </a:txBody>
                  <a:tcPr marL="25400" marR="25400" marT="0" marB="0"/>
                </a:tc>
                <a:tc>
                  <a:txBody>
                    <a:bodyPr/>
                    <a:lstStyle/>
                    <a:p>
                      <a:pPr>
                        <a:spcAft>
                          <a:spcPts val="0"/>
                        </a:spcAft>
                      </a:pPr>
                      <a:r>
                        <a:rPr lang="ru-RU" sz="1600"/>
                        <a:t>60</a:t>
                      </a:r>
                      <a:endParaRPr lang="ru-RU" sz="1600">
                        <a:latin typeface="Times New Roman"/>
                        <a:ea typeface="Times New Roman"/>
                      </a:endParaRPr>
                    </a:p>
                  </a:txBody>
                  <a:tcPr marL="25400" marR="25400" marT="0" marB="0"/>
                </a:tc>
              </a:tr>
              <a:tr h="491090">
                <a:tc>
                  <a:txBody>
                    <a:bodyPr/>
                    <a:lstStyle/>
                    <a:p>
                      <a:pPr>
                        <a:spcAft>
                          <a:spcPts val="0"/>
                        </a:spcAft>
                      </a:pPr>
                      <a:r>
                        <a:rPr lang="ru-RU" sz="1600"/>
                        <a:t>1.1. Теплый период</a:t>
                      </a:r>
                      <a:endParaRPr lang="ru-RU" sz="1600">
                        <a:latin typeface="Times New Roman"/>
                        <a:ea typeface="Times New Roman"/>
                      </a:endParaRPr>
                    </a:p>
                  </a:txBody>
                  <a:tcPr marL="25400" marR="25400" marT="0" marB="0"/>
                </a:tc>
                <a:tc>
                  <a:txBody>
                    <a:bodyPr/>
                    <a:lstStyle/>
                    <a:p>
                      <a:pPr>
                        <a:spcAft>
                          <a:spcPts val="0"/>
                        </a:spcAft>
                      </a:pPr>
                      <a:r>
                        <a:rPr lang="ru-RU" sz="1600" dirty="0"/>
                        <a:t>22—25</a:t>
                      </a:r>
                      <a:endParaRPr lang="ru-RU" sz="1600" dirty="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r>
              <a:tr h="245544">
                <a:tc>
                  <a:txBody>
                    <a:bodyPr/>
                    <a:lstStyle/>
                    <a:p>
                      <a:pPr>
                        <a:spcAft>
                          <a:spcPts val="0"/>
                        </a:spcAft>
                      </a:pPr>
                      <a:r>
                        <a:rPr lang="ru-RU" sz="1600"/>
                        <a:t>Года</a:t>
                      </a: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r>
              <a:tr h="491090">
                <a:tc>
                  <a:txBody>
                    <a:bodyPr/>
                    <a:lstStyle/>
                    <a:p>
                      <a:pPr>
                        <a:spcAft>
                          <a:spcPts val="0"/>
                        </a:spcAft>
                      </a:pPr>
                      <a:r>
                        <a:rPr lang="ru-RU" sz="1600"/>
                        <a:t>1.2. Холодный пе-</a:t>
                      </a:r>
                      <a:endParaRPr lang="ru-RU" sz="1600">
                        <a:latin typeface="Times New Roman"/>
                        <a:ea typeface="Times New Roman"/>
                      </a:endParaRPr>
                    </a:p>
                  </a:txBody>
                  <a:tcPr marL="25400" marR="25400" marT="0" marB="0"/>
                </a:tc>
                <a:tc>
                  <a:txBody>
                    <a:bodyPr/>
                    <a:lstStyle/>
                    <a:p>
                      <a:pPr>
                        <a:spcAft>
                          <a:spcPts val="0"/>
                        </a:spcAft>
                      </a:pPr>
                      <a:r>
                        <a:rPr lang="ru-RU" sz="1600"/>
                        <a:t>20—22</a:t>
                      </a:r>
                      <a:endParaRPr lang="ru-RU" sz="1600">
                        <a:latin typeface="Times New Roman"/>
                        <a:ea typeface="Times New Roman"/>
                      </a:endParaRPr>
                    </a:p>
                  </a:txBody>
                  <a:tcPr marL="25400" marR="25400" marT="0" marB="0"/>
                </a:tc>
                <a:tc>
                  <a:txBody>
                    <a:bodyPr/>
                    <a:lstStyle/>
                    <a:p>
                      <a:pPr>
                        <a:spcAft>
                          <a:spcPts val="0"/>
                        </a:spcAft>
                      </a:pPr>
                      <a:r>
                        <a:rPr lang="ru-RU" sz="1600" dirty="0"/>
                        <a:t>Всеми</a:t>
                      </a:r>
                      <a:endParaRPr lang="ru-RU" sz="1600" dirty="0">
                        <a:latin typeface="Times New Roman"/>
                        <a:ea typeface="Times New Roman"/>
                      </a:endParaRPr>
                    </a:p>
                  </a:txBody>
                  <a:tcPr marL="25400" marR="25400" marT="0" marB="0"/>
                </a:tc>
                <a:tc>
                  <a:txBody>
                    <a:bodyPr/>
                    <a:lstStyle/>
                    <a:p>
                      <a:pPr>
                        <a:spcAft>
                          <a:spcPts val="0"/>
                        </a:spcAft>
                      </a:pPr>
                      <a:r>
                        <a:rPr lang="ru-RU" sz="1600"/>
                        <a:t>750</a:t>
                      </a:r>
                      <a:endParaRPr lang="ru-RU" sz="1600">
                        <a:latin typeface="Times New Roman"/>
                        <a:ea typeface="Times New Roman"/>
                      </a:endParaRPr>
                    </a:p>
                  </a:txBody>
                  <a:tcPr marL="25400" marR="25400" marT="0" marB="0"/>
                </a:tc>
                <a:tc>
                  <a:txBody>
                    <a:bodyPr/>
                    <a:lstStyle/>
                    <a:p>
                      <a:pPr>
                        <a:spcAft>
                          <a:spcPts val="0"/>
                        </a:spcAft>
                      </a:pPr>
                      <a:r>
                        <a:rPr lang="ru-RU" sz="1600"/>
                        <a:t>Верхний</a:t>
                      </a:r>
                      <a:endParaRPr lang="ru-RU" sz="1600">
                        <a:latin typeface="Times New Roman"/>
                        <a:ea typeface="Times New Roman"/>
                      </a:endParaRPr>
                    </a:p>
                  </a:txBody>
                  <a:tcPr marL="25400" marR="25400" marT="0" marB="0"/>
                </a:tc>
                <a:tc>
                  <a:txBody>
                    <a:bodyPr/>
                    <a:lstStyle/>
                    <a:p>
                      <a:pPr>
                        <a:spcAft>
                          <a:spcPts val="0"/>
                        </a:spcAft>
                      </a:pPr>
                      <a:r>
                        <a:rPr lang="ru-RU" sz="1600"/>
                        <a:t>75</a:t>
                      </a:r>
                      <a:endParaRPr lang="ru-RU" sz="1600">
                        <a:latin typeface="Times New Roman"/>
                        <a:ea typeface="Times New Roman"/>
                      </a:endParaRPr>
                    </a:p>
                  </a:txBody>
                  <a:tcPr marL="25400" marR="25400" marT="0" marB="0"/>
                </a:tc>
              </a:tr>
              <a:tr h="245544">
                <a:tc>
                  <a:txBody>
                    <a:bodyPr/>
                    <a:lstStyle/>
                    <a:p>
                      <a:pPr>
                        <a:spcAft>
                          <a:spcPts val="0"/>
                        </a:spcAft>
                      </a:pPr>
                      <a:r>
                        <a:rPr lang="ru-RU" sz="1600"/>
                        <a:t>риод года</a:t>
                      </a: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r>
                        <a:rPr lang="ru-RU" sz="1600" dirty="0"/>
                        <a:t>источника-</a:t>
                      </a: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r>
              <a:tr h="245544">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r>
                        <a:rPr lang="ru-RU" sz="1600" dirty="0"/>
                        <a:t>ми света</a:t>
                      </a: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r>
              <a:tr h="257822">
                <a:tc>
                  <a:txBody>
                    <a:bodyPr/>
                    <a:lstStyle/>
                    <a:p>
                      <a:pPr>
                        <a:spcAft>
                          <a:spcPts val="0"/>
                        </a:spcAft>
                      </a:pPr>
                      <a:r>
                        <a:rPr lang="ru-RU" sz="1600"/>
                        <a:t>2. Относительная</a:t>
                      </a:r>
                      <a:endParaRPr lang="ru-RU" sz="1600">
                        <a:latin typeface="Times New Roman"/>
                        <a:ea typeface="Times New Roman"/>
                      </a:endParaRPr>
                    </a:p>
                  </a:txBody>
                  <a:tcPr marL="25400" marR="25400" marT="0" marB="0"/>
                </a:tc>
                <a:tc>
                  <a:txBody>
                    <a:bodyPr/>
                    <a:lstStyle/>
                    <a:p>
                      <a:pPr>
                        <a:spcAft>
                          <a:spcPts val="0"/>
                        </a:spcAft>
                      </a:pPr>
                      <a:r>
                        <a:rPr lang="ru-RU" sz="1600"/>
                        <a:t>60—90</a:t>
                      </a: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r>
              <a:tr h="491090">
                <a:tc>
                  <a:txBody>
                    <a:bodyPr/>
                    <a:lstStyle/>
                    <a:p>
                      <a:pPr>
                        <a:spcAft>
                          <a:spcPts val="0"/>
                        </a:spcAft>
                      </a:pPr>
                      <a:r>
                        <a:rPr lang="ru-RU" sz="1600" dirty="0"/>
                        <a:t>влажность воздуха</a:t>
                      </a: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r>
              <a:tr h="736634">
                <a:tc>
                  <a:txBody>
                    <a:bodyPr/>
                    <a:lstStyle/>
                    <a:p>
                      <a:pPr>
                        <a:spcAft>
                          <a:spcPts val="0"/>
                        </a:spcAft>
                      </a:pPr>
                      <a:r>
                        <a:rPr lang="ru-RU" sz="1600"/>
                        <a:t>3. Скорость движе­ния воздуха (м/с)</a:t>
                      </a:r>
                      <a:endParaRPr lang="ru-RU" sz="1600">
                        <a:latin typeface="Times New Roman"/>
                        <a:ea typeface="Times New Roman"/>
                      </a:endParaRPr>
                    </a:p>
                  </a:txBody>
                  <a:tcPr marL="25400" marR="25400" marT="0" marB="0"/>
                </a:tc>
                <a:tc>
                  <a:txBody>
                    <a:bodyPr/>
                    <a:lstStyle/>
                    <a:p>
                      <a:pPr>
                        <a:spcAft>
                          <a:spcPts val="0"/>
                        </a:spcAft>
                      </a:pPr>
                      <a:r>
                        <a:rPr lang="ru-RU" sz="1600"/>
                        <a:t>До 0,3</a:t>
                      </a: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c>
                  <a:txBody>
                    <a:bodyPr/>
                    <a:lstStyle/>
                    <a:p>
                      <a:pPr>
                        <a:spcAft>
                          <a:spcPts val="0"/>
                        </a:spcAft>
                      </a:pPr>
                      <a:endParaRPr lang="ru-RU" sz="1600" dirty="0">
                        <a:latin typeface="Times New Roman"/>
                        <a:ea typeface="Times New Roman"/>
                      </a:endParaRPr>
                    </a:p>
                  </a:txBody>
                  <a:tcPr marL="25400" marR="25400" marT="0" marB="0"/>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404664"/>
            <a:ext cx="8496944" cy="6120680"/>
          </a:xfrm>
        </p:spPr>
        <p:style>
          <a:lnRef idx="3">
            <a:schemeClr val="lt1"/>
          </a:lnRef>
          <a:fillRef idx="1">
            <a:schemeClr val="accent5"/>
          </a:fillRef>
          <a:effectRef idx="1">
            <a:schemeClr val="accent5"/>
          </a:effectRef>
          <a:fontRef idx="minor">
            <a:schemeClr val="lt1"/>
          </a:fontRef>
        </p:style>
        <p:txBody>
          <a:bodyPr>
            <a:normAutofit fontScale="77500" lnSpcReduction="20000"/>
          </a:bodyPr>
          <a:lstStyle/>
          <a:p>
            <a:pPr>
              <a:buNone/>
            </a:pPr>
            <a:r>
              <a:rPr lang="ru-RU" dirty="0" smtClean="0"/>
              <a:t>Благоприятные климатические условия на рабочих местах руководителей может обеспечить применение вентиляционных установок, «лучистого отопления», системы кондиционирования воздуха. Для ослабления шумовых воздействий, создающих нерабочую обстановку, нужно использовать звукопоглощающие плиты, ковры, специальную телефонную сигнализацию.</a:t>
            </a:r>
          </a:p>
          <a:p>
            <a:pPr>
              <a:buNone/>
            </a:pPr>
            <a:r>
              <a:rPr lang="ru-RU" dirty="0" smtClean="0"/>
              <a:t>Большое значение имеет декоративное оформление кабинетов, рабочего места: шторы, цветы, продуманное цветовое оформление, красивые светильники. Разумная, художественно выполненная расстановка мебели, поддержание чистоты делают рабочее место привлекательным, повышают работоспособность, улучшают настроение, снижают усталость, делают труд более праздничным. С этой точки зрения присутствие на предприятиях квалифицированного художника экономически оправдано.</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2052</Words>
  <Application>Microsoft Office PowerPoint</Application>
  <PresentationFormat>Экран (4:3)</PresentationFormat>
  <Paragraphs>111</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Тема: «Основные требования к организации рабочего места руководителя»</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dc:title>
  <dc:creator>Домашний</dc:creator>
  <cp:lastModifiedBy>User</cp:lastModifiedBy>
  <cp:revision>8</cp:revision>
  <dcterms:created xsi:type="dcterms:W3CDTF">2015-02-13T14:15:52Z</dcterms:created>
  <dcterms:modified xsi:type="dcterms:W3CDTF">2015-06-06T10:33:34Z</dcterms:modified>
</cp:coreProperties>
</file>