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1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B4C71EC6-210F-42DE-9C53-41977AD35B3D}" type="datetimeFigureOut">
              <a:rPr lang="ru-RU" smtClean="0"/>
              <a:t>26.12.2022</a:t>
            </a:fld>
            <a:endParaRPr lang="ru-RU"/>
          </a:p>
        </p:txBody>
      </p:sp>
      <p:sp>
        <p:nvSpPr>
          <p:cNvPr id="17" name="Нижний колонтитул 16"/>
          <p:cNvSpPr>
            <a:spLocks noGrp="1"/>
          </p:cNvSpPr>
          <p:nvPr>
            <p:ph type="ftr" sz="quarter" idx="11"/>
          </p:nvPr>
        </p:nvSpPr>
        <p:spPr>
          <a:xfrm>
            <a:off x="2898648" y="6355080"/>
            <a:ext cx="3474720" cy="365760"/>
          </a:xfrm>
        </p:spPr>
        <p:txBody>
          <a:bodyPr/>
          <a:lstStyle/>
          <a:p>
            <a:endParaRPr lang="ru-RU"/>
          </a:p>
        </p:txBody>
      </p:sp>
      <p:sp>
        <p:nvSpPr>
          <p:cNvPr id="29" name="Номер слайда 28"/>
          <p:cNvSpPr>
            <a:spLocks noGrp="1"/>
          </p:cNvSpPr>
          <p:nvPr>
            <p:ph type="sldNum" sz="quarter" idx="12"/>
          </p:nvPr>
        </p:nvSpPr>
        <p:spPr>
          <a:xfrm>
            <a:off x="1216152" y="6355080"/>
            <a:ext cx="1219200" cy="365760"/>
          </a:xfrm>
        </p:spPr>
        <p:txBody>
          <a:bodyPr/>
          <a:lstStyle/>
          <a:p>
            <a:fld id="{B19B0651-EE4F-4900-A07F-96A6BFA9D0F0}" type="slidenum">
              <a:rPr lang="ru-RU" smtClean="0"/>
              <a:t>‹#›</a:t>
            </a:fld>
            <a:endParaRPr 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26.12.2022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8" name="Объект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B4C71EC6-210F-42DE-9C53-41977AD35B3D}" type="datetimeFigureOut">
              <a:rPr lang="ru-RU" smtClean="0"/>
              <a:t>26.12.2022</a:t>
            </a:fld>
            <a:endParaRPr lang="ru-RU"/>
          </a:p>
        </p:txBody>
      </p:sp>
      <p:sp>
        <p:nvSpPr>
          <p:cNvPr id="5" name="Нижний колонтитул 4"/>
          <p:cNvSpPr>
            <a:spLocks noGrp="1"/>
          </p:cNvSpPr>
          <p:nvPr>
            <p:ph type="ftr" sz="quarter" idx="11"/>
          </p:nvPr>
        </p:nvSpPr>
        <p:spPr>
          <a:xfrm>
            <a:off x="2898648" y="6355080"/>
            <a:ext cx="3474720" cy="365760"/>
          </a:xfrm>
        </p:spPr>
        <p:txBody>
          <a:bodyPr/>
          <a:lstStyle/>
          <a:p>
            <a:endParaRPr lang="ru-RU"/>
          </a:p>
        </p:txBody>
      </p:sp>
      <p:sp>
        <p:nvSpPr>
          <p:cNvPr id="6" name="Номер слайда 5"/>
          <p:cNvSpPr>
            <a:spLocks noGrp="1"/>
          </p:cNvSpPr>
          <p:nvPr>
            <p:ph type="sldNum" sz="quarter" idx="12"/>
          </p:nvPr>
        </p:nvSpPr>
        <p:spPr>
          <a:xfrm>
            <a:off x="1069848" y="6355080"/>
            <a:ext cx="1520952" cy="365760"/>
          </a:xfrm>
        </p:spPr>
        <p:txBody>
          <a:bodyPr/>
          <a:lstStyle/>
          <a:p>
            <a:fld id="{B19B0651-EE4F-4900-A07F-96A6BFA9D0F0}" type="slidenum">
              <a:rPr lang="ru-RU" smtClean="0"/>
              <a:t>‹#›</a:t>
            </a:fld>
            <a:endParaRPr 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26.12.2022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4C71EC6-210F-42DE-9C53-41977AD35B3D}" type="datetimeFigureOut">
              <a:rPr lang="ru-RU" smtClean="0"/>
              <a:t>26.12.2022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26.12.2022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26.12.2022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Объект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26.12.2022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26.12.2022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B4C71EC6-210F-42DE-9C53-41977AD35B3D}" type="datetimeFigureOut">
              <a:rPr lang="ru-RU" smtClean="0"/>
              <a:t>26.12.2022</a:t>
            </a:fld>
            <a:endParaRPr lang="ru-RU"/>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B19B0651-EE4F-4900-A07F-96A6BFA9D0F0}" type="slidenum">
              <a:rPr lang="ru-RU" smtClean="0"/>
              <a:t>‹#›</a:t>
            </a:fld>
            <a:endParaRPr 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3501008"/>
            <a:ext cx="7272808" cy="1231776"/>
          </a:xfrm>
        </p:spPr>
        <p:txBody>
          <a:bodyPr>
            <a:normAutofit fontScale="90000"/>
          </a:bodyPr>
          <a:lstStyle/>
          <a:p>
            <a:r>
              <a:rPr lang="ru-RU" dirty="0"/>
              <a:t>Тема 4.2. Правовые акты Президента РФ, Правительства РФ, органов исполнительной власти. Правовые акты управления субъектов РФ. Муниципальные правовые акты </a:t>
            </a:r>
          </a:p>
        </p:txBody>
      </p:sp>
    </p:spTree>
    <p:extLst>
      <p:ext uri="{BB962C8B-B14F-4D97-AF65-F5344CB8AC3E}">
        <p14:creationId xmlns:p14="http://schemas.microsoft.com/office/powerpoint/2010/main" val="1421077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Вопросы:</a:t>
            </a:r>
            <a:endParaRPr lang="ru-RU" dirty="0"/>
          </a:p>
        </p:txBody>
      </p:sp>
      <p:sp>
        <p:nvSpPr>
          <p:cNvPr id="3" name="Объект 2"/>
          <p:cNvSpPr>
            <a:spLocks noGrp="1"/>
          </p:cNvSpPr>
          <p:nvPr>
            <p:ph sz="quarter" idx="1"/>
          </p:nvPr>
        </p:nvSpPr>
        <p:spPr/>
        <p:txBody>
          <a:bodyPr/>
          <a:lstStyle/>
          <a:p>
            <a:r>
              <a:rPr lang="ru-RU" dirty="0" smtClean="0"/>
              <a:t>1. Правовые </a:t>
            </a:r>
            <a:r>
              <a:rPr lang="ru-RU" dirty="0"/>
              <a:t>акты Президента Российской Федерации и Правительства Российской </a:t>
            </a:r>
            <a:r>
              <a:rPr lang="ru-RU" dirty="0" smtClean="0"/>
              <a:t>Федерации</a:t>
            </a:r>
          </a:p>
          <a:p>
            <a:r>
              <a:rPr lang="ru-RU" dirty="0" smtClean="0"/>
              <a:t>2. Правовые </a:t>
            </a:r>
            <a:r>
              <a:rPr lang="ru-RU" dirty="0"/>
              <a:t>акты федеральных органов исполнительной </a:t>
            </a:r>
            <a:r>
              <a:rPr lang="ru-RU" dirty="0" smtClean="0"/>
              <a:t>власти</a:t>
            </a:r>
          </a:p>
          <a:p>
            <a:r>
              <a:rPr lang="ru-RU" dirty="0" smtClean="0"/>
              <a:t>3. Правовые </a:t>
            </a:r>
            <a:r>
              <a:rPr lang="ru-RU" dirty="0"/>
              <a:t>акты управления субъектов Российской </a:t>
            </a:r>
            <a:r>
              <a:rPr lang="ru-RU" dirty="0" smtClean="0"/>
              <a:t>Федерации</a:t>
            </a:r>
          </a:p>
          <a:p>
            <a:endParaRPr lang="ru-RU" dirty="0"/>
          </a:p>
          <a:p>
            <a:endParaRPr lang="ru-RU" dirty="0"/>
          </a:p>
          <a:p>
            <a:endParaRPr lang="ru-RU" dirty="0"/>
          </a:p>
        </p:txBody>
      </p:sp>
    </p:spTree>
    <p:extLst>
      <p:ext uri="{BB962C8B-B14F-4D97-AF65-F5344CB8AC3E}">
        <p14:creationId xmlns:p14="http://schemas.microsoft.com/office/powerpoint/2010/main" val="3886110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i="1" dirty="0">
                <a:solidFill>
                  <a:srgbClr val="FF0000"/>
                </a:solidFill>
              </a:rPr>
              <a:t>1. Правовые акты Президента Российской Федерации и Правительства Российской </a:t>
            </a:r>
            <a:r>
              <a:rPr lang="ru-RU" sz="2400" b="1" i="1" dirty="0" smtClean="0">
                <a:solidFill>
                  <a:srgbClr val="FF0000"/>
                </a:solidFill>
              </a:rPr>
              <a:t>Федерации</a:t>
            </a:r>
            <a:endParaRPr lang="ru-RU" sz="2400" b="1" i="1" dirty="0">
              <a:solidFill>
                <a:srgbClr val="FF0000"/>
              </a:solidFill>
            </a:endParaRPr>
          </a:p>
        </p:txBody>
      </p:sp>
      <p:sp>
        <p:nvSpPr>
          <p:cNvPr id="3" name="Объект 2"/>
          <p:cNvSpPr>
            <a:spLocks noGrp="1"/>
          </p:cNvSpPr>
          <p:nvPr>
            <p:ph sz="quarter" idx="1"/>
          </p:nvPr>
        </p:nvSpPr>
        <p:spPr/>
        <p:txBody>
          <a:bodyPr/>
          <a:lstStyle/>
          <a:p>
            <a:pPr marL="0" indent="0">
              <a:buNone/>
            </a:pPr>
            <a:r>
              <a:rPr lang="ru-RU" b="1" i="1" dirty="0">
                <a:solidFill>
                  <a:srgbClr val="FF0000"/>
                </a:solidFill>
                <a:effectLst>
                  <a:outerShdw blurRad="38100" dist="38100" dir="2700000" algn="tl">
                    <a:srgbClr val="000000">
                      <a:alpha val="43137"/>
                    </a:srgbClr>
                  </a:outerShdw>
                </a:effectLst>
              </a:rPr>
              <a:t>Порядок издания, опубликования и вступления в силу правовых актов Президента РФ устанавливается Конституцией РФ, а также Указом Президента РФ от 23 мая 1996 г. № 763 «О порядке опубликования и вступления в силу актов Президента Российской Федерации, Правительства Российской Федерации и нормативных правовых актов федеральных органов исполнительной власти» (с последующими изменениями и дополнениями).</a:t>
            </a:r>
          </a:p>
        </p:txBody>
      </p:sp>
    </p:spTree>
    <p:extLst>
      <p:ext uri="{BB962C8B-B14F-4D97-AF65-F5344CB8AC3E}">
        <p14:creationId xmlns:p14="http://schemas.microsoft.com/office/powerpoint/2010/main" val="2067947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ru-RU" dirty="0"/>
              <a:t>Указы и распоряжения Президента РФ подлежат обязательному официальному опубликованию кроме актов или отдельных их положений, содержащих сведения, составляющие государственную тайну, или сведения конфиденциального характера.</a:t>
            </a:r>
          </a:p>
          <a:p>
            <a:r>
              <a:rPr lang="ru-RU" dirty="0"/>
              <a:t>Акты Президента РФ подлежат официальному опубликованию в «Российской газете» и Собрании законодательства Российской Федерации в течение десяти дней после дня их подписания, что считается официальным опубликованием их текстов.</a:t>
            </a:r>
          </a:p>
          <a:p>
            <a:endParaRPr lang="ru-RU" dirty="0"/>
          </a:p>
        </p:txBody>
      </p:sp>
    </p:spTree>
    <p:extLst>
      <p:ext uri="{BB962C8B-B14F-4D97-AF65-F5344CB8AC3E}">
        <p14:creationId xmlns:p14="http://schemas.microsoft.com/office/powerpoint/2010/main" val="3311333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92500" lnSpcReduction="10000"/>
          </a:bodyPr>
          <a:lstStyle/>
          <a:p>
            <a:r>
              <a:rPr lang="ru-RU" dirty="0"/>
              <a:t>Акты Президента РФ могут быть опубликованы в иных печатных изданиях, а также доведены до всеобщего сведения по телевидению и радио, разосланы государственным органам, органам местного самоуправления, должностным лицам, предприятиям, учреждениям, организациям.</a:t>
            </a:r>
          </a:p>
          <a:p>
            <a:r>
              <a:rPr lang="ru-RU" dirty="0"/>
              <a:t>Акты Президента РФ, имеющие нормативный характер, вступают в силу одновременно на всей территории Российской Федерации по истечении семи дней после дня их первого официального опубликования. Иные акты Президента РФ, в том числе акты, содержащие сведения, составляющие государственную тайну, или сведения конфиденциального характера, вступают в силу со дня их подписания.</a:t>
            </a:r>
          </a:p>
          <a:p>
            <a:endParaRPr lang="ru-RU" dirty="0"/>
          </a:p>
        </p:txBody>
      </p:sp>
    </p:spTree>
    <p:extLst>
      <p:ext uri="{BB962C8B-B14F-4D97-AF65-F5344CB8AC3E}">
        <p14:creationId xmlns:p14="http://schemas.microsoft.com/office/powerpoint/2010/main" val="11475612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ru-RU" dirty="0"/>
              <a:t>В актах Президента РФ может быть установлен другой порядок вступления в силу.</a:t>
            </a:r>
          </a:p>
          <a:p>
            <a:r>
              <a:rPr lang="ru-RU" b="1" i="1" dirty="0">
                <a:solidFill>
                  <a:srgbClr val="FF0000"/>
                </a:solidFill>
              </a:rPr>
              <a:t>В соответствии с ч. 3 ст. 80 Конституции РФ Президент РФ «определяет основные направления внутренней и внешней политики государства». Президента РФ издает указы в пределах собственной компетенции, которая предусмотрена Конституцией РФ и восполняет пробелы правового регулирования, по вопросам, которые должны регулироваться федеральными законами.</a:t>
            </a:r>
          </a:p>
          <a:p>
            <a:endParaRPr lang="ru-RU" dirty="0"/>
          </a:p>
        </p:txBody>
      </p:sp>
    </p:spTree>
    <p:extLst>
      <p:ext uri="{BB962C8B-B14F-4D97-AF65-F5344CB8AC3E}">
        <p14:creationId xmlns:p14="http://schemas.microsoft.com/office/powerpoint/2010/main" val="8922704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92500"/>
          </a:bodyPr>
          <a:lstStyle/>
          <a:p>
            <a:pPr marL="0" indent="0">
              <a:buNone/>
            </a:pPr>
            <a:r>
              <a:rPr lang="ru-RU" b="1" i="1" dirty="0">
                <a:solidFill>
                  <a:srgbClr val="FF0000"/>
                </a:solidFill>
                <a:effectLst>
                  <a:outerShdw blurRad="38100" dist="38100" dir="2700000" algn="tl">
                    <a:srgbClr val="000000">
                      <a:alpha val="43137"/>
                    </a:srgbClr>
                  </a:outerShdw>
                </a:effectLst>
              </a:rPr>
              <a:t>Порядок издания, опубликования и вступления в силу правовых актов Правительства РФ устанавливается: Конституцией РФ; Федеральным конституционным законом от 17декабря 1997г. № 2-ФКЗ «О Правительстве Российской Федерации» (с последующими изменениями и дополнениями); вышеназванным Указом Президента РФ «О порядке опубликования и вступления в силу актов Президента Российской Федерации, Правительства Российской Федерации и нормативных правовых актов федеральных органов исполнительной власти»; Регламентом Правительства Российской Федерации; Положением об Аппарате Правительства Российской Федерации.</a:t>
            </a:r>
          </a:p>
        </p:txBody>
      </p:sp>
    </p:spTree>
    <p:extLst>
      <p:ext uri="{BB962C8B-B14F-4D97-AF65-F5344CB8AC3E}">
        <p14:creationId xmlns:p14="http://schemas.microsoft.com/office/powerpoint/2010/main" val="19305533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85000" lnSpcReduction="20000"/>
          </a:bodyPr>
          <a:lstStyle/>
          <a:p>
            <a:r>
              <a:rPr lang="ru-RU" dirty="0"/>
              <a:t>Акты Правительства РФ по вопросам, подлежащим решению исключительно на заседаниях Правительства РФ, издаются только после их рассмотрения на заседании. Акты Правительства РФ подписываются Председателем Правительства РФ, вступают в силу и подлежат опубликованию в порядке, установленном федеральным законодательством. Акты Правительства РФ, протоколы заседаний и совещаний, поручения Председателя Правительства РФ и его заместителей оформляются и рассылаются Аппаратом Правительства РФ.</a:t>
            </a:r>
          </a:p>
          <a:p>
            <a:r>
              <a:rPr lang="ru-RU" dirty="0"/>
              <a:t>Акты Правительства РФ, имеющие нормативный характер, издаются в форме постановлений Правительства РФ. Акты по оперативным и другим текущим вопросам, не имеющие нормативного характера, издаются в форме распоряжений Правительства РФ. Правительство РФ принимает также обращения, заявления и иные акты, не имеющие правового характера</a:t>
            </a:r>
            <a:r>
              <a:rPr lang="ru-RU" dirty="0" smtClean="0"/>
              <a:t>.</a:t>
            </a:r>
            <a:endParaRPr lang="ru-RU" dirty="0"/>
          </a:p>
        </p:txBody>
      </p:sp>
    </p:spTree>
    <p:extLst>
      <p:ext uri="{BB962C8B-B14F-4D97-AF65-F5344CB8AC3E}">
        <p14:creationId xmlns:p14="http://schemas.microsoft.com/office/powerpoint/2010/main" val="921232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lnSpcReduction="10000"/>
          </a:bodyPr>
          <a:lstStyle/>
          <a:p>
            <a:r>
              <a:rPr lang="ru-RU" dirty="0"/>
              <a:t>Постановления Правительства РФ, затрагивающие права, свободы и обязанности человека и гражданина, вступают в силу не ранее дня их официального опубликования. Иные постановления   со дня их подписания, если самими постановлениями Правительства РФ не предусмотрен иной порядок их вступления в силу. Распоряжения Правительства РФ вступают в силу со дня их подписания.</a:t>
            </a:r>
          </a:p>
          <a:p>
            <a:r>
              <a:rPr lang="ru-RU" i="1" dirty="0">
                <a:solidFill>
                  <a:srgbClr val="FF0000"/>
                </a:solidFill>
                <a:effectLst>
                  <a:outerShdw blurRad="38100" dist="38100" dir="2700000" algn="tl">
                    <a:srgbClr val="000000">
                      <a:alpha val="43137"/>
                    </a:srgbClr>
                  </a:outerShdw>
                </a:effectLst>
              </a:rPr>
              <a:t>Постановления и распоряжения Правительства РФ в случае их противоречия Конституции РФ, федеральным конституционным законам, федеральным законам и указам Президента РФ могут быть отменены Президентом РФ.</a:t>
            </a:r>
          </a:p>
          <a:p>
            <a:endParaRPr lang="ru-RU" dirty="0"/>
          </a:p>
        </p:txBody>
      </p:sp>
    </p:spTree>
    <p:extLst>
      <p:ext uri="{BB962C8B-B14F-4D97-AF65-F5344CB8AC3E}">
        <p14:creationId xmlns:p14="http://schemas.microsoft.com/office/powerpoint/2010/main" val="4282281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solidFill>
                  <a:srgbClr val="FF0000"/>
                </a:solidFill>
              </a:rPr>
              <a:t>2. Правовые акты федеральных органов исполнительной </a:t>
            </a:r>
            <a:r>
              <a:rPr lang="ru-RU" b="1" i="1" dirty="0" smtClean="0">
                <a:solidFill>
                  <a:srgbClr val="FF0000"/>
                </a:solidFill>
              </a:rPr>
              <a:t>власти</a:t>
            </a:r>
            <a:endParaRPr lang="ru-RU" b="1" i="1" dirty="0">
              <a:solidFill>
                <a:srgbClr val="FF0000"/>
              </a:solidFill>
            </a:endParaRPr>
          </a:p>
        </p:txBody>
      </p:sp>
      <p:sp>
        <p:nvSpPr>
          <p:cNvPr id="3" name="Объект 2"/>
          <p:cNvSpPr>
            <a:spLocks noGrp="1"/>
          </p:cNvSpPr>
          <p:nvPr>
            <p:ph sz="quarter" idx="1"/>
          </p:nvPr>
        </p:nvSpPr>
        <p:spPr/>
        <p:txBody>
          <a:bodyPr/>
          <a:lstStyle/>
          <a:p>
            <a:pPr marL="0" indent="0">
              <a:buNone/>
            </a:pPr>
            <a:r>
              <a:rPr lang="ru-RU" dirty="0"/>
              <a:t>Порядок подготовки, издания, государственной регистрации, вступления в юридическую силу и опубликования нормативных правовых актов федеральных органов исполнительной власти устанавливается: Конституцией РФ; Правилами подготовки нормативных правовых актов федеральных органов исполнительной власти и их государственной регистрации; Разъяснениями о применении Правил подготовки нормативных правовых актов федеральных органов исполнительной власти и их государственной регистрации, некоторыми другими актами.</a:t>
            </a:r>
          </a:p>
        </p:txBody>
      </p:sp>
    </p:spTree>
    <p:extLst>
      <p:ext uri="{BB962C8B-B14F-4D97-AF65-F5344CB8AC3E}">
        <p14:creationId xmlns:p14="http://schemas.microsoft.com/office/powerpoint/2010/main" val="9546476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lnSpcReduction="10000"/>
          </a:bodyPr>
          <a:lstStyle/>
          <a:p>
            <a:pPr marL="0" indent="0">
              <a:buNone/>
            </a:pPr>
            <a:r>
              <a:rPr lang="ru-RU" dirty="0"/>
              <a:t>Как уже отмечалось выше, нормативные правовые акты издаются федеральными органами исполнительной власти в виде: 1) постановлений, 2) приказов, 3) распоряжений, 4) правил, 5) инструкций и 6) положений. Издание нормативных правовых актов в виде писем и телеграмм не допускается</a:t>
            </a:r>
            <a:r>
              <a:rPr lang="ru-RU" dirty="0" smtClean="0"/>
              <a:t>.</a:t>
            </a:r>
          </a:p>
          <a:p>
            <a:r>
              <a:rPr lang="ru-RU" dirty="0"/>
              <a:t>1. </a:t>
            </a:r>
            <a:r>
              <a:rPr lang="ru-RU" b="1" i="1" dirty="0">
                <a:solidFill>
                  <a:srgbClr val="FF0000"/>
                </a:solidFill>
                <a:effectLst>
                  <a:outerShdw blurRad="38100" dist="38100" dir="2700000" algn="tl">
                    <a:srgbClr val="000000">
                      <a:alpha val="43137"/>
                    </a:srgbClr>
                  </a:outerShdw>
                </a:effectLst>
              </a:rPr>
              <a:t>Постановление</a:t>
            </a:r>
            <a:r>
              <a:rPr lang="ru-RU" dirty="0"/>
              <a:t> - документ, содержащий решение по важнейшему вопросу, принятое в рамках установленной процедуры и компетенции.</a:t>
            </a:r>
          </a:p>
          <a:p>
            <a:r>
              <a:rPr lang="ru-RU" dirty="0"/>
              <a:t>2. </a:t>
            </a:r>
            <a:r>
              <a:rPr lang="ru-RU" b="1" i="1" dirty="0">
                <a:solidFill>
                  <a:srgbClr val="FF0000"/>
                </a:solidFill>
                <a:effectLst>
                  <a:outerShdw blurRad="38100" dist="38100" dir="2700000" algn="tl">
                    <a:srgbClr val="000000">
                      <a:alpha val="43137"/>
                    </a:srgbClr>
                  </a:outerShdw>
                </a:effectLst>
              </a:rPr>
              <a:t>Приказ </a:t>
            </a:r>
            <a:r>
              <a:rPr lang="ru-RU" dirty="0"/>
              <a:t>- распорядительный документ федерального органа исполнительной власти. Текст приказа состоит, как правило, из констатирующей и распорядительной частей.</a:t>
            </a:r>
          </a:p>
          <a:p>
            <a:endParaRPr lang="ru-RU" dirty="0"/>
          </a:p>
        </p:txBody>
      </p:sp>
    </p:spTree>
    <p:extLst>
      <p:ext uri="{BB962C8B-B14F-4D97-AF65-F5344CB8AC3E}">
        <p14:creationId xmlns:p14="http://schemas.microsoft.com/office/powerpoint/2010/main" val="2660248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ru-RU" dirty="0"/>
              <a:t>3. </a:t>
            </a:r>
            <a:r>
              <a:rPr lang="ru-RU" b="1" i="1" dirty="0">
                <a:solidFill>
                  <a:srgbClr val="FF0000"/>
                </a:solidFill>
                <a:effectLst>
                  <a:outerShdw blurRad="38100" dist="38100" dir="2700000" algn="tl">
                    <a:srgbClr val="000000">
                      <a:alpha val="43137"/>
                    </a:srgbClr>
                  </a:outerShdw>
                </a:effectLst>
              </a:rPr>
              <a:t>Распоряжение</a:t>
            </a:r>
            <a:r>
              <a:rPr lang="ru-RU" dirty="0"/>
              <a:t> - распорядительный документ, принимаемый руководителем органа исполнительной власти по несложным (обычным) текущим вопросам практической управленческой деятельности. Распоряжения подписывает руководитель органа исполнительной власти или по его указанию (поручению) его заместитель.</a:t>
            </a:r>
          </a:p>
          <a:p>
            <a:r>
              <a:rPr lang="ru-RU" dirty="0"/>
              <a:t>4. </a:t>
            </a:r>
            <a:r>
              <a:rPr lang="ru-RU" b="1" i="1" dirty="0">
                <a:solidFill>
                  <a:srgbClr val="FF0000"/>
                </a:solidFill>
                <a:effectLst>
                  <a:outerShdw blurRad="38100" dist="38100" dir="2700000" algn="tl">
                    <a:srgbClr val="000000">
                      <a:alpha val="43137"/>
                    </a:srgbClr>
                  </a:outerShdw>
                </a:effectLst>
              </a:rPr>
              <a:t>Правила</a:t>
            </a:r>
            <a:r>
              <a:rPr lang="ru-RU" dirty="0"/>
              <a:t> - документ, в котором определяется порядок (процедура) осуществления специального вида управленческой деятельности, в частности контрольной деятельности.</a:t>
            </a:r>
          </a:p>
          <a:p>
            <a:endParaRPr lang="ru-RU" dirty="0"/>
          </a:p>
        </p:txBody>
      </p:sp>
    </p:spTree>
    <p:extLst>
      <p:ext uri="{BB962C8B-B14F-4D97-AF65-F5344CB8AC3E}">
        <p14:creationId xmlns:p14="http://schemas.microsoft.com/office/powerpoint/2010/main" val="2876686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92500" lnSpcReduction="20000"/>
          </a:bodyPr>
          <a:lstStyle/>
          <a:p>
            <a:r>
              <a:rPr lang="ru-RU" dirty="0"/>
              <a:t>5. </a:t>
            </a:r>
            <a:r>
              <a:rPr lang="ru-RU" b="1" i="1" dirty="0">
                <a:solidFill>
                  <a:srgbClr val="FF0000"/>
                </a:solidFill>
                <a:effectLst>
                  <a:outerShdw blurRad="38100" dist="38100" dir="2700000" algn="tl">
                    <a:srgbClr val="000000">
                      <a:alpha val="43137"/>
                    </a:srgbClr>
                  </a:outerShdw>
                </a:effectLst>
              </a:rPr>
              <a:t>Инструкция</a:t>
            </a:r>
            <a:r>
              <a:rPr lang="ru-RU" dirty="0"/>
              <a:t> — документ, в котором излагаются правила, регулирующие специальные стороны деятельности федерального органа исполнительной власти. Инструкция принимается руководителем органа исполнительной власти и устанавливает порядок исполнения законодательных актов, актов Президента РФ и Правительства РФ. Таким образом, инструкция является нормативным актом, который детализирует положения законов, определяет процедуру исполнения тех или иных дел, порядок совершения действий и принятия решений.</a:t>
            </a:r>
          </a:p>
          <a:p>
            <a:r>
              <a:rPr lang="ru-RU" dirty="0"/>
              <a:t>6. </a:t>
            </a:r>
            <a:r>
              <a:rPr lang="ru-RU" b="1" i="1" dirty="0">
                <a:solidFill>
                  <a:srgbClr val="FF0000"/>
                </a:solidFill>
                <a:effectLst>
                  <a:outerShdw blurRad="38100" dist="38100" dir="2700000" algn="tl">
                    <a:srgbClr val="000000">
                      <a:alpha val="43137"/>
                    </a:srgbClr>
                  </a:outerShdw>
                </a:effectLst>
              </a:rPr>
              <a:t>Положение</a:t>
            </a:r>
            <a:r>
              <a:rPr lang="ru-RU" dirty="0"/>
              <a:t> — документ, в котором устанавливаются статус органа исполнительной власти, его полномочия, компетенция, задачи, права, обязанности, ответственность, взаимоотношения с другими органами, а также порядок осуществления позитивной управленческой деятельности </a:t>
            </a:r>
            <a:r>
              <a:rPr lang="ru-RU" dirty="0" err="1"/>
              <a:t>юрисдикционного</a:t>
            </a:r>
            <a:r>
              <a:rPr lang="ru-RU" dirty="0"/>
              <a:t> принуждения.</a:t>
            </a:r>
          </a:p>
          <a:p>
            <a:endParaRPr lang="ru-RU" dirty="0"/>
          </a:p>
        </p:txBody>
      </p:sp>
    </p:spTree>
    <p:extLst>
      <p:ext uri="{BB962C8B-B14F-4D97-AF65-F5344CB8AC3E}">
        <p14:creationId xmlns:p14="http://schemas.microsoft.com/office/powerpoint/2010/main" val="1365025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85000" lnSpcReduction="20000"/>
          </a:bodyPr>
          <a:lstStyle/>
          <a:p>
            <a:pPr marL="0" indent="0">
              <a:buNone/>
            </a:pPr>
            <a:r>
              <a:rPr lang="ru-RU" dirty="0"/>
              <a:t>Структурные подразделения и территориальные органы федеральных органов исполнительной власти не вправе издавать нормативные правовые акты.</a:t>
            </a:r>
          </a:p>
          <a:p>
            <a:pPr marL="0" indent="0">
              <a:buNone/>
            </a:pPr>
            <a:r>
              <a:rPr lang="ru-RU" dirty="0"/>
              <a:t>Подготовка проекта нормативного правового акта возлагается на одно или несколько структурных подразделений федерального органа исполнительной власти с учетом их функций и компетенции. При этом определяются круг должностных лиц, ответственных за подготовку указанного проекта, срок его подготовки, а при необходимости - организации, привлекаемые к этой работе. В подготовке проекта нормативного правового акта участвует юридическая служба федерального органа исполнительной власти. Подготовленный проект нормативного правового акта до его подписания (утверждения) должен быть проверен на соответствие законодательству РФ, а также правилам русского языка и завизирован руководителем юридической службы федерального органа исполнительной власти.</a:t>
            </a:r>
          </a:p>
          <a:p>
            <a:endParaRPr lang="ru-RU" dirty="0"/>
          </a:p>
        </p:txBody>
      </p:sp>
    </p:spTree>
    <p:extLst>
      <p:ext uri="{BB962C8B-B14F-4D97-AF65-F5344CB8AC3E}">
        <p14:creationId xmlns:p14="http://schemas.microsoft.com/office/powerpoint/2010/main" val="31519239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i="1" dirty="0">
                <a:solidFill>
                  <a:srgbClr val="FF0000"/>
                </a:solidFill>
              </a:rPr>
              <a:t>В подписанном (утвержденном) нормативном правовом акте должны быть указаны:</a:t>
            </a:r>
          </a:p>
        </p:txBody>
      </p:sp>
      <p:sp>
        <p:nvSpPr>
          <p:cNvPr id="3" name="Объект 2"/>
          <p:cNvSpPr>
            <a:spLocks noGrp="1"/>
          </p:cNvSpPr>
          <p:nvPr>
            <p:ph sz="quarter" idx="1"/>
          </p:nvPr>
        </p:nvSpPr>
        <p:spPr/>
        <p:txBody>
          <a:bodyPr>
            <a:normAutofit fontScale="92500" lnSpcReduction="20000"/>
          </a:bodyPr>
          <a:lstStyle/>
          <a:p>
            <a:r>
              <a:rPr lang="ru-RU" dirty="0"/>
              <a:t>1) наименование органа (органов), издавшего акт; </a:t>
            </a:r>
            <a:endParaRPr lang="ru-RU" dirty="0" smtClean="0"/>
          </a:p>
          <a:p>
            <a:r>
              <a:rPr lang="ru-RU" dirty="0" smtClean="0"/>
              <a:t>2</a:t>
            </a:r>
            <a:r>
              <a:rPr lang="ru-RU" dirty="0"/>
              <a:t>) наименование вида акта и его название; </a:t>
            </a:r>
            <a:endParaRPr lang="ru-RU" dirty="0" smtClean="0"/>
          </a:p>
          <a:p>
            <a:r>
              <a:rPr lang="ru-RU" dirty="0" smtClean="0"/>
              <a:t>3</a:t>
            </a:r>
            <a:r>
              <a:rPr lang="ru-RU" dirty="0"/>
              <a:t>) дата подписания акта и его номер; </a:t>
            </a:r>
            <a:endParaRPr lang="ru-RU" dirty="0" smtClean="0"/>
          </a:p>
          <a:p>
            <a:r>
              <a:rPr lang="ru-RU" dirty="0" smtClean="0"/>
              <a:t>4</a:t>
            </a:r>
            <a:r>
              <a:rPr lang="ru-RU" dirty="0"/>
              <a:t>) наименование должности и фамилия лица, подписавшего акт</a:t>
            </a:r>
            <a:r>
              <a:rPr lang="ru-RU" dirty="0" smtClean="0"/>
              <a:t>.</a:t>
            </a:r>
          </a:p>
          <a:p>
            <a:pPr marL="0" indent="0">
              <a:buNone/>
            </a:pPr>
            <a:r>
              <a:rPr lang="ru-RU" dirty="0"/>
              <a:t>Нормативный правовой акт, изданный совместно с другими федеральными органами исполнительной власти, должен иметь соответствующие номера и единую дату.</a:t>
            </a:r>
          </a:p>
          <a:p>
            <a:pPr marL="0" indent="0">
              <a:buNone/>
            </a:pPr>
            <a:r>
              <a:rPr lang="ru-RU" dirty="0"/>
              <a:t>Государственная регистрация ведомственных нормативных актов играет важную роль в обеспечении как законности административных актов, так и единства правового пространства России. Тем самым ограничивается ведомственный произвол, пресекается бесконтрольность в осуществлении органами исполнительной власти своих нормотворческих функций.</a:t>
            </a:r>
          </a:p>
          <a:p>
            <a:endParaRPr lang="ru-RU" dirty="0"/>
          </a:p>
        </p:txBody>
      </p:sp>
    </p:spTree>
    <p:extLst>
      <p:ext uri="{BB962C8B-B14F-4D97-AF65-F5344CB8AC3E}">
        <p14:creationId xmlns:p14="http://schemas.microsoft.com/office/powerpoint/2010/main" val="41459497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solidFill>
                  <a:srgbClr val="FF0000"/>
                </a:solidFill>
              </a:rPr>
              <a:t>На государственную регистрацию нормативные правовые акты направляют:</a:t>
            </a:r>
          </a:p>
        </p:txBody>
      </p:sp>
      <p:sp>
        <p:nvSpPr>
          <p:cNvPr id="3" name="Объект 2"/>
          <p:cNvSpPr>
            <a:spLocks noGrp="1"/>
          </p:cNvSpPr>
          <p:nvPr>
            <p:ph sz="quarter" idx="1"/>
          </p:nvPr>
        </p:nvSpPr>
        <p:spPr/>
        <p:txBody>
          <a:bodyPr/>
          <a:lstStyle/>
          <a:p>
            <a:r>
              <a:rPr lang="ru-RU" dirty="0"/>
              <a:t>а) федеральные органы исполнительной власти (министерства РФ, федеральные службы, федеральные агентства);</a:t>
            </a:r>
          </a:p>
          <a:p>
            <a:r>
              <a:rPr lang="ru-RU" dirty="0"/>
              <a:t>б) иные органы и организации, нормативные правовые акты которых в соответствии с законодательством РФ подлежат государственной регистрации в Министерстве юстиции РФ (например, Центральный Банк РФ).</a:t>
            </a:r>
          </a:p>
          <a:p>
            <a:endParaRPr lang="ru-RU" dirty="0"/>
          </a:p>
        </p:txBody>
      </p:sp>
    </p:spTree>
    <p:extLst>
      <p:ext uri="{BB962C8B-B14F-4D97-AF65-F5344CB8AC3E}">
        <p14:creationId xmlns:p14="http://schemas.microsoft.com/office/powerpoint/2010/main" val="37739730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solidFill>
                  <a:srgbClr val="FF0000"/>
                </a:solidFill>
              </a:rPr>
              <a:t>Государственной регистрации подлежат нормативные правовые акты:</a:t>
            </a:r>
          </a:p>
        </p:txBody>
      </p:sp>
      <p:sp>
        <p:nvSpPr>
          <p:cNvPr id="3" name="Объект 2"/>
          <p:cNvSpPr>
            <a:spLocks noGrp="1"/>
          </p:cNvSpPr>
          <p:nvPr>
            <p:ph sz="quarter" idx="1"/>
          </p:nvPr>
        </p:nvSpPr>
        <p:spPr/>
        <p:txBody>
          <a:bodyPr>
            <a:normAutofit fontScale="85000" lnSpcReduction="20000"/>
          </a:bodyPr>
          <a:lstStyle/>
          <a:p>
            <a:r>
              <a:rPr lang="ru-RU" dirty="0"/>
              <a:t>1) затрагивающие права, свободы и обязанности человека и гражданина;</a:t>
            </a:r>
          </a:p>
          <a:p>
            <a:r>
              <a:rPr lang="ru-RU" dirty="0"/>
              <a:t>2) устанавливающие правовой статус организаций;</a:t>
            </a:r>
          </a:p>
          <a:p>
            <a:r>
              <a:rPr lang="ru-RU" dirty="0"/>
              <a:t>3) имеющие межведомственный характер, т.е. утвержденный двумя или более федеральными органами исполнительной власти нормативный правовой акт, содержащий правовые нормы, обязательные для других федеральных органов исполнительной власти и (или) организаций;</a:t>
            </a:r>
          </a:p>
          <a:p>
            <a:r>
              <a:rPr lang="ru-RU" dirty="0"/>
              <a:t>4) независимо от срока их действия (постоянно действующие или временные, т.е. принятые на определенный срок);</a:t>
            </a:r>
          </a:p>
          <a:p>
            <a:r>
              <a:rPr lang="ru-RU" dirty="0"/>
              <a:t>5) в том числе акты, содержащие сведения, составляющие государственную тайну, или сведения конфиденциального характера.</a:t>
            </a:r>
          </a:p>
          <a:p>
            <a:pPr marL="0" indent="0">
              <a:buNone/>
            </a:pPr>
            <a:r>
              <a:rPr lang="ru-RU" dirty="0"/>
              <a:t>При этом на государственную регистрацию направляются нормативные правовые акты, обладающие как одним из вышеуказанных признаков, так и несколькими.</a:t>
            </a:r>
          </a:p>
          <a:p>
            <a:endParaRPr lang="ru-RU" dirty="0"/>
          </a:p>
        </p:txBody>
      </p:sp>
    </p:spTree>
    <p:extLst>
      <p:ext uri="{BB962C8B-B14F-4D97-AF65-F5344CB8AC3E}">
        <p14:creationId xmlns:p14="http://schemas.microsoft.com/office/powerpoint/2010/main" val="2645666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solidFill>
                  <a:srgbClr val="FF0000"/>
                </a:solidFill>
              </a:rPr>
              <a:t>Не подлежат представлению на государственную регистрацию:</a:t>
            </a:r>
          </a:p>
        </p:txBody>
      </p:sp>
      <p:sp>
        <p:nvSpPr>
          <p:cNvPr id="3" name="Объект 2"/>
          <p:cNvSpPr>
            <a:spLocks noGrp="1"/>
          </p:cNvSpPr>
          <p:nvPr>
            <p:ph sz="quarter" idx="1"/>
          </p:nvPr>
        </p:nvSpPr>
        <p:spPr/>
        <p:txBody>
          <a:bodyPr>
            <a:normAutofit fontScale="85000" lnSpcReduction="10000"/>
          </a:bodyPr>
          <a:lstStyle/>
          <a:p>
            <a:r>
              <a:rPr lang="ru-RU" dirty="0"/>
              <a:t>1) индивидуальные правовые акты: акты персонального характера (о назначении или освобождении от должности, о поощрении); акты, действие которых исчерпывается однократным применением; акты, срок действия которых истек;</a:t>
            </a:r>
          </a:p>
          <a:p>
            <a:r>
              <a:rPr lang="ru-RU" dirty="0"/>
              <a:t>2) акты, которыми решения вышестоящих государственных органов доводятся до сведения органов и организаций системы федерального органа исполнительной власти;</a:t>
            </a:r>
          </a:p>
          <a:p>
            <a:r>
              <a:rPr lang="ru-RU" dirty="0"/>
              <a:t>3) акты, направленные на организацию исполнения решений вышестоящих органов или собственных решений федеральных органов исполнительной власти и не содержащие новых правовых норм;</a:t>
            </a:r>
          </a:p>
          <a:p>
            <a:r>
              <a:rPr lang="ru-RU" dirty="0"/>
              <a:t>4) технические акты (ГОСТы, СНиПы, СанПиНы, тарифно-квалификационные справочники, формы статистического наблюдения и т.п.), если они не содержат правовых норм;</a:t>
            </a:r>
          </a:p>
          <a:p>
            <a:r>
              <a:rPr lang="ru-RU" dirty="0"/>
              <a:t>5) акты рекомендательного характера.</a:t>
            </a:r>
          </a:p>
          <a:p>
            <a:endParaRPr lang="ru-RU" dirty="0"/>
          </a:p>
        </p:txBody>
      </p:sp>
    </p:spTree>
    <p:extLst>
      <p:ext uri="{BB962C8B-B14F-4D97-AF65-F5344CB8AC3E}">
        <p14:creationId xmlns:p14="http://schemas.microsoft.com/office/powerpoint/2010/main" val="3335359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85000" lnSpcReduction="20000"/>
          </a:bodyPr>
          <a:lstStyle/>
          <a:p>
            <a:pPr marL="0" indent="0">
              <a:buNone/>
            </a:pPr>
            <a:r>
              <a:rPr lang="ru-RU" dirty="0"/>
              <a:t>Государственная регистрация нормативных правовых актов осуществляется Министерством юстиции РФ, которое ведет Государственный реестр нормативных правовых актов федеральных органов исполнительной власти.</a:t>
            </a:r>
          </a:p>
          <a:p>
            <a:pPr marL="0" indent="0">
              <a:buNone/>
            </a:pPr>
            <a:r>
              <a:rPr lang="ru-RU" dirty="0"/>
              <a:t>Государственная регистрация нормативного правового акта включает: а) юридическую экспертизу соответствия этого акта законодательству РФ; б) принятие решения о необходимости государственной регистрации данного акта; в) присвоение регистрационного номера; г) занесение в Государственный реестр нормативных правовых актов федеральных органов исполнительной власти.</a:t>
            </a:r>
          </a:p>
          <a:p>
            <a:pPr marL="0" indent="0">
              <a:buNone/>
            </a:pPr>
            <a:r>
              <a:rPr lang="ru-RU" dirty="0"/>
              <a:t>Государственная регистрация нормативных правовых актов производится Министерством юстиции РФ в срок до 15 дней с даты получения акта. В случае необходимости срок регистрации может быть продлен Министерством юстиции РФ, но не более чем на 10дней, а в исключительных случаях - до одного месяца.</a:t>
            </a:r>
          </a:p>
          <a:p>
            <a:endParaRPr lang="ru-RU" dirty="0"/>
          </a:p>
        </p:txBody>
      </p:sp>
    </p:spTree>
    <p:extLst>
      <p:ext uri="{BB962C8B-B14F-4D97-AF65-F5344CB8AC3E}">
        <p14:creationId xmlns:p14="http://schemas.microsoft.com/office/powerpoint/2010/main" val="11286330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a:xfrm>
            <a:off x="395536" y="1196752"/>
            <a:ext cx="8229600" cy="4937760"/>
          </a:xfrm>
        </p:spPr>
        <p:txBody>
          <a:bodyPr>
            <a:noAutofit/>
          </a:bodyPr>
          <a:lstStyle/>
          <a:p>
            <a:pPr marL="0" indent="0">
              <a:buNone/>
            </a:pPr>
            <a:r>
              <a:rPr lang="ru-RU" sz="2000" dirty="0" smtClean="0"/>
              <a:t>В регистрации нормативного правового акта может быть отказано, если при проведении юридической экспертизы будет установлено несоответствие этого акта законодательству РФ.</a:t>
            </a:r>
          </a:p>
          <a:p>
            <a:pPr marL="0" indent="0">
              <a:buNone/>
            </a:pPr>
            <a:r>
              <a:rPr lang="ru-RU" sz="2000" dirty="0" smtClean="0"/>
              <a:t>В </a:t>
            </a:r>
            <a:r>
              <a:rPr lang="ru-RU" sz="2000" dirty="0"/>
              <a:t>течение суток после государственной регистрации подлинник нормативного правового акта с присвоенным ему регистрационным номером направляется в федеральный орган исполнительной власти, представивший акт на государственную регистрацию.</a:t>
            </a:r>
          </a:p>
          <a:p>
            <a:pPr marL="0" indent="0">
              <a:buNone/>
            </a:pPr>
            <a:r>
              <a:rPr lang="ru-RU" sz="2000" dirty="0"/>
              <a:t>При опубликовании и рассылке нормативного правового акта указание на номер и дату государственной регистрации является </a:t>
            </a:r>
            <a:r>
              <a:rPr lang="ru-RU" sz="2000" dirty="0" smtClean="0"/>
              <a:t>обязательным.</a:t>
            </a:r>
          </a:p>
          <a:p>
            <a:pPr marL="0" indent="0">
              <a:buNone/>
            </a:pPr>
            <a:r>
              <a:rPr lang="ru-RU" sz="2000" dirty="0"/>
              <a:t>Акт, признанный Министерством юстиции РФ не нуждающимся в государственной регистрации, подлежит опубликованию в порядке, установленном федеральным органом исполнительной власти, утвердившим акт, в определенном соответствующими органами исполнительной власти источнике. При этом порядок вступления данного акта в силу также определяется федеральным органом исполнительной власти, издавшим акт.</a:t>
            </a:r>
          </a:p>
          <a:p>
            <a:pPr marL="0" indent="0">
              <a:buNone/>
            </a:pPr>
            <a:endParaRPr lang="ru-RU" sz="2000" dirty="0"/>
          </a:p>
          <a:p>
            <a:endParaRPr lang="ru-RU" sz="2000" dirty="0"/>
          </a:p>
        </p:txBody>
      </p:sp>
    </p:spTree>
    <p:extLst>
      <p:ext uri="{BB962C8B-B14F-4D97-AF65-F5344CB8AC3E}">
        <p14:creationId xmlns:p14="http://schemas.microsoft.com/office/powerpoint/2010/main" val="5766154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92500" lnSpcReduction="20000"/>
          </a:bodyPr>
          <a:lstStyle/>
          <a:p>
            <a:pPr marL="0" indent="0">
              <a:buNone/>
            </a:pPr>
            <a:r>
              <a:rPr lang="ru-RU" dirty="0" smtClean="0"/>
              <a:t>Нормативные </a:t>
            </a:r>
            <a:r>
              <a:rPr lang="ru-RU" dirty="0"/>
              <a:t>правовые акты федеральных органов исполнительной власти подлежат официальному опубликованию в «Российской газете» в течение 10 дней после дня их регистрации, а также в Бюллетене нормативных актов федеральных органов исполнительной власти издательства «Юридическая литература» Администрации Президента РФ, который издается не реже двух раз в месяц. Официальным также считается указанный Бюллетень, распространяемый в машиночитаемом виде научно-техническим центром правовой информации «Система».</a:t>
            </a:r>
          </a:p>
          <a:p>
            <a:pPr marL="0" indent="0">
              <a:buNone/>
            </a:pPr>
            <a:r>
              <a:rPr lang="ru-RU" dirty="0"/>
              <a:t>Нормативные правовые акты федеральных органов исполнительной власти вступают в силу одновременно на всей территории Российской Федерации по истечении 10 дней после их официального опубликования, если самими актами не установлен другой порядок вступления в силу.</a:t>
            </a:r>
          </a:p>
        </p:txBody>
      </p:sp>
    </p:spTree>
    <p:extLst>
      <p:ext uri="{BB962C8B-B14F-4D97-AF65-F5344CB8AC3E}">
        <p14:creationId xmlns:p14="http://schemas.microsoft.com/office/powerpoint/2010/main" val="27101024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solidFill>
                  <a:srgbClr val="FF0000"/>
                </a:solidFill>
              </a:rPr>
              <a:t>3. Правовые </a:t>
            </a:r>
            <a:r>
              <a:rPr lang="ru-RU" b="1" i="1" dirty="0">
                <a:solidFill>
                  <a:srgbClr val="FF0000"/>
                </a:solidFill>
              </a:rPr>
              <a:t>акты управления субъектов Российской Федерации</a:t>
            </a:r>
          </a:p>
        </p:txBody>
      </p:sp>
      <p:sp>
        <p:nvSpPr>
          <p:cNvPr id="3" name="Объект 2"/>
          <p:cNvSpPr>
            <a:spLocks noGrp="1"/>
          </p:cNvSpPr>
          <p:nvPr>
            <p:ph sz="quarter" idx="1"/>
          </p:nvPr>
        </p:nvSpPr>
        <p:spPr/>
        <p:txBody>
          <a:bodyPr/>
          <a:lstStyle/>
          <a:p>
            <a:pPr marL="0" indent="0">
              <a:buNone/>
            </a:pPr>
            <a:r>
              <a:rPr lang="ru-RU" dirty="0"/>
              <a:t>Акты субъектов РФ по своим признакам, предъявляемым к ним требованиям, юридическому значению можно сравнить с актами управления, принимаемыми на уровне федеральной исполнительной власти.</a:t>
            </a:r>
          </a:p>
          <a:p>
            <a:pPr marL="0" indent="0">
              <a:buNone/>
            </a:pPr>
            <a:r>
              <a:rPr lang="ru-RU" dirty="0"/>
              <a:t>Акты высшего должностного лица субъекта РФ (руководителя высшего исполнительного органа государственной власти субъекта РФ) и акты высшего исполнительного органа государственной власти субъекта РФ, принятые в пределах полномочий, обязательны к исполнению в субъекте РФ.</a:t>
            </a:r>
          </a:p>
          <a:p>
            <a:endParaRPr lang="ru-RU" dirty="0"/>
          </a:p>
        </p:txBody>
      </p:sp>
    </p:spTree>
    <p:extLst>
      <p:ext uri="{BB962C8B-B14F-4D97-AF65-F5344CB8AC3E}">
        <p14:creationId xmlns:p14="http://schemas.microsoft.com/office/powerpoint/2010/main" val="18164076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85000" lnSpcReduction="10000"/>
          </a:bodyPr>
          <a:lstStyle/>
          <a:p>
            <a:pPr marL="0" indent="0">
              <a:buNone/>
            </a:pPr>
            <a:r>
              <a:rPr lang="ru-RU" dirty="0"/>
              <a:t>Они не должны противоречить Конституции РФ, федеральным законам, принятым по предметам ведения Российской Федерации и предметам совместного ведения Российской Федерации и субъектов РФ, указам Президента РФ, постановлениям Правительства РФ, конституции (уставу) и законам субъекта РФ.</a:t>
            </a:r>
          </a:p>
          <a:p>
            <a:pPr marL="0" indent="0">
              <a:buNone/>
            </a:pPr>
            <a:r>
              <a:rPr lang="ru-RU" dirty="0"/>
              <a:t>В субъектах РФ приняты специальные законы этих субъектов, посвященные нормативным правовым актам, процедуре их подготовки, издания, вступления в законную силу и порядку опубликования. В таких региональных законах устанавливаются понятие нормативных правовых актов субъекта РФ, их виды, порядок (процедура) подготовки и принятия, правовой режим их действия, опубликования и вступления в юридическую силу. Анализ нескольких региональных законов о нормативных правовых актах субъектов РФ показывает, что во многом они похожи, часто дословно повторяют друг друга.</a:t>
            </a:r>
          </a:p>
          <a:p>
            <a:endParaRPr lang="ru-RU" dirty="0"/>
          </a:p>
        </p:txBody>
      </p:sp>
    </p:spTree>
    <p:extLst>
      <p:ext uri="{BB962C8B-B14F-4D97-AF65-F5344CB8AC3E}">
        <p14:creationId xmlns:p14="http://schemas.microsoft.com/office/powerpoint/2010/main" val="39912280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ru-RU" dirty="0"/>
              <a:t>В соответствии со ст. 22 Федерального закона от 6 октября 1999 г. № 184-ФЗ «Об общих принципах организации законодательных (представительных) и исполнительных органов государственной власти субъектов Российской Федерации» высшее должностное лицо субъекта РФ (руководитель высшего исполнительного органа государственной власти субъекта РФ) издает </a:t>
            </a:r>
            <a:r>
              <a:rPr lang="ru-RU" b="1" i="1" dirty="0">
                <a:solidFill>
                  <a:srgbClr val="FF0000"/>
                </a:solidFill>
                <a:effectLst>
                  <a:outerShdw blurRad="38100" dist="38100" dir="2700000" algn="tl">
                    <a:srgbClr val="000000">
                      <a:alpha val="43137"/>
                    </a:srgbClr>
                  </a:outerShdw>
                </a:effectLst>
              </a:rPr>
              <a:t>указы (постановления) и распоряжения.</a:t>
            </a:r>
          </a:p>
          <a:p>
            <a:endParaRPr lang="ru-RU" dirty="0"/>
          </a:p>
        </p:txBody>
      </p:sp>
    </p:spTree>
    <p:extLst>
      <p:ext uri="{BB962C8B-B14F-4D97-AF65-F5344CB8AC3E}">
        <p14:creationId xmlns:p14="http://schemas.microsoft.com/office/powerpoint/2010/main" val="15337083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i="1" dirty="0">
                <a:solidFill>
                  <a:srgbClr val="FF0000"/>
                </a:solidFill>
              </a:rPr>
              <a:t>Однако правовые акты управления издают и другие органы исполнительной власти субъекта РФ и их должностные лица. К таковым относятся:</a:t>
            </a:r>
          </a:p>
        </p:txBody>
      </p:sp>
      <p:sp>
        <p:nvSpPr>
          <p:cNvPr id="3" name="Объект 2"/>
          <p:cNvSpPr>
            <a:spLocks noGrp="1"/>
          </p:cNvSpPr>
          <p:nvPr>
            <p:ph sz="quarter" idx="1"/>
          </p:nvPr>
        </p:nvSpPr>
        <p:spPr/>
        <p:txBody>
          <a:bodyPr>
            <a:normAutofit fontScale="92500" lnSpcReduction="10000"/>
          </a:bodyPr>
          <a:lstStyle/>
          <a:p>
            <a:r>
              <a:rPr lang="ru-RU" dirty="0"/>
              <a:t>1) акты главы исполнительной власти (Президента, губернатора, главы администрации): указы, постановления и распоряжения;</a:t>
            </a:r>
          </a:p>
          <a:p>
            <a:r>
              <a:rPr lang="ru-RU" dirty="0"/>
              <a:t>2) акты высшего исполнительного органа государственной власти общей компетенции в субъекте Федерации — постановления и распоряжения образованного правительства субъекта Федерации;</a:t>
            </a:r>
          </a:p>
          <a:p>
            <a:r>
              <a:rPr lang="ru-RU" dirty="0"/>
              <a:t>3) акты органов исполнительной власти, обладающие специальной компетенцией: постановления, распоряжения, приказы, регламенты, правила, положения, указания региональных министерств, государственных комитетов, департаментов, главных управлений, управлений, отделов</a:t>
            </a:r>
            <a:r>
              <a:rPr lang="ru-RU" dirty="0" smtClean="0"/>
              <a:t>;</a:t>
            </a:r>
            <a:endParaRPr lang="ru-RU" dirty="0"/>
          </a:p>
        </p:txBody>
      </p:sp>
    </p:spTree>
    <p:extLst>
      <p:ext uri="{BB962C8B-B14F-4D97-AF65-F5344CB8AC3E}">
        <p14:creationId xmlns:p14="http://schemas.microsoft.com/office/powerpoint/2010/main" val="30378827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ru-RU" dirty="0"/>
              <a:t>4) акты территориальных органов исполнительной власти: постановления, распоряжения, приказы администраций городов, районов, административных округов;</a:t>
            </a:r>
          </a:p>
          <a:p>
            <a:r>
              <a:rPr lang="ru-RU" dirty="0"/>
              <a:t>5) внутриорганизационные акты руководителей иных государственных органов, созданных на основе федеральных и региональных законов: приказы и распоряжения председателя окружной избирательной комиссии, председателя уставного (конституционного) суда, контрольно-счетной палаты).</a:t>
            </a:r>
          </a:p>
          <a:p>
            <a:endParaRPr lang="ru-RU" dirty="0"/>
          </a:p>
        </p:txBody>
      </p:sp>
    </p:spTree>
    <p:extLst>
      <p:ext uri="{BB962C8B-B14F-4D97-AF65-F5344CB8AC3E}">
        <p14:creationId xmlns:p14="http://schemas.microsoft.com/office/powerpoint/2010/main" val="6715573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92500" lnSpcReduction="20000"/>
          </a:bodyPr>
          <a:lstStyle/>
          <a:p>
            <a:r>
              <a:rPr lang="ru-RU" dirty="0"/>
              <a:t>Органы исполнительной власти субъектов РФ издают как нормативные, так и индивидуальные акты управления. Нормативными актами, принимаемыми, например, главами администраций областей, являются акты, регламентирующие общественные отношения, рассчитанные на длительное или постоянное применение и адресованные неопределенному кругу лиц (принимается в </a:t>
            </a:r>
            <a:r>
              <a:rPr lang="ru-RU" b="1" i="1" dirty="0">
                <a:solidFill>
                  <a:srgbClr val="FF0000"/>
                </a:solidFill>
                <a:effectLst>
                  <a:outerShdw blurRad="38100" dist="38100" dir="2700000" algn="tl">
                    <a:srgbClr val="000000">
                      <a:alpha val="43137"/>
                    </a:srgbClr>
                  </a:outerShdw>
                </a:effectLst>
              </a:rPr>
              <a:t>форме постановления</a:t>
            </a:r>
            <a:r>
              <a:rPr lang="ru-RU" dirty="0"/>
              <a:t>). Если глава администрации принимает </a:t>
            </a:r>
            <a:r>
              <a:rPr lang="ru-RU" b="1" i="1" dirty="0">
                <a:solidFill>
                  <a:srgbClr val="FF0000"/>
                </a:solidFill>
                <a:effectLst>
                  <a:outerShdw blurRad="38100" dist="38100" dir="2700000" algn="tl">
                    <a:srgbClr val="000000">
                      <a:alpha val="43137"/>
                    </a:srgbClr>
                  </a:outerShdw>
                </a:effectLst>
              </a:rPr>
              <a:t>распоряжение</a:t>
            </a:r>
            <a:r>
              <a:rPr lang="ru-RU" dirty="0"/>
              <a:t>, то, как правило, оно носит индивидуальный характер и направлено на организацию той или иной стороны деятельности самой администрации и ее органов (должностных лиц). Постановлениями администрации могут быть утверждены регламенты, положения, правила, которые принимаются (или утверждаются) органами исполнительной власти в пределах предоставленной им компетенции.</a:t>
            </a:r>
          </a:p>
          <a:p>
            <a:endParaRPr lang="ru-RU" dirty="0"/>
          </a:p>
        </p:txBody>
      </p:sp>
    </p:spTree>
    <p:extLst>
      <p:ext uri="{BB962C8B-B14F-4D97-AF65-F5344CB8AC3E}">
        <p14:creationId xmlns:p14="http://schemas.microsoft.com/office/powerpoint/2010/main" val="17091065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77500" lnSpcReduction="20000"/>
          </a:bodyPr>
          <a:lstStyle/>
          <a:p>
            <a:pPr marL="0" indent="0">
              <a:buNone/>
            </a:pPr>
            <a:r>
              <a:rPr lang="ru-RU" dirty="0"/>
              <a:t>Глава исполнительной власти субъекта РФ может своим решением приостановить действие того или иного акта управления, принятого правительством этого субъекта РФ, если будет установлено противоречие акта федеральным и региональным законам, а также имеющим большую юридическую силу правовым актам управления.</a:t>
            </a:r>
          </a:p>
          <a:p>
            <a:pPr marL="0" indent="0">
              <a:buNone/>
            </a:pPr>
            <a:r>
              <a:rPr lang="ru-RU" dirty="0"/>
              <a:t>Достоверную информацию о принятых в субъектах РФ нормативных правовых актах необходимо направлять для сведения и для контроля в Министерство юстиции РФ. В соответствии с Указом Президента РФ от 10 августа 2000 г. № 1486 «О дополнительных мерах по обеспечению единства правового пространства Российской Федерации» был определен порядок ведения федерального банка нормативных правовых актов субъектов РФ — </a:t>
            </a:r>
            <a:r>
              <a:rPr lang="ru-RU" b="1" i="1" dirty="0">
                <a:solidFill>
                  <a:srgbClr val="FF0000"/>
                </a:solidFill>
                <a:effectLst>
                  <a:outerShdw blurRad="38100" dist="38100" dir="2700000" algn="tl">
                    <a:srgbClr val="000000">
                      <a:alpha val="43137"/>
                    </a:srgbClr>
                  </a:outerShdw>
                </a:effectLst>
              </a:rPr>
              <a:t>федерального регистра нормативных правовых актов субъектов</a:t>
            </a:r>
            <a:r>
              <a:rPr lang="ru-RU" i="1" dirty="0"/>
              <a:t> РФ</a:t>
            </a:r>
            <a:r>
              <a:rPr lang="ru-RU" dirty="0"/>
              <a:t>, высшие должностные лица которых должны обеспечивать направление в Министерство юстиции РФ через его территориальные органы копий нормативных правовых актов субъектов РФ в 7-дневный срок после их принятия, а также официальных изданий, в которых публикуются указанные акты.</a:t>
            </a:r>
          </a:p>
          <a:p>
            <a:endParaRPr lang="ru-RU" dirty="0"/>
          </a:p>
        </p:txBody>
      </p:sp>
    </p:spTree>
    <p:extLst>
      <p:ext uri="{BB962C8B-B14F-4D97-AF65-F5344CB8AC3E}">
        <p14:creationId xmlns:p14="http://schemas.microsoft.com/office/powerpoint/2010/main" val="12803100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77500" lnSpcReduction="20000"/>
          </a:bodyPr>
          <a:lstStyle/>
          <a:p>
            <a:pPr marL="0" indent="0">
              <a:buNone/>
            </a:pPr>
            <a:r>
              <a:rPr lang="ru-RU" dirty="0"/>
              <a:t>В федеральный регистр должны включаться конституции (уставы), законы и иные нормативные правовые акты органов законодательной (представительной) власти субъектов РФ, нормативные правовые акты высших должностных лиц субъектов РФ (руководителей высших органов исполнитель ной власти субъектов РФ), органов исполнительной власти субъектов РФ (государственных советов, правительств, кабинетов министров, администраций, мэрий, министерств и иных органов), затрагивающие права, свободы и обязанности человека и гражданина, устанавливающие правовой статус организаций или имеющие межведомственный характер.</a:t>
            </a:r>
          </a:p>
          <a:p>
            <a:pPr marL="0" indent="0">
              <a:buNone/>
            </a:pPr>
            <a:r>
              <a:rPr lang="ru-RU" dirty="0"/>
              <a:t>В федеральный регистр включаются: номера государственной регистрации нормативных правовых актов субъектов РФ; реквизиты нормативных правовых актов субъектов РФ (вид акта и наименование принявшего его органа, дата принятия (подписания) акта, его номер и заголовок); источники официального опубликования нормативных правовых актов субъектов РФ; тексты нормативных правовых актов субъектов РФ; дополнительные сведения, перечень которых определяется Министерством юстиции РФ.</a:t>
            </a:r>
          </a:p>
          <a:p>
            <a:endParaRPr lang="ru-RU" dirty="0"/>
          </a:p>
        </p:txBody>
      </p:sp>
    </p:spTree>
    <p:extLst>
      <p:ext uri="{BB962C8B-B14F-4D97-AF65-F5344CB8AC3E}">
        <p14:creationId xmlns:p14="http://schemas.microsoft.com/office/powerpoint/2010/main" val="23072149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4</TotalTime>
  <Words>2541</Words>
  <Application>Microsoft Office PowerPoint</Application>
  <PresentationFormat>Экран (4:3)</PresentationFormat>
  <Paragraphs>79</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Начальная</vt:lpstr>
      <vt:lpstr>Тема 4.2. Правовые акты Президента РФ, Правительства РФ, органов исполнительной власти. Правовые акты управления субъектов РФ. Муниципальные правовые акты </vt:lpstr>
      <vt:lpstr>Вопросы:</vt:lpstr>
      <vt:lpstr>1. Правовые акты Президента Российской Федерации и Правительства Российской Федерации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Правовые акты федеральных органов исполнительной власти</vt:lpstr>
      <vt:lpstr>Презентация PowerPoint</vt:lpstr>
      <vt:lpstr>Презентация PowerPoint</vt:lpstr>
      <vt:lpstr>Презентация PowerPoint</vt:lpstr>
      <vt:lpstr>Презентация PowerPoint</vt:lpstr>
      <vt:lpstr>В подписанном (утвержденном) нормативном правовом акте должны быть указаны:</vt:lpstr>
      <vt:lpstr>На государственную регистрацию нормативные правовые акты направляют:</vt:lpstr>
      <vt:lpstr>Государственной регистрации подлежат нормативные правовые акты:</vt:lpstr>
      <vt:lpstr>Не подлежат представлению на государственную регистрацию:</vt:lpstr>
      <vt:lpstr>Презентация PowerPoint</vt:lpstr>
      <vt:lpstr>Презентация PowerPoint</vt:lpstr>
      <vt:lpstr>Презентация PowerPoint</vt:lpstr>
      <vt:lpstr>3. Правовые акты управления субъектов Российской Федерации</vt:lpstr>
      <vt:lpstr>Презентация PowerPoint</vt:lpstr>
      <vt:lpstr>Презентация PowerPoint</vt:lpstr>
      <vt:lpstr>Однако правовые акты управления издают и другие органы исполнительной власти субъекта РФ и их должностные лица. К таковым относятся:</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4.2. Правовые акты Президента РФ, Правительства РФ, органов исполнительной власти. Правовые акты управления субъектов РФ. Муниципальные правовые акты </dc:title>
  <dc:creator>Дом</dc:creator>
  <cp:lastModifiedBy>Дом</cp:lastModifiedBy>
  <cp:revision>2</cp:revision>
  <dcterms:created xsi:type="dcterms:W3CDTF">2022-12-26T13:03:37Z</dcterms:created>
  <dcterms:modified xsi:type="dcterms:W3CDTF">2022-12-26T13:18:11Z</dcterms:modified>
</cp:coreProperties>
</file>