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>
      <p:cViewPr varScale="1">
        <p:scale>
          <a:sx n="111" d="100"/>
          <a:sy n="111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Ядерный</a:t>
            </a:r>
            <a:r>
              <a:rPr lang="ru-RU" sz="6600" dirty="0" smtClean="0"/>
              <a:t> реактор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56096" y="6513520"/>
            <a:ext cx="2087904" cy="344480"/>
          </a:xfrm>
        </p:spPr>
        <p:txBody>
          <a:bodyPr>
            <a:normAutofit lnSpcReduction="10000"/>
          </a:bodyPr>
          <a:lstStyle/>
          <a:p>
            <a:r>
              <a:rPr lang="ru-RU" sz="1800" dirty="0" err="1" smtClean="0"/>
              <a:t>Пяткин</a:t>
            </a:r>
            <a:r>
              <a:rPr lang="ru-RU" sz="1800" dirty="0" smtClean="0"/>
              <a:t> Андрей 9Г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b="1" dirty="0" err="1" smtClean="0"/>
              <a:t>Орепделение</a:t>
            </a:r>
            <a:r>
              <a:rPr lang="ru-RU" sz="4400" b="1" dirty="0" smtClean="0"/>
              <a:t> ядерного ректора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    </a:t>
            </a:r>
            <a:r>
              <a:rPr lang="ru-RU" sz="2000" b="1" dirty="0" smtClean="0"/>
              <a:t>Ядерный реактор</a:t>
            </a:r>
            <a:r>
              <a:rPr lang="ru-RU" sz="2000" dirty="0" smtClean="0"/>
              <a:t> — устройство, </a:t>
            </a:r>
            <a:r>
              <a:rPr lang="ru-RU" sz="2000" dirty="0" smtClean="0"/>
              <a:t>предназначенное для </a:t>
            </a:r>
            <a:r>
              <a:rPr lang="ru-RU" sz="2000" dirty="0" smtClean="0"/>
              <a:t>организации управляемой, самоподдерживающейся цепной реакции деления, которая всегда сопровождается выделением энергии.</a:t>
            </a:r>
            <a:endParaRPr lang="ru-RU" sz="2000" dirty="0"/>
          </a:p>
        </p:txBody>
      </p:sp>
      <p:pic>
        <p:nvPicPr>
          <p:cNvPr id="4" name="Рисунок 3" descr="vk-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068960"/>
            <a:ext cx="3024336" cy="3471596"/>
          </a:xfrm>
          <a:prstGeom prst="rect">
            <a:avLst/>
          </a:prstGeom>
        </p:spPr>
      </p:pic>
      <p:pic>
        <p:nvPicPr>
          <p:cNvPr id="5" name="Рисунок 4" descr="Kernkraftwerk-Ems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3284984"/>
            <a:ext cx="4575670" cy="30037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История создания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Первый ядерный реактор построен и запущен в декабре 1942 года в США под руководством </a:t>
            </a:r>
            <a:r>
              <a:rPr lang="ru-RU" sz="2000" dirty="0" err="1" smtClean="0"/>
              <a:t>Энрико</a:t>
            </a:r>
            <a:r>
              <a:rPr lang="ru-RU" sz="2000" dirty="0" smtClean="0"/>
              <a:t> Ферми. </a:t>
            </a:r>
            <a:r>
              <a:rPr lang="ru-RU" sz="2000" dirty="0" err="1" smtClean="0"/>
              <a:t>Энрико</a:t>
            </a:r>
            <a:r>
              <a:rPr lang="ru-RU" sz="2000" dirty="0" smtClean="0"/>
              <a:t> Ферми – итальянский физик.</a:t>
            </a:r>
            <a:endParaRPr lang="ru-RU" sz="2000" dirty="0"/>
          </a:p>
        </p:txBody>
      </p:sp>
      <p:pic>
        <p:nvPicPr>
          <p:cNvPr id="4" name="Рисунок 3" descr="250px-Enrico_Fermi_1943-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996952"/>
            <a:ext cx="2736304" cy="3393017"/>
          </a:xfrm>
          <a:prstGeom prst="rect">
            <a:avLst/>
          </a:prstGeom>
        </p:spPr>
      </p:pic>
      <p:pic>
        <p:nvPicPr>
          <p:cNvPr id="16386" name="Picture 2" descr="https://avatars.mds.yandex.net/get-zen_doc/118779/pub_5c979b1028541f00b35d6b6f_5c979d721a1ea000b4de154f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068960"/>
            <a:ext cx="4104456" cy="3160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48680"/>
            <a:ext cx="4968552" cy="3168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 В Европе первым ядерным реактором стала установка Ф-1, заработавшая 25 декабря 1946 года в Москве под руководством И. В. </a:t>
            </a:r>
            <a:r>
              <a:rPr lang="ru-RU" sz="2000" dirty="0" smtClean="0"/>
              <a:t>Курчатова. </a:t>
            </a:r>
            <a:r>
              <a:rPr lang="ru-RU" sz="2000" dirty="0" smtClean="0"/>
              <a:t>К </a:t>
            </a:r>
            <a:r>
              <a:rPr lang="ru-RU" sz="2000" dirty="0" smtClean="0"/>
              <a:t>1978 </a:t>
            </a:r>
            <a:r>
              <a:rPr lang="ru-RU" sz="2000" dirty="0" smtClean="0"/>
              <a:t>году в мире работало уже около сотни ядерных реакторов различных типов.</a:t>
            </a:r>
            <a:endParaRPr lang="ru-RU" sz="2000" dirty="0"/>
          </a:p>
        </p:txBody>
      </p:sp>
      <p:pic>
        <p:nvPicPr>
          <p:cNvPr id="4" name="Рисунок 3" descr="regnum_picture_1518188908179452_norm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284984"/>
            <a:ext cx="3607743" cy="3117850"/>
          </a:xfrm>
          <a:prstGeom prst="rect">
            <a:avLst/>
          </a:prstGeom>
        </p:spPr>
      </p:pic>
      <p:sp>
        <p:nvSpPr>
          <p:cNvPr id="15362" name="AutoShape 2" descr="Курчатов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Курчатов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Курчатов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274px-Курчат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3068960"/>
            <a:ext cx="2664296" cy="3476625"/>
          </a:xfrm>
          <a:prstGeom prst="rect">
            <a:avLst/>
          </a:prstGeom>
        </p:spPr>
      </p:pic>
      <p:pic>
        <p:nvPicPr>
          <p:cNvPr id="10" name="Рисунок 9" descr="RIAN_archive_500897_Control_panel_of_the_first_Russian_nuclear_react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332656"/>
            <a:ext cx="3688036" cy="2476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Конструкция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Любой </a:t>
            </a:r>
            <a:r>
              <a:rPr lang="ru-RU" sz="1800" dirty="0" smtClean="0"/>
              <a:t>ядерный реактор состоит из следующих частей:</a:t>
            </a:r>
          </a:p>
          <a:p>
            <a:r>
              <a:rPr lang="ru-RU" sz="1800" dirty="0" smtClean="0"/>
              <a:t>Активная зона с ядерным </a:t>
            </a:r>
            <a:r>
              <a:rPr lang="ru-RU" sz="1800" dirty="0" smtClean="0"/>
              <a:t>топливом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Отражатель нейтронов, окружающий активную зону;</a:t>
            </a:r>
          </a:p>
          <a:p>
            <a:r>
              <a:rPr lang="ru-RU" sz="1800" dirty="0" smtClean="0"/>
              <a:t>Теплоноситель;</a:t>
            </a:r>
          </a:p>
          <a:p>
            <a:r>
              <a:rPr lang="ru-RU" sz="1800" dirty="0" smtClean="0"/>
              <a:t>Система регулирования цепной реакции, в том числе аварийная защита;</a:t>
            </a:r>
          </a:p>
          <a:p>
            <a:r>
              <a:rPr lang="ru-RU" sz="1800" dirty="0" smtClean="0"/>
              <a:t>Радиационная защита;</a:t>
            </a:r>
          </a:p>
          <a:p>
            <a:r>
              <a:rPr lang="ru-RU" sz="1800" dirty="0" smtClean="0"/>
              <a:t>Система дистанционного управления.</a:t>
            </a:r>
          </a:p>
          <a:p>
            <a:endParaRPr lang="ru-RU" dirty="0"/>
          </a:p>
        </p:txBody>
      </p:sp>
      <p:pic>
        <p:nvPicPr>
          <p:cNvPr id="4" name="Рисунок 3" descr="Heterogeneous_reactor_schem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3356992"/>
            <a:ext cx="2952328" cy="3329221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3789040"/>
            <a:ext cx="5940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475656" y="4077072"/>
            <a:ext cx="41044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Схематическое устройство гетерогенного реактора на тепловых нейтронах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 — Управляющий стержень;</a:t>
            </a:r>
            <a:br>
              <a:rPr lang="ru-RU" dirty="0" smtClean="0"/>
            </a:br>
            <a:r>
              <a:rPr lang="ru-RU" dirty="0" smtClean="0"/>
              <a:t>2 — Радиационная защита;</a:t>
            </a:r>
            <a:br>
              <a:rPr lang="ru-RU" dirty="0" smtClean="0"/>
            </a:br>
            <a:r>
              <a:rPr lang="ru-RU" dirty="0" smtClean="0"/>
              <a:t>3 — Теплоизоляция;</a:t>
            </a:r>
            <a:br>
              <a:rPr lang="ru-RU" dirty="0" smtClean="0"/>
            </a:br>
            <a:r>
              <a:rPr lang="ru-RU" dirty="0" smtClean="0"/>
              <a:t>4 — Замедлитель;</a:t>
            </a:r>
            <a:br>
              <a:rPr lang="ru-RU" dirty="0" smtClean="0"/>
            </a:br>
            <a:r>
              <a:rPr lang="ru-RU" dirty="0" smtClean="0"/>
              <a:t>5 — Ядерное топливо;</a:t>
            </a:r>
            <a:br>
              <a:rPr lang="ru-RU" dirty="0" smtClean="0"/>
            </a:br>
            <a:r>
              <a:rPr lang="ru-RU" dirty="0" smtClean="0"/>
              <a:t>6 — Теплоноситель.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Схема работы ядерного ректора </a:t>
            </a:r>
            <a:endParaRPr lang="ru-RU" sz="4400" dirty="0"/>
          </a:p>
        </p:txBody>
      </p:sp>
      <p:pic>
        <p:nvPicPr>
          <p:cNvPr id="4" name="Содержимое 3" descr="phppnwfbq_Otkrytyj-urok-YAdernyj-reaktor_0_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844824"/>
            <a:ext cx="8698375" cy="4608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Более детальная схема </a:t>
            </a:r>
            <a:endParaRPr lang="ru-RU" sz="4800" dirty="0"/>
          </a:p>
        </p:txBody>
      </p:sp>
      <p:pic>
        <p:nvPicPr>
          <p:cNvPr id="6" name="Содержимое 5" descr="322345_html_1c4f367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700808"/>
            <a:ext cx="7984069" cy="46407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Основные типы ядерных реакторов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/>
              <a:t>Канальный</a:t>
            </a:r>
            <a:r>
              <a:rPr lang="ru-RU" sz="2000" dirty="0" smtClean="0"/>
              <a:t> </a:t>
            </a:r>
            <a:r>
              <a:rPr lang="ru-RU" sz="2000" b="1" dirty="0" smtClean="0"/>
              <a:t>реактор</a:t>
            </a:r>
            <a:r>
              <a:rPr lang="ru-RU" sz="2000" dirty="0" smtClean="0"/>
              <a:t>, </a:t>
            </a:r>
            <a:r>
              <a:rPr lang="ru-RU" sz="2000" dirty="0" smtClean="0"/>
              <a:t>гетерогенный реактор, активная зона которого состоит из системы отдельных каналов (обычно </a:t>
            </a:r>
            <a:r>
              <a:rPr lang="ru-RU" sz="2000" dirty="0" err="1" smtClean="0"/>
              <a:t>цилиндрич</a:t>
            </a:r>
            <a:r>
              <a:rPr lang="ru-RU" sz="2000" dirty="0" smtClean="0"/>
              <a:t>. полостей), пространство между которыми заполнено замедлителем нейтронов (как правило, графитом).</a:t>
            </a:r>
            <a:endParaRPr lang="ru-RU" sz="2000" dirty="0"/>
          </a:p>
        </p:txBody>
      </p:sp>
      <p:pic>
        <p:nvPicPr>
          <p:cNvPr id="4" name="Рисунок 3" descr="image-7.jpg"/>
          <p:cNvPicPr>
            <a:picLocks noChangeAspect="1"/>
          </p:cNvPicPr>
          <p:nvPr/>
        </p:nvPicPr>
        <p:blipFill>
          <a:blip r:embed="rId2" cstate="print"/>
          <a:srcRect l="30772" t="18234" r="2557" b="5179"/>
          <a:stretch>
            <a:fillRect/>
          </a:stretch>
        </p:blipFill>
        <p:spPr>
          <a:xfrm>
            <a:off x="4211960" y="3573016"/>
            <a:ext cx="4680520" cy="3024336"/>
          </a:xfrm>
          <a:prstGeom prst="rect">
            <a:avLst/>
          </a:prstGeom>
        </p:spPr>
      </p:pic>
      <p:pic>
        <p:nvPicPr>
          <p:cNvPr id="21506" name="Picture 2" descr="https://avatars.mds.yandex.net/get-zen_doc/1654945/pub_5e3aaef19d6027579cbfdc61_5e3ab449e9721d5d09a53521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284984"/>
            <a:ext cx="3030220" cy="32998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38912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/>
              <a:t>ВО́ДО-</a:t>
            </a:r>
            <a:r>
              <a:rPr lang="ru-RU" sz="2000" b="1" dirty="0" smtClean="0"/>
              <a:t>ВОДЯНО́Й</a:t>
            </a:r>
            <a:r>
              <a:rPr lang="ru-RU" sz="2000" dirty="0" smtClean="0"/>
              <a:t> </a:t>
            </a:r>
            <a:r>
              <a:rPr lang="ru-RU" sz="2000" b="1" dirty="0" smtClean="0"/>
              <a:t>РЕА́КТОР</a:t>
            </a:r>
            <a:r>
              <a:rPr lang="ru-RU" sz="2000" dirty="0" smtClean="0"/>
              <a:t> (ВВР), ядерный </a:t>
            </a:r>
            <a:r>
              <a:rPr lang="ru-RU" sz="2000" b="1" dirty="0" smtClean="0"/>
              <a:t>реактор</a:t>
            </a:r>
            <a:r>
              <a:rPr lang="ru-RU" sz="2000" dirty="0" smtClean="0"/>
              <a:t>, в котором замедлителем нейтронов и теплоносителем служит </a:t>
            </a:r>
            <a:r>
              <a:rPr lang="ru-RU" sz="2000" b="1" dirty="0" smtClean="0"/>
              <a:t>вода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" name="Рисунок 3" descr="17861655_1643227619051385_108275053357809924_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636912"/>
            <a:ext cx="4284954" cy="3384376"/>
          </a:xfrm>
          <a:prstGeom prst="rect">
            <a:avLst/>
          </a:prstGeom>
        </p:spPr>
      </p:pic>
      <p:pic>
        <p:nvPicPr>
          <p:cNvPr id="20482" name="Picture 2" descr="https://im0-tub-ru.yandex.net/i?id=c9dd0cf28a8c82b6eb68a310e83cfc47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988840"/>
            <a:ext cx="2811330" cy="4471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38912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Реактор на быстрых нейтронах</a:t>
            </a:r>
            <a:r>
              <a:rPr lang="ru-RU" sz="2000" dirty="0" smtClean="0"/>
              <a:t> — </a:t>
            </a:r>
            <a:r>
              <a:rPr lang="ru-RU" sz="2000" dirty="0" smtClean="0"/>
              <a:t>ядерный </a:t>
            </a:r>
            <a:r>
              <a:rPr lang="ru-RU" sz="2000" dirty="0" smtClean="0"/>
              <a:t>реактор, в активной зоне которого нет замедлителей нейтронов и спектр нейтронов близок к энергии нейтронов деления (~10</a:t>
            </a:r>
            <a:r>
              <a:rPr lang="ru-RU" sz="2000" baseline="30000" dirty="0" smtClean="0"/>
              <a:t>5</a:t>
            </a:r>
            <a:r>
              <a:rPr lang="ru-RU" sz="2000" dirty="0" smtClean="0"/>
              <a:t> эВ). Нейтроны этих энергий называют быстрыми, отсюда и название этого типа реакторов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6" name="Рисунок 5" descr="923bd5032022f5d29f326d0a57fc99dfbd4f715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996952"/>
            <a:ext cx="4320480" cy="3048000"/>
          </a:xfrm>
          <a:prstGeom prst="rect">
            <a:avLst/>
          </a:prstGeom>
        </p:spPr>
      </p:pic>
      <p:pic>
        <p:nvPicPr>
          <p:cNvPr id="7" name="Рисунок 6" descr="img-66Uol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564904"/>
            <a:ext cx="4104456" cy="3657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Назначение ядерных ректоров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389120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Энергетические реакторы</a:t>
            </a:r>
            <a:r>
              <a:rPr lang="ru-RU" sz="1600" dirty="0" smtClean="0"/>
              <a:t>, предназначенные для получения электрической и тепловой энергии, используемой в энергетике, а также для опреснения морской </a:t>
            </a:r>
            <a:r>
              <a:rPr lang="ru-RU" sz="1600" dirty="0" smtClean="0"/>
              <a:t>воды.</a:t>
            </a:r>
            <a:endParaRPr lang="ru-RU" sz="1600" dirty="0" smtClean="0"/>
          </a:p>
          <a:p>
            <a:pPr lvl="1"/>
            <a:r>
              <a:rPr lang="ru-RU" sz="1400" b="1" dirty="0" smtClean="0"/>
              <a:t>Транспортные реакторы</a:t>
            </a:r>
            <a:r>
              <a:rPr lang="ru-RU" sz="1400" dirty="0" smtClean="0"/>
              <a:t>, предназначенные для снабжения энергией двигателей транспортных средств. Наиболее широкие группы применения — морские транспортные реакторы, применяющиеся на подводных лодках и различных надводных </a:t>
            </a:r>
            <a:r>
              <a:rPr lang="ru-RU" sz="1400" dirty="0" smtClean="0"/>
              <a:t>судах</a:t>
            </a:r>
            <a:r>
              <a:rPr lang="ru-RU" sz="1400" dirty="0" smtClean="0"/>
              <a:t>, а также реакторы, применяющиеся в космической </a:t>
            </a:r>
            <a:r>
              <a:rPr lang="ru-RU" sz="1400" dirty="0" smtClean="0"/>
              <a:t>технике.</a:t>
            </a:r>
            <a:endParaRPr lang="ru-RU" sz="1400" dirty="0" smtClean="0"/>
          </a:p>
          <a:p>
            <a:r>
              <a:rPr lang="ru-RU" sz="1600" b="1" dirty="0" smtClean="0"/>
              <a:t>Экспериментальные реакторы</a:t>
            </a:r>
            <a:r>
              <a:rPr lang="ru-RU" sz="1600" dirty="0" smtClean="0"/>
              <a:t>, предназначенные для изучения различных физических величин, значение которых необходимо для проектирования и эксплуатации ядерных </a:t>
            </a:r>
            <a:r>
              <a:rPr lang="ru-RU" sz="1600" dirty="0" smtClean="0"/>
              <a:t>реакторов.</a:t>
            </a:r>
            <a:endParaRPr lang="ru-RU" sz="1600" dirty="0" smtClean="0"/>
          </a:p>
          <a:p>
            <a:r>
              <a:rPr lang="ru-RU" sz="1600" b="1" dirty="0" smtClean="0"/>
              <a:t>Исследовательские реакторы</a:t>
            </a:r>
            <a:r>
              <a:rPr lang="ru-RU" sz="1600" dirty="0" smtClean="0"/>
              <a:t>, в которых потоки нейтронов и </a:t>
            </a:r>
            <a:r>
              <a:rPr lang="ru-RU" sz="1600" dirty="0" err="1" smtClean="0"/>
              <a:t>гамма-квантов</a:t>
            </a:r>
            <a:r>
              <a:rPr lang="ru-RU" sz="1600" dirty="0" smtClean="0"/>
              <a:t>, создаваемые в активной зоне, используются для исследований в области ядерной физики, физики </a:t>
            </a:r>
            <a:r>
              <a:rPr lang="ru-RU" sz="1600" dirty="0" smtClean="0"/>
              <a:t>твёрдого </a:t>
            </a:r>
            <a:r>
              <a:rPr lang="ru-RU" sz="1600" dirty="0" smtClean="0"/>
              <a:t>тела, радиационной химии, биологии, для испытания материалов, предназначенных для работы в интенсивных </a:t>
            </a:r>
            <a:r>
              <a:rPr lang="ru-RU" sz="1600" dirty="0" smtClean="0"/>
              <a:t>нейтронных.</a:t>
            </a:r>
            <a:endParaRPr lang="ru-RU" sz="1600" dirty="0" smtClean="0"/>
          </a:p>
          <a:p>
            <a:r>
              <a:rPr lang="ru-RU" sz="1600" b="1" dirty="0" smtClean="0"/>
              <a:t>Промышленные </a:t>
            </a:r>
            <a:r>
              <a:rPr lang="ru-RU" sz="1600" b="1" dirty="0" smtClean="0"/>
              <a:t>(оружейные, изотопные) реакторы</a:t>
            </a:r>
            <a:r>
              <a:rPr lang="ru-RU" sz="1600" dirty="0" smtClean="0"/>
              <a:t>, используемые для наработки изотопов, применяемых в различных областях. Наиболее широко используются для производства ядерных оружейных материалов, например, </a:t>
            </a:r>
            <a:r>
              <a:rPr lang="ru-RU" sz="1600" baseline="30000" dirty="0" smtClean="0"/>
              <a:t>239</a:t>
            </a:r>
            <a:r>
              <a:rPr lang="ru-RU" sz="1600" dirty="0" smtClean="0"/>
              <a:t>Pu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Часто реакторы применяются для решения двух и более различных задач, в таком случае они называются </a:t>
            </a:r>
            <a:r>
              <a:rPr lang="ru-RU" sz="1600" b="1" dirty="0" smtClean="0"/>
              <a:t>многоцелевыми</a:t>
            </a:r>
            <a:r>
              <a:rPr lang="ru-RU" sz="1600" dirty="0" smtClean="0"/>
              <a:t>. 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73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Ядерный реактор</vt:lpstr>
      <vt:lpstr>Орепделение ядерного ректора</vt:lpstr>
      <vt:lpstr>История создания </vt:lpstr>
      <vt:lpstr>Слайд 4</vt:lpstr>
      <vt:lpstr>Конструкция</vt:lpstr>
      <vt:lpstr>Схема работы ядерного ректора </vt:lpstr>
      <vt:lpstr>Более детальная схема </vt:lpstr>
      <vt:lpstr>Основные типы ядерных реакторов</vt:lpstr>
      <vt:lpstr>Слайд 9</vt:lpstr>
      <vt:lpstr>Слайд 10</vt:lpstr>
      <vt:lpstr>Назначение ядерных ректоров </vt:lpstr>
      <vt:lpstr>Спасибо за внимание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Ядерный реактор</dc:title>
  <dc:creator>Старичек</dc:creator>
  <cp:lastModifiedBy>Старичек</cp:lastModifiedBy>
  <cp:revision>13</cp:revision>
  <dcterms:created xsi:type="dcterms:W3CDTF">2021-05-13T16:56:06Z</dcterms:created>
  <dcterms:modified xsi:type="dcterms:W3CDTF">2021-05-13T18:01:22Z</dcterms:modified>
</cp:coreProperties>
</file>